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  <p:sldMasterId id="2147483689" r:id="rId2"/>
  </p:sldMasterIdLst>
  <p:notesMasterIdLst>
    <p:notesMasterId r:id="rId15"/>
  </p:notesMasterIdLst>
  <p:sldIdLst>
    <p:sldId id="310" r:id="rId3"/>
    <p:sldId id="297" r:id="rId4"/>
    <p:sldId id="31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267" r:id="rId14"/>
  </p:sldIdLst>
  <p:sldSz cx="12192000" cy="6858000"/>
  <p:notesSz cx="12192000" cy="6858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Gilroy" panose="020B0604020202020204" charset="-52"/>
      <p:regular r:id="rId22"/>
      <p:bold r:id="rId23"/>
      <p:italic r:id="rId24"/>
      <p:boldItalic r:id="rId25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190"/>
    <a:srgbClr val="B5D8E1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91" autoAdjust="0"/>
  </p:normalViewPr>
  <p:slideViewPr>
    <p:cSldViewPr>
      <p:cViewPr varScale="1">
        <p:scale>
          <a:sx n="110" d="100"/>
          <a:sy n="110" d="100"/>
        </p:scale>
        <p:origin x="76" y="56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0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396782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04F033-37F1-37E4-E85A-F07C31B44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6E904B-E664-4B01-FD05-C6A7EA911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1477BE-DAE8-287F-B29F-F9E1FDA16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724A2C-3CB3-65D5-0F45-13CA8542E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5279AC-CAE9-4D9C-AF4F-6A63A09E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751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B3688B-B00A-11A5-7CB3-0824FA9B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EE33AE-5045-9067-6BF4-AD66153BC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211B53-7834-8349-FD86-634ACD04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59939C-6FE8-3A55-2CC4-BD6667382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75A41D-4ABD-7AC6-38E2-CB5EA4C5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99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274C0-939E-F04B-8556-43FB9DE12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6BC45E-7A2A-B769-C769-867D51AB7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2BE02F-58D7-A03E-40D8-0A6142134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AEFE6A-54F2-E4E9-E0D8-5D0044C6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95788E-DC35-CC30-FBA0-48D753116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002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705331-8B1F-38D4-22BB-E3165EA08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DAFCD5-B476-5516-7905-7B2A62DED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40485A-1E73-3D8B-D0B0-8C0DEA430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E6C60B-63C5-59A5-83BE-7D6F252C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8244A2-8F99-2DA3-4041-38D425049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74D435-24CE-6F9D-66AA-B5279955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33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0FF5-B281-D715-3159-3B69E9E4F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A963A6-3DF7-BD3B-F730-858C08966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26A716-9FD4-D06B-A16C-0921E21BB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1D0C72-808C-731F-3697-67F8C864C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D4F494-4C63-CBF3-74CD-A7E18E2CE1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220AB3-280D-C0FE-39D7-25EC6A60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84D1603-695E-1D07-CD73-9D5D2A460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74A5AB-CA55-3767-91A0-9CA34775D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404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708D3-BC6C-B1F6-7BC1-20F881DFC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468B0B3-D589-6D4B-D822-E933949CC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51460A7-3C77-A037-423B-CF462303E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B5E376-5C59-93D1-1D82-754185DBF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60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54CFF9-8814-9980-6135-BCE8629EE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158EC1-AD44-275F-3CAC-70C611132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AFB458-9E91-AEA7-C635-6F216DD70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512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E377EF-25FA-92B5-C5FD-D905C104C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853B-FDB0-58D7-16D4-E02E949FE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0D35CD-38CC-3749-60B2-4F927298A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58E67D-C0B8-CDFB-9913-97C8B80DC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C3AA69-2291-C193-1EA1-15A7AC54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76D5D0-95E7-6D5F-6D4C-E691D48CF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87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C20D1-EA62-45F4-D212-A2D55B6BE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B056571-0FC9-457D-C4B2-A0F749447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CC5088-5109-A747-8565-F1DA5CC08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BEA186-FFCA-3373-0CA8-3A96EC99E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329BA6-64C1-984D-5571-D55BDC17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25A756-5F6E-6BBF-8C97-F41B32F56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657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6B4E7-290C-4065-3B20-595BE575A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8A4D5E-881D-883F-2D8A-80C7B9234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EEA1B9-706C-E72C-5FD3-3DE90E24F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2A9BB3-129B-2CEC-50B1-3486F7076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5F27A2-1405-9524-A6F7-45F5E91BB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266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22578E0-8372-9186-7CDA-AEB9CBF809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7AE2FA-22EC-D696-D108-54F1F435D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7E1CA6-6B37-DCDF-31BB-20E3DB48D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0EF2FA-228C-AEF2-FDC6-79CB863C4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045591-8836-50D3-DCF5-0DA66DB7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529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87" r:id="rId5"/>
    <p:sldLayoutId id="2147483659" r:id="rId6"/>
    <p:sldLayoutId id="2147483660" r:id="rId7"/>
    <p:sldLayoutId id="2147483688" r:id="rId8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4813B-B6E9-0A53-C137-8DED8612C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AA13A2-C160-9E3F-33EF-0F3A0CB2B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0187A7-5F9F-1061-D372-CE11B3FCF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50A8F-1235-47D6-BFB2-D6A52D589146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73A83-374E-46DC-1E1F-8C2103144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96B25C-FD53-DDFB-CD6D-9D4A19DFF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786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4.svg"/><Relationship Id="rId21" Type="http://schemas.openxmlformats.org/officeDocument/2006/relationships/image" Target="../media/image39.png"/><Relationship Id="rId42" Type="http://schemas.openxmlformats.org/officeDocument/2006/relationships/image" Target="../media/image60.svg"/><Relationship Id="rId47" Type="http://schemas.openxmlformats.org/officeDocument/2006/relationships/image" Target="../media/image65.png"/><Relationship Id="rId63" Type="http://schemas.openxmlformats.org/officeDocument/2006/relationships/image" Target="../media/image81.png"/><Relationship Id="rId68" Type="http://schemas.openxmlformats.org/officeDocument/2006/relationships/image" Target="../media/image86.svg"/><Relationship Id="rId84" Type="http://schemas.openxmlformats.org/officeDocument/2006/relationships/image" Target="../media/image102.svg"/><Relationship Id="rId89" Type="http://schemas.openxmlformats.org/officeDocument/2006/relationships/image" Target="../media/image107.png"/><Relationship Id="rId16" Type="http://schemas.openxmlformats.org/officeDocument/2006/relationships/image" Target="../media/image34.svg"/><Relationship Id="rId11" Type="http://schemas.openxmlformats.org/officeDocument/2006/relationships/image" Target="../media/image29.png"/><Relationship Id="rId32" Type="http://schemas.openxmlformats.org/officeDocument/2006/relationships/image" Target="../media/image50.svg"/><Relationship Id="rId37" Type="http://schemas.openxmlformats.org/officeDocument/2006/relationships/image" Target="../media/image55.png"/><Relationship Id="rId53" Type="http://schemas.openxmlformats.org/officeDocument/2006/relationships/image" Target="../media/image71.png"/><Relationship Id="rId58" Type="http://schemas.openxmlformats.org/officeDocument/2006/relationships/image" Target="../media/image76.svg"/><Relationship Id="rId74" Type="http://schemas.openxmlformats.org/officeDocument/2006/relationships/image" Target="../media/image92.svg"/><Relationship Id="rId79" Type="http://schemas.openxmlformats.org/officeDocument/2006/relationships/image" Target="../media/image97.png"/><Relationship Id="rId5" Type="http://schemas.openxmlformats.org/officeDocument/2006/relationships/image" Target="../media/image23.png"/><Relationship Id="rId90" Type="http://schemas.openxmlformats.org/officeDocument/2006/relationships/image" Target="../media/image108.svg"/><Relationship Id="rId14" Type="http://schemas.openxmlformats.org/officeDocument/2006/relationships/image" Target="../media/image32.svg"/><Relationship Id="rId22" Type="http://schemas.openxmlformats.org/officeDocument/2006/relationships/image" Target="../media/image40.svg"/><Relationship Id="rId27" Type="http://schemas.openxmlformats.org/officeDocument/2006/relationships/image" Target="../media/image45.png"/><Relationship Id="rId30" Type="http://schemas.openxmlformats.org/officeDocument/2006/relationships/image" Target="../media/image48.svg"/><Relationship Id="rId35" Type="http://schemas.openxmlformats.org/officeDocument/2006/relationships/image" Target="../media/image53.png"/><Relationship Id="rId43" Type="http://schemas.openxmlformats.org/officeDocument/2006/relationships/image" Target="../media/image61.png"/><Relationship Id="rId48" Type="http://schemas.openxmlformats.org/officeDocument/2006/relationships/image" Target="../media/image66.svg"/><Relationship Id="rId56" Type="http://schemas.openxmlformats.org/officeDocument/2006/relationships/image" Target="../media/image74.svg"/><Relationship Id="rId64" Type="http://schemas.openxmlformats.org/officeDocument/2006/relationships/image" Target="../media/image82.svg"/><Relationship Id="rId69" Type="http://schemas.openxmlformats.org/officeDocument/2006/relationships/image" Target="../media/image87.png"/><Relationship Id="rId77" Type="http://schemas.openxmlformats.org/officeDocument/2006/relationships/image" Target="../media/image95.png"/><Relationship Id="rId8" Type="http://schemas.openxmlformats.org/officeDocument/2006/relationships/image" Target="../media/image26.svg"/><Relationship Id="rId51" Type="http://schemas.openxmlformats.org/officeDocument/2006/relationships/image" Target="../media/image69.png"/><Relationship Id="rId72" Type="http://schemas.openxmlformats.org/officeDocument/2006/relationships/image" Target="../media/image90.svg"/><Relationship Id="rId80" Type="http://schemas.openxmlformats.org/officeDocument/2006/relationships/image" Target="../media/image98.svg"/><Relationship Id="rId85" Type="http://schemas.openxmlformats.org/officeDocument/2006/relationships/image" Target="../media/image103.png"/><Relationship Id="rId3" Type="http://schemas.openxmlformats.org/officeDocument/2006/relationships/image" Target="../media/image21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38" Type="http://schemas.openxmlformats.org/officeDocument/2006/relationships/image" Target="../media/image56.svg"/><Relationship Id="rId46" Type="http://schemas.openxmlformats.org/officeDocument/2006/relationships/image" Target="../media/image64.svg"/><Relationship Id="rId59" Type="http://schemas.openxmlformats.org/officeDocument/2006/relationships/image" Target="../media/image77.png"/><Relationship Id="rId67" Type="http://schemas.openxmlformats.org/officeDocument/2006/relationships/image" Target="../media/image85.png"/><Relationship Id="rId20" Type="http://schemas.openxmlformats.org/officeDocument/2006/relationships/image" Target="../media/image38.svg"/><Relationship Id="rId41" Type="http://schemas.openxmlformats.org/officeDocument/2006/relationships/image" Target="../media/image59.png"/><Relationship Id="rId54" Type="http://schemas.openxmlformats.org/officeDocument/2006/relationships/image" Target="../media/image72.svg"/><Relationship Id="rId62" Type="http://schemas.openxmlformats.org/officeDocument/2006/relationships/image" Target="../media/image80.svg"/><Relationship Id="rId70" Type="http://schemas.openxmlformats.org/officeDocument/2006/relationships/image" Target="../media/image88.svg"/><Relationship Id="rId75" Type="http://schemas.openxmlformats.org/officeDocument/2006/relationships/image" Target="../media/image93.png"/><Relationship Id="rId83" Type="http://schemas.openxmlformats.org/officeDocument/2006/relationships/image" Target="../media/image101.png"/><Relationship Id="rId88" Type="http://schemas.openxmlformats.org/officeDocument/2006/relationships/image" Target="../media/image106.svg"/><Relationship Id="rId91" Type="http://schemas.openxmlformats.org/officeDocument/2006/relationships/hyperlink" Target="mailto:jokwie@mail.ru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sv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svg"/><Relationship Id="rId36" Type="http://schemas.openxmlformats.org/officeDocument/2006/relationships/image" Target="../media/image54.svg"/><Relationship Id="rId49" Type="http://schemas.openxmlformats.org/officeDocument/2006/relationships/image" Target="../media/image67.png"/><Relationship Id="rId57" Type="http://schemas.openxmlformats.org/officeDocument/2006/relationships/image" Target="../media/image75.png"/><Relationship Id="rId10" Type="http://schemas.openxmlformats.org/officeDocument/2006/relationships/image" Target="../media/image28.svg"/><Relationship Id="rId31" Type="http://schemas.openxmlformats.org/officeDocument/2006/relationships/image" Target="../media/image49.png"/><Relationship Id="rId44" Type="http://schemas.openxmlformats.org/officeDocument/2006/relationships/image" Target="../media/image62.svg"/><Relationship Id="rId52" Type="http://schemas.openxmlformats.org/officeDocument/2006/relationships/image" Target="../media/image70.svg"/><Relationship Id="rId60" Type="http://schemas.openxmlformats.org/officeDocument/2006/relationships/image" Target="../media/image78.svg"/><Relationship Id="rId65" Type="http://schemas.openxmlformats.org/officeDocument/2006/relationships/image" Target="../media/image83.png"/><Relationship Id="rId73" Type="http://schemas.openxmlformats.org/officeDocument/2006/relationships/image" Target="../media/image91.png"/><Relationship Id="rId78" Type="http://schemas.openxmlformats.org/officeDocument/2006/relationships/image" Target="../media/image96.svg"/><Relationship Id="rId81" Type="http://schemas.openxmlformats.org/officeDocument/2006/relationships/image" Target="../media/image99.png"/><Relationship Id="rId86" Type="http://schemas.openxmlformats.org/officeDocument/2006/relationships/image" Target="../media/image104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3" Type="http://schemas.openxmlformats.org/officeDocument/2006/relationships/image" Target="../media/image31.png"/><Relationship Id="rId18" Type="http://schemas.openxmlformats.org/officeDocument/2006/relationships/image" Target="../media/image36.svg"/><Relationship Id="rId39" Type="http://schemas.openxmlformats.org/officeDocument/2006/relationships/image" Target="../media/image57.png"/><Relationship Id="rId34" Type="http://schemas.openxmlformats.org/officeDocument/2006/relationships/image" Target="../media/image52.svg"/><Relationship Id="rId50" Type="http://schemas.openxmlformats.org/officeDocument/2006/relationships/image" Target="../media/image68.svg"/><Relationship Id="rId55" Type="http://schemas.openxmlformats.org/officeDocument/2006/relationships/image" Target="../media/image73.png"/><Relationship Id="rId76" Type="http://schemas.openxmlformats.org/officeDocument/2006/relationships/image" Target="../media/image94.svg"/><Relationship Id="rId7" Type="http://schemas.openxmlformats.org/officeDocument/2006/relationships/image" Target="../media/image25.png"/><Relationship Id="rId71" Type="http://schemas.openxmlformats.org/officeDocument/2006/relationships/image" Target="../media/image89.png"/><Relationship Id="rId2" Type="http://schemas.openxmlformats.org/officeDocument/2006/relationships/image" Target="../media/image20.png"/><Relationship Id="rId29" Type="http://schemas.openxmlformats.org/officeDocument/2006/relationships/image" Target="../media/image47.png"/><Relationship Id="rId24" Type="http://schemas.openxmlformats.org/officeDocument/2006/relationships/image" Target="../media/image42.svg"/><Relationship Id="rId40" Type="http://schemas.openxmlformats.org/officeDocument/2006/relationships/image" Target="../media/image58.svg"/><Relationship Id="rId45" Type="http://schemas.openxmlformats.org/officeDocument/2006/relationships/image" Target="../media/image63.png"/><Relationship Id="rId66" Type="http://schemas.openxmlformats.org/officeDocument/2006/relationships/image" Target="../media/image84.svg"/><Relationship Id="rId87" Type="http://schemas.openxmlformats.org/officeDocument/2006/relationships/image" Target="../media/image105.png"/><Relationship Id="rId61" Type="http://schemas.openxmlformats.org/officeDocument/2006/relationships/image" Target="../media/image79.png"/><Relationship Id="rId82" Type="http://schemas.openxmlformats.org/officeDocument/2006/relationships/image" Target="../media/image100.svg"/><Relationship Id="rId1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138AF8-6CBD-0B4C-2ECB-0B8E10AEFF61}"/>
              </a:ext>
            </a:extLst>
          </p:cNvPr>
          <p:cNvSpPr txBox="1"/>
          <p:nvPr/>
        </p:nvSpPr>
        <p:spPr>
          <a:xfrm>
            <a:off x="119336" y="2268426"/>
            <a:ext cx="8784976" cy="1213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96" rtl="0">
              <a:spcBef>
                <a:spcPts val="0"/>
              </a:spcBef>
              <a:spcAft>
                <a:spcPts val="0"/>
              </a:spcAft>
            </a:pPr>
            <a:r>
              <a:rPr lang="ru-RU" sz="36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АКСЕЛЕРАТОР ПГУ</a:t>
            </a:r>
            <a:endParaRPr lang="ru-RU" sz="3600" b="0" dirty="0">
              <a:effectLst/>
            </a:endParaRPr>
          </a:p>
          <a:p>
            <a:pPr marL="7696" rtl="0">
              <a:spcBef>
                <a:spcPts val="55"/>
              </a:spcBef>
              <a:spcAft>
                <a:spcPts val="0"/>
              </a:spcAft>
            </a:pPr>
            <a:r>
              <a:rPr lang="ru-RU" sz="36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«НАЗВАНИЕ ПРОЕКТА»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10550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9466" y="47728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E661AC-7504-6513-AA3B-180DEF09647E}"/>
              </a:ext>
            </a:extLst>
          </p:cNvPr>
          <p:cNvSpPr txBox="1"/>
          <p:nvPr/>
        </p:nvSpPr>
        <p:spPr>
          <a:xfrm>
            <a:off x="360040" y="1190646"/>
            <a:ext cx="106325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Актуальность проекта определяется историей России. Рассмотрим пример с Успенской церковью в Кондопоге.</a:t>
            </a:r>
            <a:br>
              <a:rPr lang="ru-RU" b="1" dirty="0"/>
            </a:br>
            <a:r>
              <a:rPr lang="ru-RU" b="1" dirty="0"/>
              <a:t>Эта церковь - шедевр шатрового зодчества, памятник федерального значения. Ее построили в 1774 году в память о погибших крестьянах во время </a:t>
            </a:r>
            <a:r>
              <a:rPr lang="ru-RU" b="1" dirty="0" err="1"/>
              <a:t>Кижского</a:t>
            </a:r>
            <a:r>
              <a:rPr lang="ru-RU" b="1" dirty="0"/>
              <a:t> восстания. </a:t>
            </a:r>
            <a:endParaRPr lang="en-US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F415ED-3667-8FFA-F9BE-691805F81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1" y="3642145"/>
            <a:ext cx="3456384" cy="23042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3E6184-DFE5-F197-6586-AEC85ECA7705}"/>
              </a:ext>
            </a:extLst>
          </p:cNvPr>
          <p:cNvSpPr txBox="1"/>
          <p:nvPr/>
        </p:nvSpPr>
        <p:spPr>
          <a:xfrm>
            <a:off x="608671" y="5974580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Фото: Юлия Шевчук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182780-3054-7DFD-430C-22772C89D4B8}"/>
              </a:ext>
            </a:extLst>
          </p:cNvPr>
          <p:cNvSpPr txBox="1"/>
          <p:nvPr/>
        </p:nvSpPr>
        <p:spPr>
          <a:xfrm>
            <a:off x="356642" y="1966181"/>
            <a:ext cx="58326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10 августа 2018 года церковь сгорела.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В высоту она достигала 42 метра. Была самым высоким деревянным сооружением в Карелии.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Благотворительный фонд “Северный путь” и храмы Кондопоги собирают деньги на восстановление церкви.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Потребуется от 100 до 150 миллионов рублей.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Церковь до сих пор не восстановили.</a:t>
            </a:r>
            <a:br>
              <a:rPr lang="ru-RU" dirty="0"/>
            </a:b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F4E514-3489-0CA4-FCCA-1AAABAF9B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44" y="2091305"/>
            <a:ext cx="2562355" cy="38275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BBD2A5-4EA6-134B-57C7-02F51D840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815" y="3595059"/>
            <a:ext cx="1603677" cy="20313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9BFE55-1C4A-0B4D-3071-731660C40C12}"/>
              </a:ext>
            </a:extLst>
          </p:cNvPr>
          <p:cNvSpPr txBox="1"/>
          <p:nvPr/>
        </p:nvSpPr>
        <p:spPr>
          <a:xfrm>
            <a:off x="4942815" y="5923578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Герб Кондопоги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499BA2-5091-5153-6625-703CF3283E4D}"/>
              </a:ext>
            </a:extLst>
          </p:cNvPr>
          <p:cNvSpPr txBox="1"/>
          <p:nvPr/>
        </p:nvSpPr>
        <p:spPr>
          <a:xfrm>
            <a:off x="7321515" y="5923578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/>
              </a:rPr>
              <a:t>Вид на храм в 1989 году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FC62B6-729C-D207-FED8-2DAAC5B333C5}"/>
              </a:ext>
            </a:extLst>
          </p:cNvPr>
          <p:cNvSpPr txBox="1"/>
          <p:nvPr/>
        </p:nvSpPr>
        <p:spPr>
          <a:xfrm rot="16200000">
            <a:off x="9094896" y="3820431"/>
            <a:ext cx="258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Жемчужина Карелии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70148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26A770-FEE0-CE64-B2A8-6EE4B382E171}"/>
              </a:ext>
            </a:extLst>
          </p:cNvPr>
          <p:cNvSpPr txBox="1"/>
          <p:nvPr/>
        </p:nvSpPr>
        <p:spPr>
          <a:xfrm>
            <a:off x="407368" y="404664"/>
            <a:ext cx="6121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576BB1-7E4C-837A-EB68-447C59F4C8EA}"/>
              </a:ext>
            </a:extLst>
          </p:cNvPr>
          <p:cNvSpPr txBox="1"/>
          <p:nvPr/>
        </p:nvSpPr>
        <p:spPr>
          <a:xfrm>
            <a:off x="551384" y="1268760"/>
            <a:ext cx="993710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1. Сохранение исторического наследия: Обучение реставрации городских зданий является актуальным, так как оно помогает сохранить архитектурное и историческое наследие городов. Многие здания являются символами эпох, культур и истории и их сохранение важно для сохранения </a:t>
            </a:r>
            <a:r>
              <a:rPr lang="ru-RU" b="1" u="sng" dirty="0">
                <a:solidFill>
                  <a:schemeClr val="accent2"/>
                </a:solidFill>
              </a:rPr>
              <a:t>культурного разнообразия. - истории? </a:t>
            </a:r>
            <a:r>
              <a:rPr lang="ru-RU" b="1" u="sng" dirty="0">
                <a:solidFill>
                  <a:srgbClr val="00B050"/>
                </a:solidFill>
              </a:rPr>
              <a:t>(дело не в разнообразии, а в значимости истории архитектуры)</a:t>
            </a:r>
          </a:p>
          <a:p>
            <a:pPr marL="342900" indent="-342900">
              <a:buAutoNum type="arabicPlain"/>
            </a:pPr>
            <a:endParaRPr lang="ru-RU" b="1" dirty="0"/>
          </a:p>
          <a:p>
            <a:r>
              <a:rPr lang="ru-RU" b="1" i="1" dirty="0"/>
              <a:t>2. Защита окружающей среды: Реставрация старых зданий помогает снизить выбросы парниковых газов и загрязнение воздуха, так как замена старых зданий на новые требует больше энергии и ресурсов.</a:t>
            </a:r>
          </a:p>
          <a:p>
            <a:endParaRPr lang="ru-RU" b="1" dirty="0"/>
          </a:p>
          <a:p>
            <a:r>
              <a:rPr lang="ru-RU" b="1" dirty="0"/>
              <a:t>3. Экономический рост и развитие: Сохранение </a:t>
            </a:r>
            <a:r>
              <a:rPr lang="ru-RU" b="1" dirty="0">
                <a:solidFill>
                  <a:schemeClr val="accent2"/>
                </a:solidFill>
              </a:rPr>
              <a:t>старых</a:t>
            </a:r>
            <a:r>
              <a:rPr lang="ru-RU" b="1" dirty="0"/>
              <a:t> зданий может способствовать экономическому росту и развитию городов. Инвестиции в реставрацию зданий могут привлечь туристов, создать рабочие места, стимулировать развитие малого и среднего бизнеса, а также увеличить стоимость недвижимости.</a:t>
            </a:r>
          </a:p>
          <a:p>
            <a:endParaRPr lang="ru-RU" b="1" dirty="0"/>
          </a:p>
          <a:p>
            <a:r>
              <a:rPr lang="ru-RU" b="1" i="1" dirty="0"/>
              <a:t>4. Улучшение качества жизни: Реставрация зданий может улучшить качество жизни жителей города, за счет улучшения инфраструктуры, повышения безопасности и комфорта городской среды.</a:t>
            </a:r>
          </a:p>
          <a:p>
            <a:endParaRPr lang="ru-RU" b="1" dirty="0"/>
          </a:p>
          <a:p>
            <a:r>
              <a:rPr lang="ru-RU" b="1" dirty="0"/>
              <a:t>5. Развитие профессиональных навыков: Обучение реставрации зданий способствует развитию профессиональных навыков и умений, которые могут быть использованы не только в </a:t>
            </a:r>
            <a:r>
              <a:rPr lang="ru-RU" b="1" dirty="0">
                <a:solidFill>
                  <a:schemeClr val="accent2"/>
                </a:solidFill>
              </a:rPr>
              <a:t>этой</a:t>
            </a:r>
            <a:r>
              <a:rPr lang="ru-RU" b="1" dirty="0"/>
              <a:t> </a:t>
            </a:r>
            <a:r>
              <a:rPr lang="ru-RU" b="1" dirty="0">
                <a:solidFill>
                  <a:srgbClr val="00B050"/>
                </a:solidFill>
              </a:rPr>
              <a:t>сфере</a:t>
            </a:r>
            <a:r>
              <a:rPr lang="ru-RU" b="1" dirty="0"/>
              <a:t>, но и в </a:t>
            </a:r>
            <a:r>
              <a:rPr lang="ru-RU" b="1" dirty="0">
                <a:solidFill>
                  <a:schemeClr val="accent2"/>
                </a:solidFill>
              </a:rPr>
              <a:t>других </a:t>
            </a:r>
            <a:r>
              <a:rPr lang="ru-RU" b="1" dirty="0">
                <a:solidFill>
                  <a:srgbClr val="00B050"/>
                </a:solidFill>
              </a:rPr>
              <a:t>областях</a:t>
            </a:r>
            <a:r>
              <a:rPr lang="ru-RU" b="1" dirty="0"/>
              <a:t>, таких как архитектура, инженерия, дизайн и строительство.</a:t>
            </a:r>
          </a:p>
          <a:p>
            <a:endParaRPr lang="ru-RU" b="1" dirty="0"/>
          </a:p>
          <a:p>
            <a:r>
              <a:rPr lang="ru-RU" b="1" i="1" dirty="0"/>
              <a:t>6. Экологическая устойчивость: Реставрация городских зданий может быть более устойчивой с экологической точки зрения, так как она использует меньше ресурсов и энергии по сравнению с новым строительством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04363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ЦЕЛЕВАЯ АУДИТОРИЯ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5CAE2C-93E3-B7C8-C26D-F9986C36F00D}"/>
              </a:ext>
            </a:extLst>
          </p:cNvPr>
          <p:cNvSpPr txBox="1"/>
          <p:nvPr/>
        </p:nvSpPr>
        <p:spPr>
          <a:xfrm>
            <a:off x="360040" y="1559892"/>
            <a:ext cx="8904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</a:rPr>
              <a:t>Целевая аудитория проекта – студенты архитектурных (технических) вузов (90 вузов), любители архитектуры и старинного зодчества.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71E60D-9513-AED0-7CA5-3E64EDBE8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2780928"/>
            <a:ext cx="4776602" cy="31886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70A5BB-D319-5590-5655-F59BD475D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010" y="2405602"/>
            <a:ext cx="244827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4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КЛЮЧЕВАЯ ПРОБЛЕМА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CCC18F-1AEC-C39C-8DFE-7AB47E31A3D9}"/>
              </a:ext>
            </a:extLst>
          </p:cNvPr>
          <p:cNvSpPr txBox="1"/>
          <p:nvPr/>
        </p:nvSpPr>
        <p:spPr>
          <a:xfrm>
            <a:off x="360040" y="1484784"/>
            <a:ext cx="9840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Многие фасады исторических зданий нуждаются в реконструкции, реставрации. Проблема со временем обретает всё большую серьезность.</a:t>
            </a:r>
          </a:p>
          <a:p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Проблема ясна без различных подтверждений, т.к. вокруг сплошные разрушенные, сгоревшие и не восстановленные архитектурные памятники.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BDDEB3-A135-305C-DFE9-93E6C6B11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039" y="2852936"/>
            <a:ext cx="2346417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04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100470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ПРЕДЛАГАЕМОЕ РЕШЕНИЕ И</a:t>
            </a:r>
          </a:p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ОСНОВНОЙ ФУНКЦИОНАЛ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AE63D3-D37C-C48A-8DEF-2B19AD02A33C}"/>
              </a:ext>
            </a:extLst>
          </p:cNvPr>
          <p:cNvSpPr txBox="1"/>
          <p:nvPr/>
        </p:nvSpPr>
        <p:spPr>
          <a:xfrm>
            <a:off x="479376" y="1467668"/>
            <a:ext cx="77521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Наша команда предлагает для решения проблемы обучение воссозданию фасадов исторических зданий, чтобы понять, какие были размеры и облик здания. Это даст понять необходимость в реконструкции или восстановлении и облегчит реализацию. Функционал нашего решения состоит в ряде уроков и практических заданий. Платформа </a:t>
            </a:r>
            <a:r>
              <a:rPr lang="en-US" sz="1800" b="1" dirty="0" err="1"/>
              <a:t>Archicader</a:t>
            </a:r>
            <a:r>
              <a:rPr lang="en-US" sz="1800" b="1" dirty="0"/>
              <a:t> </a:t>
            </a:r>
            <a:r>
              <a:rPr lang="ru-RU" sz="1800" b="1" dirty="0"/>
              <a:t>даст людям навыки, которые не так просто найти на просторах рунета.</a:t>
            </a:r>
            <a:endParaRPr lang="en-US" sz="18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4F12DE-035A-8793-A3C7-BB7E1BAE3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728" y="3657052"/>
            <a:ext cx="3493391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95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ЦЕННОСТНОЕ ПРЕДЛОЖЕНИЕ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55C09-776D-8983-F4AA-38A5CA95CBBF}"/>
              </a:ext>
            </a:extLst>
          </p:cNvPr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чем ценность вашего решения для целевой аудитории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0F5A8-8CBB-9F4B-2AE6-6C4BF46AA0D9}"/>
              </a:ext>
            </a:extLst>
          </p:cNvPr>
          <p:cNvSpPr txBox="1"/>
          <p:nvPr/>
        </p:nvSpPr>
        <p:spPr>
          <a:xfrm>
            <a:off x="360040" y="1709748"/>
            <a:ext cx="5447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Помимо того, что обучение по этой программе даст определенные навыки студентам, 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она позволит</a:t>
            </a:r>
            <a:r>
              <a:rPr lang="ru-RU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 увеличить вероятность учащения работ по реконструкции старых и опасных для жизни зданий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CFEA3C-8E4E-5D61-3FEC-AA3DF1FF3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92" y="1052736"/>
            <a:ext cx="5123588" cy="456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68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 ПРОТОТИП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151F0E-5303-01CA-953E-D8FEAE107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772816"/>
            <a:ext cx="4021774" cy="376971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771789-18AC-FF58-61C0-641347BD9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2015181"/>
            <a:ext cx="4925071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32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БИЗНЕС-МОДЕЛЬ ПРОЕКТА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6EE24B5-D6E1-D76A-1495-0E4B4D0E2A2F}"/>
              </a:ext>
            </a:extLst>
          </p:cNvPr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  <a:noFill/>
        </p:grpSpPr>
        <p:grpSp>
          <p:nvGrpSpPr>
            <p:cNvPr id="25" name="Google Shape;101;p4">
              <a:extLst>
                <a:ext uri="{FF2B5EF4-FFF2-40B4-BE49-F238E27FC236}">
                  <a16:creationId xmlns:a16="http://schemas.microsoft.com/office/drawing/2014/main" id="{D69B3CCD-AF2C-0E39-4E5A-73A0FEF5F0D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35" name="Google Shape;102;p4">
                <a:extLst>
                  <a:ext uri="{FF2B5EF4-FFF2-40B4-BE49-F238E27FC236}">
                    <a16:creationId xmlns:a16="http://schemas.microsoft.com/office/drawing/2014/main" id="{74B1356B-ADE7-9F93-EEC4-8A75EBB7620B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103;p4">
                <a:extLst>
                  <a:ext uri="{FF2B5EF4-FFF2-40B4-BE49-F238E27FC236}">
                    <a16:creationId xmlns:a16="http://schemas.microsoft.com/office/drawing/2014/main" id="{589CA99E-5A85-E344-6215-CE68366997E4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104;p4">
                <a:extLst>
                  <a:ext uri="{FF2B5EF4-FFF2-40B4-BE49-F238E27FC236}">
                    <a16:creationId xmlns:a16="http://schemas.microsoft.com/office/drawing/2014/main" id="{1B43A0E9-82C4-4F2B-9152-775632197D2F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105;p4">
                <a:extLst>
                  <a:ext uri="{FF2B5EF4-FFF2-40B4-BE49-F238E27FC236}">
                    <a16:creationId xmlns:a16="http://schemas.microsoft.com/office/drawing/2014/main" id="{0E902E76-26E5-F38D-221E-B50D29EE9F11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106;p4">
                <a:extLst>
                  <a:ext uri="{FF2B5EF4-FFF2-40B4-BE49-F238E27FC236}">
                    <a16:creationId xmlns:a16="http://schemas.microsoft.com/office/drawing/2014/main" id="{C7092EFE-ADC8-6E1C-498F-22174F393CED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107;p4">
                <a:extLst>
                  <a:ext uri="{FF2B5EF4-FFF2-40B4-BE49-F238E27FC236}">
                    <a16:creationId xmlns:a16="http://schemas.microsoft.com/office/drawing/2014/main" id="{C99F5FCD-5267-F63C-BBB0-BED45917BE41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108;p4">
                <a:extLst>
                  <a:ext uri="{FF2B5EF4-FFF2-40B4-BE49-F238E27FC236}">
                    <a16:creationId xmlns:a16="http://schemas.microsoft.com/office/drawing/2014/main" id="{D0563353-0975-81A3-D5CB-8D57C22BE49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09;p4">
                <a:extLst>
                  <a:ext uri="{FF2B5EF4-FFF2-40B4-BE49-F238E27FC236}">
                    <a16:creationId xmlns:a16="http://schemas.microsoft.com/office/drawing/2014/main" id="{D8CE01B0-8A8C-FA83-91A0-372572085ABE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10;p4">
                <a:extLst>
                  <a:ext uri="{FF2B5EF4-FFF2-40B4-BE49-F238E27FC236}">
                    <a16:creationId xmlns:a16="http://schemas.microsoft.com/office/drawing/2014/main" id="{27F108EE-9A51-9FC5-143A-31122218305E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111;p4">
              <a:extLst>
                <a:ext uri="{FF2B5EF4-FFF2-40B4-BE49-F238E27FC236}">
                  <a16:creationId xmlns:a16="http://schemas.microsoft.com/office/drawing/2014/main" id="{7E2801A1-38DF-C159-7BDC-2382FDAF5508}"/>
                </a:ext>
              </a:extLst>
            </p:cNvPr>
            <p:cNvSpPr txBox="1"/>
            <p:nvPr/>
          </p:nvSpPr>
          <p:spPr>
            <a:xfrm>
              <a:off x="2050015" y="2073276"/>
              <a:ext cx="2894565" cy="424393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lang="en-US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Многие фасады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исторических зданий нуждаются в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реконструкции, реставрации.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проблема со временем обретает всё большую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серьезность</a:t>
              </a:r>
              <a:r>
                <a:rPr lang="ru-RU" b="1" dirty="0">
                  <a:solidFill>
                    <a:schemeClr val="accent6">
                      <a:lumMod val="50000"/>
                      <a:lumOff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27" name="Google Shape;112;p4">
              <a:extLst>
                <a:ext uri="{FF2B5EF4-FFF2-40B4-BE49-F238E27FC236}">
                  <a16:creationId xmlns:a16="http://schemas.microsoft.com/office/drawing/2014/main" id="{D7E6D3CC-41CB-E412-A50D-7964E369AA7A}"/>
                </a:ext>
              </a:extLst>
            </p:cNvPr>
            <p:cNvSpPr txBox="1"/>
            <p:nvPr/>
          </p:nvSpPr>
          <p:spPr>
            <a:xfrm>
              <a:off x="4945614" y="2041304"/>
              <a:ext cx="3807930" cy="11864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Платформа с </a:t>
              </a:r>
              <a:endParaRPr 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видеоуроками </a:t>
              </a:r>
              <a:endParaRPr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13;p4">
              <a:extLst>
                <a:ext uri="{FF2B5EF4-FFF2-40B4-BE49-F238E27FC236}">
                  <a16:creationId xmlns:a16="http://schemas.microsoft.com/office/drawing/2014/main" id="{715F6818-8035-EDCF-ED01-80B676C3C3A5}"/>
                </a:ext>
              </a:extLst>
            </p:cNvPr>
            <p:cNvSpPr txBox="1"/>
            <p:nvPr/>
          </p:nvSpPr>
          <p:spPr>
            <a:xfrm>
              <a:off x="4951171" y="5421593"/>
              <a:ext cx="3800303" cy="182531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Стремление к красоте исторических памятников, уникальная программа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обучения.</a:t>
              </a:r>
            </a:p>
          </p:txBody>
        </p:sp>
        <p:sp>
          <p:nvSpPr>
            <p:cNvPr id="29" name="Google Shape;114;p4">
              <a:extLst>
                <a:ext uri="{FF2B5EF4-FFF2-40B4-BE49-F238E27FC236}">
                  <a16:creationId xmlns:a16="http://schemas.microsoft.com/office/drawing/2014/main" id="{43A984A2-C01F-8B86-F8C7-81018E2BAAA4}"/>
                </a:ext>
              </a:extLst>
            </p:cNvPr>
            <p:cNvSpPr txBox="1"/>
            <p:nvPr/>
          </p:nvSpPr>
          <p:spPr>
            <a:xfrm>
              <a:off x="8755617" y="2044773"/>
              <a:ext cx="2892492" cy="383322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Обучение по этой программе даст определенные навыки студентам и увеличит вероятность учащения работ по реконструкции старых и опасных для жизни зданий.</a:t>
              </a:r>
              <a:endParaRPr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30" name="Google Shape;115;p4">
              <a:extLst>
                <a:ext uri="{FF2B5EF4-FFF2-40B4-BE49-F238E27FC236}">
                  <a16:creationId xmlns:a16="http://schemas.microsoft.com/office/drawing/2014/main" id="{AA1CF38C-70C0-8DFE-199B-12908CA8C57B}"/>
                </a:ext>
              </a:extLst>
            </p:cNvPr>
            <p:cNvSpPr txBox="1"/>
            <p:nvPr/>
          </p:nvSpPr>
          <p:spPr>
            <a:xfrm>
              <a:off x="11648110" y="2073276"/>
              <a:ext cx="3203505" cy="287490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Мы создали первую уникальную и, в то же время, удобную платформу для обучения проектированию в программе </a:t>
              </a:r>
              <a:r>
                <a:rPr lang="en-US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Archicad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b="1" dirty="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31" name="Google Shape;116;p4">
              <a:extLst>
                <a:ext uri="{FF2B5EF4-FFF2-40B4-BE49-F238E27FC236}">
                  <a16:creationId xmlns:a16="http://schemas.microsoft.com/office/drawing/2014/main" id="{71044A27-89B7-5E75-ADE4-2377F3B23D73}"/>
                </a:ext>
              </a:extLst>
            </p:cNvPr>
            <p:cNvSpPr txBox="1"/>
            <p:nvPr/>
          </p:nvSpPr>
          <p:spPr>
            <a:xfrm>
              <a:off x="11652249" y="5341420"/>
              <a:ext cx="3199366" cy="25554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dirty="0"/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Сайт на платформе </a:t>
              </a:r>
              <a:r>
                <a:rPr lang="en-US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Archicader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Реклама в </a:t>
              </a:r>
              <a:r>
                <a:rPr lang="ru-RU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соц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-сетях с нужной целевой аудиторией</a:t>
              </a:r>
              <a:endParaRPr b="1" dirty="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32" name="Google Shape;117;p4">
              <a:extLst>
                <a:ext uri="{FF2B5EF4-FFF2-40B4-BE49-F238E27FC236}">
                  <a16:creationId xmlns:a16="http://schemas.microsoft.com/office/drawing/2014/main" id="{84E9C4D1-6A3A-1639-DC31-43F4A8939802}"/>
                </a:ext>
              </a:extLst>
            </p:cNvPr>
            <p:cNvSpPr txBox="1"/>
            <p:nvPr/>
          </p:nvSpPr>
          <p:spPr>
            <a:xfrm>
              <a:off x="14852650" y="1997075"/>
              <a:ext cx="3352798" cy="223602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dirty="0"/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Ученики архитектурных вузов,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любители реставрации, 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дизайнеры.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Google Shape;118;p4">
              <a:extLst>
                <a:ext uri="{FF2B5EF4-FFF2-40B4-BE49-F238E27FC236}">
                  <a16:creationId xmlns:a16="http://schemas.microsoft.com/office/drawing/2014/main" id="{843DEA73-C27B-82AE-CADB-F968495801DF}"/>
                </a:ext>
              </a:extLst>
            </p:cNvPr>
            <p:cNvSpPr txBox="1"/>
            <p:nvPr/>
          </p:nvSpPr>
          <p:spPr>
            <a:xfrm>
              <a:off x="2050016" y="8397875"/>
              <a:ext cx="8077199" cy="11864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dirty="0"/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Создание и поддержка сайта.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Создание бота – </a:t>
              </a:r>
              <a:r>
                <a:rPr lang="ru-RU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помощьника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Google Shape;119;p4">
              <a:extLst>
                <a:ext uri="{FF2B5EF4-FFF2-40B4-BE49-F238E27FC236}">
                  <a16:creationId xmlns:a16="http://schemas.microsoft.com/office/drawing/2014/main" id="{2F4EED88-844C-1B8E-57D1-5455096A1BF5}"/>
                </a:ext>
              </a:extLst>
            </p:cNvPr>
            <p:cNvSpPr txBox="1"/>
            <p:nvPr/>
          </p:nvSpPr>
          <p:spPr>
            <a:xfrm>
              <a:off x="10129283" y="8380642"/>
              <a:ext cx="8076163" cy="182531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dirty="0"/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Продажа рекламы партнеров. (</a:t>
              </a:r>
              <a:r>
                <a:rPr lang="ru-RU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Тиккурила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ru-RU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ЯрЛИ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и т.д.) 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Доход с покупок видео-уроков на платформе.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Субсидии от государства.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IPO / 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Предоставление услуг архитектурным бюро.</a:t>
              </a:r>
              <a:endParaRPr b="1" dirty="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069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ФИНАНСОВЫЕ ПОКАЗАТЕЛИ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0E5E0-30A3-0731-6750-2E4A6C748BDF}"/>
              </a:ext>
            </a:extLst>
          </p:cNvPr>
          <p:cNvSpPr txBox="1"/>
          <p:nvPr/>
        </p:nvSpPr>
        <p:spPr>
          <a:xfrm>
            <a:off x="479376" y="1426498"/>
            <a:ext cx="72481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Себестоимость разработки продукта будет стоить 1.2 -1.5 млн рублей.</a:t>
            </a:r>
            <a:br>
              <a:rPr lang="en-US" dirty="0"/>
            </a:br>
            <a:r>
              <a:rPr lang="en-US" dirty="0"/>
              <a:t>1. </a:t>
            </a:r>
            <a:r>
              <a:rPr lang="ru-RU" dirty="0"/>
              <a:t>Разработка сайта (программирование, дизайн, поддержка и развитие, проектирование, тестирование, </a:t>
            </a:r>
            <a:r>
              <a:rPr lang="en-US" dirty="0"/>
              <a:t>HTML-</a:t>
            </a:r>
            <a:r>
              <a:rPr lang="ru-RU" dirty="0"/>
              <a:t>верстка).</a:t>
            </a:r>
            <a:endParaRPr lang="en-US" dirty="0"/>
          </a:p>
          <a:p>
            <a:r>
              <a:rPr lang="en-US" dirty="0"/>
              <a:t>2</a:t>
            </a:r>
            <a:r>
              <a:rPr lang="ru-RU" dirty="0"/>
              <a:t>. Запись уроков.</a:t>
            </a:r>
          </a:p>
          <a:p>
            <a:endParaRPr lang="ru-RU" dirty="0"/>
          </a:p>
          <a:p>
            <a:r>
              <a:rPr lang="ru-RU" dirty="0"/>
              <a:t>Точка окупаемости продукта составит </a:t>
            </a:r>
            <a:r>
              <a:rPr lang="ru-RU" b="1" dirty="0"/>
              <a:t>5 месяцев </a:t>
            </a:r>
          </a:p>
          <a:p>
            <a:endParaRPr lang="ru-RU" b="1" dirty="0"/>
          </a:p>
          <a:p>
            <a:r>
              <a:rPr lang="ru-RU" dirty="0"/>
              <a:t>Потенциальная прибыль за 12 месяцев </a:t>
            </a:r>
            <a:r>
              <a:rPr lang="ru-RU" b="1" dirty="0"/>
              <a:t>3.600 000 рублей.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2A094A-B93B-55FF-D599-8E536B222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0056" y="2214608"/>
            <a:ext cx="3460095" cy="36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79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НАША КОМАНДА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BF6A8-65FF-B63F-60E8-7EB4ADD172D6}"/>
              </a:ext>
            </a:extLst>
          </p:cNvPr>
          <p:cNvSpPr txBox="1"/>
          <p:nvPr/>
        </p:nvSpPr>
        <p:spPr>
          <a:xfrm>
            <a:off x="839416" y="2336393"/>
            <a:ext cx="331236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Арутюнян Давид</a:t>
            </a:r>
          </a:p>
          <a:p>
            <a:r>
              <a:rPr lang="ru-RU" sz="1800" b="1" dirty="0"/>
              <a:t>Бедросов Олег</a:t>
            </a:r>
          </a:p>
          <a:p>
            <a:r>
              <a:rPr lang="ru-RU" sz="1800" b="1" dirty="0"/>
              <a:t>Маркосян Николай</a:t>
            </a:r>
          </a:p>
          <a:p>
            <a:r>
              <a:rPr lang="ru-RU" sz="1800" b="1" dirty="0"/>
              <a:t>Гальченко Александр</a:t>
            </a:r>
          </a:p>
          <a:p>
            <a:r>
              <a:rPr lang="ru-RU" sz="1800" b="1" dirty="0" err="1"/>
              <a:t>Татарканов</a:t>
            </a:r>
            <a:r>
              <a:rPr lang="ru-RU" sz="1800" b="1" dirty="0"/>
              <a:t> Беслан</a:t>
            </a:r>
          </a:p>
          <a:p>
            <a:r>
              <a:rPr lang="ru-RU" sz="1800" b="1" dirty="0"/>
              <a:t>Димитрис </a:t>
            </a:r>
            <a:r>
              <a:rPr lang="ru-RU" sz="1800" b="1" dirty="0" err="1"/>
              <a:t>Келасов</a:t>
            </a:r>
            <a:endParaRPr lang="ru-RU" sz="1800" b="1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C4E351-BEF1-05B8-0F40-2962D1EFF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816" y="1346488"/>
            <a:ext cx="6140083" cy="416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33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Будем на связи!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974815-64C8-92FF-778C-496F9DDF6C2D}"/>
              </a:ext>
            </a:extLst>
          </p:cNvPr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pc="300" dirty="0">
                <a:solidFill>
                  <a:schemeClr val="tx1"/>
                </a:solidFill>
                <a:hlinkClick r:id="rId9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Почта - </a:t>
            </a:r>
            <a:r>
              <a:rPr lang="en-US" b="1" spc="300" dirty="0">
                <a:solidFill>
                  <a:schemeClr val="tx1"/>
                </a:solidFill>
                <a:hlinkClick r:id="rId9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jokwie@mail.ru</a:t>
            </a:r>
            <a:r>
              <a:rPr lang="ru-RU" b="1" spc="300" dirty="0">
                <a:solidFill>
                  <a:schemeClr val="tx1"/>
                </a:solidFill>
              </a:rPr>
              <a:t>  </a:t>
            </a:r>
            <a:r>
              <a:rPr lang="en-US" b="1" u="sng" spc="300" dirty="0" err="1"/>
              <a:t>WhatApp</a:t>
            </a:r>
            <a:r>
              <a:rPr lang="en-US" u="sng" spc="300" dirty="0"/>
              <a:t> </a:t>
            </a:r>
            <a:r>
              <a:rPr lang="ru-RU" u="sng" spc="300" dirty="0"/>
              <a:t>– </a:t>
            </a:r>
            <a:r>
              <a:rPr lang="ru-RU" b="1" u="sng" spc="300" dirty="0"/>
              <a:t>+79283229244 </a:t>
            </a:r>
            <a:r>
              <a:rPr lang="en-US" b="1" u="sng" spc="300" dirty="0"/>
              <a:t>  </a:t>
            </a:r>
            <a:endParaRPr lang="ru-RU" b="1" u="sng" spc="3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Установка</Template>
  <TotalTime>1618</TotalTime>
  <Words>773</Words>
  <Application>Microsoft Office PowerPoint</Application>
  <DocSecurity>0</DocSecurity>
  <PresentationFormat>Широкоэкранный</PresentationFormat>
  <Paragraphs>85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Gilroy</vt:lpstr>
      <vt:lpstr>Calibri</vt:lpstr>
      <vt:lpstr>Calibri Light</vt:lpstr>
      <vt:lpstr>Тема Office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Мария Дрепа</dc:creator>
  <cp:keywords/>
  <dc:description/>
  <cp:lastModifiedBy>Oleg Bedrosov</cp:lastModifiedBy>
  <cp:revision>9</cp:revision>
  <dcterms:created xsi:type="dcterms:W3CDTF">2023-06-11T19:15:23Z</dcterms:created>
  <dcterms:modified xsi:type="dcterms:W3CDTF">2023-12-13T10:43:19Z</dcterms:modified>
  <cp:category/>
  <dc:identifier/>
  <cp:contentStatus/>
  <dc:language/>
  <cp:version/>
</cp:coreProperties>
</file>