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8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70" r:id="rId16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65C7"/>
    <a:srgbClr val="BA84B4"/>
    <a:srgbClr val="817ACE"/>
    <a:srgbClr val="96538E"/>
    <a:srgbClr val="8F00FF"/>
    <a:srgbClr val="9166AF"/>
    <a:srgbClr val="26AEFC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3"/>
  </p:normalViewPr>
  <p:slideViewPr>
    <p:cSldViewPr snapToGrid="0" snapToObjects="1" showGuides="1">
      <p:cViewPr varScale="1">
        <p:scale>
          <a:sx n="84" d="100"/>
          <a:sy n="84" d="100"/>
        </p:scale>
        <p:origin x="39" y="51"/>
      </p:cViewPr>
      <p:guideLst>
        <p:guide orient="horz" pos="2160"/>
        <p:guide pos="393"/>
        <p:guide orient="horz" pos="1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16c8466652d4f4e/Documents/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0E-42C5-A8BA-E5CB53676B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0E-42C5-A8BA-E5CB53676B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0E-42C5-A8BA-E5CB53676BBF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0E-42C5-A8BA-E5CB53676BBF}"/>
              </c:ext>
            </c:extLst>
          </c:dPt>
          <c:dLbls>
            <c:dLbl>
              <c:idx val="0"/>
              <c:layout>
                <c:manualLayout>
                  <c:x val="-2.6304710547428747E-2"/>
                  <c:y val="0.1039527768320014"/>
                </c:manualLayout>
              </c:layout>
              <c:tx>
                <c:rich>
                  <a:bodyPr/>
                  <a:lstStyle/>
                  <a:p>
                    <a:fld id="{DC85AB59-1D32-48F2-AEB2-D821BFFF4BAC}" type="VALUE">
                      <a:rPr lang="en-US" smtClean="0"/>
                      <a:pPr/>
                      <a:t>[VALUE]</a:t>
                    </a:fld>
                    <a:endParaRPr lang="en-US" dirty="0"/>
                  </a:p>
                  <a:p>
                    <a:r>
                      <a:rPr lang="en-US" baseline="0" dirty="0"/>
                      <a:t> </a:t>
                    </a:r>
                  </a:p>
                  <a:p>
                    <a:fld id="{76DAF6B4-4A7A-4FE4-8002-EFC50B955AF2}" type="PERCENTAGE">
                      <a:rPr lang="en-US" baseline="0" smtClean="0"/>
                      <a:pPr/>
                      <a:t>[PERCENTAGE]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0E-42C5-A8BA-E5CB53676BBF}"/>
                </c:ext>
              </c:extLst>
            </c:dLbl>
            <c:dLbl>
              <c:idx val="1"/>
              <c:layout>
                <c:manualLayout>
                  <c:x val="-6.6065724521929409E-2"/>
                  <c:y val="0.14510855804940684"/>
                </c:manualLayout>
              </c:layout>
              <c:tx>
                <c:rich>
                  <a:bodyPr/>
                  <a:lstStyle/>
                  <a:p>
                    <a:fld id="{7116920E-73FA-46F2-8889-E9B95D678BF8}" type="VALUE">
                      <a:rPr lang="en-US" smtClean="0"/>
                      <a:pPr/>
                      <a:t>[VALUE]</a:t>
                    </a:fld>
                    <a:endParaRPr lang="en-US" dirty="0"/>
                  </a:p>
                  <a:p>
                    <a:endParaRPr lang="en-US" baseline="0" dirty="0"/>
                  </a:p>
                  <a:p>
                    <a:r>
                      <a:rPr lang="en-US" baseline="0" dirty="0"/>
                      <a:t> </a:t>
                    </a:r>
                    <a:fld id="{F430E70A-5DC3-4F4E-A265-2539D6BB2958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0E-42C5-A8BA-E5CB53676BBF}"/>
                </c:ext>
              </c:extLst>
            </c:dLbl>
            <c:dLbl>
              <c:idx val="2"/>
              <c:layout>
                <c:manualLayout>
                  <c:x val="-7.9098432958113127E-2"/>
                  <c:y val="-0.15840157197809199"/>
                </c:manualLayout>
              </c:layout>
              <c:tx>
                <c:rich>
                  <a:bodyPr/>
                  <a:lstStyle/>
                  <a:p>
                    <a:fld id="{A2EF85E7-BC4C-4794-86CD-9DA917760265}" type="VALUE">
                      <a:rPr lang="en-US" smtClean="0"/>
                      <a:pPr/>
                      <a:t>[VALUE]</a:t>
                    </a:fld>
                    <a:endParaRPr lang="en-US"/>
                  </a:p>
                  <a:p>
                    <a:endParaRPr lang="en-US" baseline="0"/>
                  </a:p>
                  <a:p>
                    <a:r>
                      <a:rPr lang="en-US" baseline="0"/>
                      <a:t> </a:t>
                    </a:r>
                    <a:fld id="{751D8F5D-60DB-4176-BF79-FC894C754BE3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30E-42C5-A8BA-E5CB53676BBF}"/>
                </c:ext>
              </c:extLst>
            </c:dLbl>
            <c:dLbl>
              <c:idx val="3"/>
              <c:layout>
                <c:manualLayout>
                  <c:x val="9.7980713256667615E-2"/>
                  <c:y val="3.0685626204202752E-2"/>
                </c:manualLayout>
              </c:layout>
              <c:tx>
                <c:rich>
                  <a:bodyPr/>
                  <a:lstStyle/>
                  <a:p>
                    <a:fld id="{3C2FCC16-A0D3-4382-A9FB-924D2B42F820}" type="VALUE">
                      <a:rPr lang="en-US" smtClean="0"/>
                      <a:pPr/>
                      <a:t>[VALUE]</a:t>
                    </a:fld>
                    <a:endParaRPr lang="en-US" dirty="0"/>
                  </a:p>
                  <a:p>
                    <a:endParaRPr lang="en-US" dirty="0"/>
                  </a:p>
                  <a:p>
                    <a:endParaRPr lang="en-US" dirty="0"/>
                  </a:p>
                  <a:p>
                    <a:fld id="{A218E1F3-8F73-4FF2-86F5-7E4A19B4BA74}" type="PERCENTAGE">
                      <a:rPr lang="en-US" baseline="0" smtClean="0"/>
                      <a:pPr/>
                      <a:t>[PERCENTAGE]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30E-42C5-A8BA-E5CB53676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Sheet3!$A$1:$A$4</c:f>
              <c:strCache>
                <c:ptCount val="4"/>
                <c:pt idx="0">
                  <c:v>Да</c:v>
                </c:pt>
                <c:pt idx="1">
                  <c:v>Скорее да чем нет</c:v>
                </c:pt>
                <c:pt idx="2">
                  <c:v>Скорее нет чем да</c:v>
                </c:pt>
                <c:pt idx="3">
                  <c:v>Нет</c:v>
                </c:pt>
              </c:strCache>
            </c:strRef>
          </c:cat>
          <c:val>
            <c:numRef>
              <c:f>Sheet3!$B$1:$B$4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11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0E-42C5-A8BA-E5CB53676BB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6C65C7"/>
                </a:solidFill>
                <a:latin typeface="Aptos Display" panose="020B0004020202020204" pitchFamily="34" charset="0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6C65C7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367239" y="252156"/>
            <a:ext cx="6094066" cy="6027997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en-US" sz="6000" dirty="0" err="1">
                <a:solidFill>
                  <a:srgbClr val="817ACE"/>
                </a:solidFill>
                <a:latin typeface="Aptos Display" panose="020B0004020202020204" pitchFamily="34" charset="0"/>
              </a:rPr>
              <a:t>PublishHelper</a:t>
            </a:r>
            <a:endParaRPr lang="ru-RU" sz="6000" dirty="0">
              <a:solidFill>
                <a:srgbClr val="817ACE"/>
              </a:solidFill>
              <a:latin typeface="Aptos Display" panose="020B0004020202020204" pitchFamily="34" charset="0"/>
            </a:endParaRPr>
          </a:p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en-US" sz="2400" dirty="0">
              <a:latin typeface="Aptos Display" panose="020B0004020202020204" pitchFamily="34" charset="0"/>
            </a:endParaRPr>
          </a:p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2400" dirty="0">
              <a:latin typeface="Aptos Display" panose="020B0004020202020204" pitchFamily="34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Труфанов Владислав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latin typeface="Aptos Display" panose="020B0004020202020204" pitchFamily="34" charset="0"/>
              </a:rPr>
              <a:t>   </a:t>
            </a:r>
            <a:endParaRPr lang="ru-RU" sz="6900" dirty="0">
              <a:latin typeface="Aptos Display" panose="020B0004020202020204" pitchFamily="34" charset="0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>
                <a:latin typeface="Aptos" panose="020B0004020202020204" pitchFamily="34" charset="0"/>
              </a:rPr>
              <a:t>АНО ВО «МБИ им. А. Собчака», 3 курс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dirty="0">
                <a:latin typeface="Aptos" panose="020B0004020202020204" pitchFamily="34" charset="0"/>
              </a:rPr>
              <a:t>«Прикладная информатика в экономике»</a:t>
            </a:r>
            <a:br>
              <a:rPr lang="ru-RU" sz="2400" dirty="0">
                <a:latin typeface="Aptos" panose="020B0004020202020204" pitchFamily="34" charset="0"/>
              </a:rPr>
            </a:br>
            <a:br>
              <a:rPr lang="ru-RU" sz="2400" dirty="0">
                <a:latin typeface="Aptos" panose="020B0004020202020204" pitchFamily="34" charset="0"/>
              </a:rPr>
            </a:br>
            <a:r>
              <a:rPr lang="ru-RU" sz="2400" dirty="0">
                <a:latin typeface="Aptos" panose="020B0004020202020204" pitchFamily="34" charset="0"/>
              </a:rPr>
              <a:t>РЫНОК НТИ (</a:t>
            </a:r>
            <a:r>
              <a:rPr lang="en-US" sz="2400" dirty="0" err="1">
                <a:latin typeface="Aptos" panose="020B0004020202020204" pitchFamily="34" charset="0"/>
              </a:rPr>
              <a:t>edunet</a:t>
            </a:r>
            <a:r>
              <a:rPr lang="ru-RU" sz="2400" dirty="0">
                <a:latin typeface="Aptos" panose="020B0004020202020204" pitchFamily="34" charset="0"/>
              </a:rPr>
              <a:t>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55" y="66668"/>
            <a:ext cx="1765300" cy="20193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FCEF4BC-541F-D21D-78A5-9897D6632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171" y="803452"/>
            <a:ext cx="5135590" cy="5251096"/>
          </a:xfrm>
          <a:prstGeom prst="roundRect">
            <a:avLst>
              <a:gd name="adj" fmla="val 2850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623888" y="3241649"/>
            <a:ext cx="11081568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Сервис будет сопровождать проекты на всех этапах публикации продукта в магазине "RuStore" </a:t>
            </a:r>
            <a:endParaRPr dirty="0">
              <a:solidFill>
                <a:srgbClr val="6C65C7"/>
              </a:solidFill>
              <a:latin typeface="Aptos Display" panose="020B0004020202020204" pitchFamily="34" charset="0"/>
            </a:endParaRPr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3FE40-BF0C-0386-5757-ED18CD085507}"/>
              </a:ext>
            </a:extLst>
          </p:cNvPr>
          <p:cNvSpPr txBox="1"/>
          <p:nvPr/>
        </p:nvSpPr>
        <p:spPr bwMode="auto">
          <a:xfrm>
            <a:off x="51116" y="1735415"/>
            <a:ext cx="1214088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6C65C7"/>
                </a:solidFill>
                <a:latin typeface="Aptos Display" panose="020B0004020202020204" pitchFamily="34" charset="0"/>
              </a:rPr>
              <a:t>Консультационные услуги по публикации продукта в «RuStore»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6" name="Текст 2"/>
          <p:cNvSpPr txBox="1"/>
          <p:nvPr/>
        </p:nvSpPr>
        <p:spPr bwMode="auto">
          <a:xfrm>
            <a:off x="130457" y="672868"/>
            <a:ext cx="12166354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>
                <a:solidFill>
                  <a:srgbClr val="96538E"/>
                </a:solidFill>
                <a:latin typeface="Aptos Display" panose="020B0004020202020204" pitchFamily="34" charset="0"/>
              </a:rPr>
              <a:t>Планирующие публикацию продукта в «</a:t>
            </a:r>
            <a:r>
              <a:rPr lang="en-US" dirty="0" err="1">
                <a:solidFill>
                  <a:srgbClr val="96538E"/>
                </a:solidFill>
                <a:latin typeface="Aptos Display" panose="020B0004020202020204" pitchFamily="34" charset="0"/>
              </a:rPr>
              <a:t>RuStore</a:t>
            </a:r>
            <a:r>
              <a:rPr lang="ru-RU" dirty="0">
                <a:solidFill>
                  <a:srgbClr val="96538E"/>
                </a:solidFill>
                <a:latin typeface="Aptos Display" panose="020B0004020202020204" pitchFamily="34" charset="0"/>
              </a:rPr>
              <a:t>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00A83-7CF1-2978-E94E-55C7BF186221}"/>
              </a:ext>
            </a:extLst>
          </p:cNvPr>
          <p:cNvSpPr/>
          <p:nvPr/>
        </p:nvSpPr>
        <p:spPr bwMode="auto">
          <a:xfrm>
            <a:off x="1169031" y="2400300"/>
            <a:ext cx="9933451" cy="3129406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6C65C7"/>
                </a:solidFill>
                <a:latin typeface="Aptos Display" panose="020B0004020202020204" pitchFamily="34" charset="0"/>
              </a:rPr>
              <a:t>Студенческие проекты</a:t>
            </a:r>
            <a:r>
              <a:rPr lang="en-US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,</a:t>
            </a:r>
            <a:r>
              <a:rPr lang="ru-RU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 которым нужен компетентная критика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6C65C7"/>
                </a:solidFill>
                <a:latin typeface="Aptos Display" panose="020B0004020202020204" pitchFamily="34" charset="0"/>
              </a:rPr>
              <a:t>Студенты</a:t>
            </a:r>
            <a:r>
              <a:rPr lang="ru-RU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, у которых есть идея связанная с мобильным приложением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6C65C7"/>
                </a:solidFill>
                <a:latin typeface="Aptos Display" panose="020B0004020202020204" pitchFamily="34" charset="0"/>
              </a:rPr>
              <a:t>Иностранные студенты, </a:t>
            </a:r>
            <a:r>
              <a:rPr lang="ru-RU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сталкивающиеся с языковым барьером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A6A170B2-EEF1-940F-EB93-3882A2256D94}"/>
              </a:ext>
            </a:extLst>
          </p:cNvPr>
          <p:cNvSpPr txBox="1"/>
          <p:nvPr/>
        </p:nvSpPr>
        <p:spPr bwMode="auto">
          <a:xfrm>
            <a:off x="173871" y="1418890"/>
            <a:ext cx="11671550" cy="58477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3200" i="1" dirty="0">
                <a:solidFill>
                  <a:srgbClr val="BA84B4"/>
                </a:solidFill>
                <a:latin typeface="Aptos Display" panose="020B0004020202020204" pitchFamily="34" charset="0"/>
              </a:rPr>
              <a:t>Как публиковать? Что нужно знать? Долго?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B7FD131-833C-D1A8-F175-70FF62F61C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Диаграмма ответов в Формах. Вопрос: Как вы считаете, какая консультация нужна для публикации приложения в RuStore?&#10;. Количество ответов: 40 ответов.">
            <a:extLst>
              <a:ext uri="{FF2B5EF4-FFF2-40B4-BE49-F238E27FC236}">
                <a16:creationId xmlns:a16="http://schemas.microsoft.com/office/drawing/2014/main" id="{EC24D94B-726E-8BD0-9C9A-0618350E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448922"/>
            <a:ext cx="7718355" cy="366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E2D8C0-DF3E-AB46-7BF8-E5EBFF572BA7}"/>
              </a:ext>
            </a:extLst>
          </p:cNvPr>
          <p:cNvSpPr txBox="1"/>
          <p:nvPr/>
        </p:nvSpPr>
        <p:spPr bwMode="auto">
          <a:xfrm>
            <a:off x="489101" y="4773080"/>
            <a:ext cx="6973384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Aptos Display" panose="020B0004020202020204" pitchFamily="34" charset="0"/>
              </a:rPr>
              <a:t>Консультация по публикации</a:t>
            </a:r>
          </a:p>
          <a:p>
            <a:r>
              <a:rPr lang="ru-RU" dirty="0">
                <a:latin typeface="Aptos Display" panose="020B0004020202020204" pitchFamily="34" charset="0"/>
              </a:rPr>
              <a:t>Консультация по совместимости продукта и законодательства РФ</a:t>
            </a:r>
          </a:p>
          <a:p>
            <a:r>
              <a:rPr lang="ru-RU" dirty="0">
                <a:latin typeface="Aptos Display" panose="020B0004020202020204" pitchFamily="34" charset="0"/>
              </a:rPr>
              <a:t>Консультация по продвижению продукта</a:t>
            </a:r>
          </a:p>
          <a:p>
            <a:r>
              <a:rPr lang="ru-RU" dirty="0">
                <a:latin typeface="Aptos Display" panose="020B0004020202020204" pitchFamily="34" charset="0"/>
              </a:rPr>
              <a:t>Консультация по разработке приложения</a:t>
            </a:r>
            <a:endParaRPr lang="en-US" dirty="0">
              <a:latin typeface="Aptos Display" panose="020B0004020202020204" pitchFamily="34" charset="0"/>
            </a:endParaRPr>
          </a:p>
          <a:p>
            <a:r>
              <a:rPr lang="ru-RU" dirty="0">
                <a:latin typeface="Aptos Display" panose="020B0004020202020204" pitchFamily="34" charset="0"/>
              </a:rPr>
              <a:t>Консультации не нужны, площадки предоставляют всю информацию</a:t>
            </a:r>
          </a:p>
        </p:txBody>
      </p:sp>
      <p:grpSp>
        <p:nvGrpSpPr>
          <p:cNvPr id="214" name="Прямоугольник 16">
            <a:extLst>
              <a:ext uri="{FF2B5EF4-FFF2-40B4-BE49-F238E27FC236}">
                <a16:creationId xmlns:a16="http://schemas.microsoft.com/office/drawing/2014/main" id="{39A15000-EE8F-8DFE-D26B-08C425C3E546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>
              <a:extLst>
                <a:ext uri="{FF2B5EF4-FFF2-40B4-BE49-F238E27FC236}">
                  <a16:creationId xmlns:a16="http://schemas.microsoft.com/office/drawing/2014/main" id="{2836372D-733D-3DA9-3A99-85565611EACA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>
              <a:extLst>
                <a:ext uri="{FF2B5EF4-FFF2-40B4-BE49-F238E27FC236}">
                  <a16:creationId xmlns:a16="http://schemas.microsoft.com/office/drawing/2014/main" id="{340C8BBF-F94D-7AAB-7DC3-66EA029B93D0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grpSp>
        <p:nvGrpSpPr>
          <p:cNvPr id="217" name="Прямоугольник 17">
            <a:extLst>
              <a:ext uri="{FF2B5EF4-FFF2-40B4-BE49-F238E27FC236}">
                <a16:creationId xmlns:a16="http://schemas.microsoft.com/office/drawing/2014/main" id="{3B1FE057-3B47-16E4-8B4C-EE6F19640544}"/>
              </a:ext>
            </a:extLst>
          </p:cNvPr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>
              <a:extLst>
                <a:ext uri="{FF2B5EF4-FFF2-40B4-BE49-F238E27FC236}">
                  <a16:creationId xmlns:a16="http://schemas.microsoft.com/office/drawing/2014/main" id="{C7293F3D-B4EA-2CB2-494F-5B38B44CCF77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>
              <a:extLst>
                <a:ext uri="{FF2B5EF4-FFF2-40B4-BE49-F238E27FC236}">
                  <a16:creationId xmlns:a16="http://schemas.microsoft.com/office/drawing/2014/main" id="{7B2DAE33-8B3B-6F40-5031-C9D5E98F84EC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9" name="TextBox 17">
            <a:extLst>
              <a:ext uri="{FF2B5EF4-FFF2-40B4-BE49-F238E27FC236}">
                <a16:creationId xmlns:a16="http://schemas.microsoft.com/office/drawing/2014/main" id="{BDD01DE7-256A-4E22-13AB-5252842B6C24}"/>
              </a:ext>
            </a:extLst>
          </p:cNvPr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C7B5870E-9190-D79D-846E-C855C72D7365}"/>
              </a:ext>
            </a:extLst>
          </p:cNvPr>
          <p:cNvSpPr txBox="1"/>
          <p:nvPr/>
        </p:nvSpPr>
        <p:spPr bwMode="auto">
          <a:xfrm>
            <a:off x="130457" y="672868"/>
            <a:ext cx="12166354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>
                <a:solidFill>
                  <a:srgbClr val="96538E"/>
                </a:solidFill>
                <a:latin typeface="Aptos Display" panose="020B0004020202020204" pitchFamily="34" charset="0"/>
              </a:rPr>
              <a:t>Планирующие публикацию продукта в «</a:t>
            </a:r>
            <a:r>
              <a:rPr lang="en-US" dirty="0" err="1">
                <a:solidFill>
                  <a:srgbClr val="96538E"/>
                </a:solidFill>
                <a:latin typeface="Aptos Display" panose="020B0004020202020204" pitchFamily="34" charset="0"/>
              </a:rPr>
              <a:t>RuStore</a:t>
            </a:r>
            <a:r>
              <a:rPr lang="ru-RU" dirty="0">
                <a:solidFill>
                  <a:srgbClr val="96538E"/>
                </a:solidFill>
                <a:latin typeface="Aptos Display" panose="020B00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4866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solidFill>
                <a:srgbClr val="8F00FF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solidFill>
                <a:srgbClr val="8F00FF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 bwMode="auto">
          <a:xfrm>
            <a:off x="1073398" y="3105835"/>
            <a:ext cx="1037201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D300EE-894D-1E5F-87A1-0E80BFE9F54D}"/>
              </a:ext>
            </a:extLst>
          </p:cNvPr>
          <p:cNvSpPr txBox="1"/>
          <p:nvPr/>
        </p:nvSpPr>
        <p:spPr bwMode="auto">
          <a:xfrm>
            <a:off x="1681133" y="2322917"/>
            <a:ext cx="184731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364D5-89BB-94BC-E89C-03C176062BB5}"/>
              </a:ext>
            </a:extLst>
          </p:cNvPr>
          <p:cNvSpPr txBox="1"/>
          <p:nvPr/>
        </p:nvSpPr>
        <p:spPr bwMode="auto">
          <a:xfrm>
            <a:off x="928464" y="1837197"/>
            <a:ext cx="10661880" cy="206210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8F00FF"/>
                </a:solidFill>
                <a:latin typeface="Aptos Display" panose="020B0004020202020204" pitchFamily="34" charset="0"/>
              </a:rPr>
              <a:t>Сервис , помогающий с публикацией тем, кто не хочет или не может читать документацию,  для иностранных и занятых клиентов, желающих публиковать,продвигать и продавать свои продукты в RuStore. </a:t>
            </a:r>
            <a:endParaRPr lang="ru-RU" dirty="0">
              <a:solidFill>
                <a:srgbClr val="8F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A1ABD9-6F30-3F3A-399B-CDC6E83A32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030" y="4511629"/>
            <a:ext cx="2226365" cy="200205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0"/>
              </a:schemeClr>
            </a:glo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>
                <a:latin typeface="Aptos Display" panose="020B0004020202020204" pitchFamily="34" charset="0"/>
              </a:endParaRPr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55457" y="132680"/>
              <a:ext cx="172479" cy="2769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>
                  <a:latin typeface="Aptos Display" panose="020B0004020202020204" pitchFamily="34" charset="0"/>
                </a:rPr>
                <a:t>6</a:t>
              </a:fld>
              <a:endParaRPr>
                <a:latin typeface="Aptos Display" panose="020B0004020202020204" pitchFamily="34" charset="0"/>
              </a:endParaRPr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>
                <a:latin typeface="Aptos Display" panose="020B0004020202020204" pitchFamily="34" charset="0"/>
              </a:endParaRPr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>
                  <a:latin typeface="Aptos Display" panose="020B0004020202020204" pitchFamily="34" charset="0"/>
                </a:rPr>
                <a:t>Рынок</a:t>
              </a:r>
              <a:endParaRPr>
                <a:latin typeface="Aptos Display" panose="020B0004020202020204" pitchFamily="34" charset="0"/>
              </a:endParaRPr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>
              <a:latin typeface="Aptos Display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AA555-3513-8B5D-EB8C-746D1226D4C1}"/>
              </a:ext>
            </a:extLst>
          </p:cNvPr>
          <p:cNvSpPr txBox="1"/>
          <p:nvPr/>
        </p:nvSpPr>
        <p:spPr bwMode="auto">
          <a:xfrm>
            <a:off x="1460579" y="477204"/>
            <a:ext cx="952263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Aptos Display" panose="020B0004020202020204" pitchFamily="34" charset="0"/>
              </a:rPr>
              <a:t>ОЦЕНКА СЕГМЕНТА РЫНКА СТУДЕНТОВ ВУЗОВ САНКТ-ПЕТЕРБУРГА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702D62-E89D-A6D1-3933-C951B326A933}"/>
              </a:ext>
            </a:extLst>
          </p:cNvPr>
          <p:cNvSpPr txBox="1"/>
          <p:nvPr/>
        </p:nvSpPr>
        <p:spPr bwMode="auto">
          <a:xfrm>
            <a:off x="1460579" y="1247411"/>
            <a:ext cx="9333316" cy="4001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6C65C7"/>
                </a:solidFill>
                <a:latin typeface="Aptos Display" panose="020B0004020202020204" pitchFamily="34" charset="0"/>
              </a:rPr>
              <a:t>Обучающихся: </a:t>
            </a:r>
            <a:r>
              <a:rPr lang="ru-RU" sz="2000" b="1" dirty="0">
                <a:solidFill>
                  <a:srgbClr val="6C65C7"/>
                </a:solidFill>
                <a:latin typeface="Aptos Display" panose="020B0004020202020204" pitchFamily="34" charset="0"/>
              </a:rPr>
              <a:t>331900</a:t>
            </a:r>
            <a:r>
              <a:rPr lang="en-US" sz="2000" dirty="0">
                <a:solidFill>
                  <a:srgbClr val="6C65C7"/>
                </a:solidFill>
                <a:latin typeface="Aptos Display" panose="020B0004020202020204" pitchFamily="34" charset="0"/>
              </a:rPr>
              <a:t> |</a:t>
            </a:r>
            <a:r>
              <a:rPr lang="ru-RU" sz="2000" dirty="0">
                <a:solidFill>
                  <a:srgbClr val="6C65C7"/>
                </a:solidFill>
                <a:latin typeface="Aptos Display" panose="020B0004020202020204" pitchFamily="34" charset="0"/>
              </a:rPr>
              <a:t> Новых студентов: </a:t>
            </a:r>
            <a:r>
              <a:rPr lang="ru-RU" sz="2000" b="1" dirty="0">
                <a:solidFill>
                  <a:srgbClr val="6C65C7"/>
                </a:solidFill>
                <a:latin typeface="Aptos Display" panose="020B0004020202020204" pitchFamily="34" charset="0"/>
              </a:rPr>
              <a:t>98000</a:t>
            </a:r>
            <a:r>
              <a:rPr lang="en-US" sz="2000" dirty="0">
                <a:solidFill>
                  <a:srgbClr val="6C65C7"/>
                </a:solidFill>
                <a:latin typeface="Aptos Display" panose="020B0004020202020204" pitchFamily="34" charset="0"/>
              </a:rPr>
              <a:t> ||</a:t>
            </a:r>
            <a:r>
              <a:rPr lang="ru-RU" sz="2000" dirty="0">
                <a:solidFill>
                  <a:srgbClr val="6C65C7"/>
                </a:solidFill>
                <a:latin typeface="Aptos Display" panose="020B0004020202020204" pitchFamily="34" charset="0"/>
              </a:rPr>
              <a:t> Выпускников: </a:t>
            </a:r>
            <a:r>
              <a:rPr lang="ru-RU" sz="2000" b="1" dirty="0">
                <a:solidFill>
                  <a:srgbClr val="6C65C7"/>
                </a:solidFill>
                <a:latin typeface="Aptos Display" panose="020B0004020202020204" pitchFamily="34" charset="0"/>
              </a:rPr>
              <a:t>63 637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2A5C62-F766-98E6-8C42-B4CD4262CA61}"/>
              </a:ext>
            </a:extLst>
          </p:cNvPr>
          <p:cNvSpPr/>
          <p:nvPr/>
        </p:nvSpPr>
        <p:spPr bwMode="auto">
          <a:xfrm>
            <a:off x="1439754" y="984048"/>
            <a:ext cx="9354141" cy="987225"/>
          </a:xfrm>
          <a:prstGeom prst="rect">
            <a:avLst/>
          </a:prstGeom>
          <a:noFill/>
          <a:ln w="25400" cap="flat">
            <a:solidFill>
              <a:srgbClr val="6C65C7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B3D15-8F4D-54FB-6DB3-967F1DED4E45}"/>
              </a:ext>
            </a:extLst>
          </p:cNvPr>
          <p:cNvSpPr txBox="1"/>
          <p:nvPr/>
        </p:nvSpPr>
        <p:spPr bwMode="auto">
          <a:xfrm>
            <a:off x="3338694" y="2130997"/>
            <a:ext cx="5931202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Результаты опроса «Запуск </a:t>
            </a:r>
            <a:r>
              <a:rPr lang="en-US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IT-</a:t>
            </a:r>
            <a:r>
              <a:rPr lang="ru-RU" sz="2400" dirty="0">
                <a:solidFill>
                  <a:srgbClr val="6C65C7"/>
                </a:solidFill>
                <a:latin typeface="Aptos Display" panose="020B0004020202020204" pitchFamily="34" charset="0"/>
              </a:rPr>
              <a:t>продукта»</a:t>
            </a:r>
            <a:endParaRPr lang="ru-RU" sz="2400" b="1" dirty="0">
              <a:solidFill>
                <a:srgbClr val="6C65C7"/>
              </a:solidFill>
              <a:latin typeface="Aptos Display" panose="020B00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BC6D19-9253-D186-2A88-181D8CAF2C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689322"/>
              </p:ext>
            </p:extLst>
          </p:nvPr>
        </p:nvGraphicFramePr>
        <p:xfrm>
          <a:off x="1103572" y="2538116"/>
          <a:ext cx="10401445" cy="4261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DA1BDAB-828D-90D9-3F3F-1E8114E8ED4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>
            <a:extLst>
              <a:ext uri="{FF2B5EF4-FFF2-40B4-BE49-F238E27FC236}">
                <a16:creationId xmlns:a16="http://schemas.microsoft.com/office/drawing/2014/main" id="{6BAD1B0F-1717-6B92-1112-51FB7647663E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>
              <a:extLst>
                <a:ext uri="{FF2B5EF4-FFF2-40B4-BE49-F238E27FC236}">
                  <a16:creationId xmlns:a16="http://schemas.microsoft.com/office/drawing/2014/main" id="{0F48CBC0-D189-F591-5E2C-59007EB6C58E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>
              <a:extLst>
                <a:ext uri="{FF2B5EF4-FFF2-40B4-BE49-F238E27FC236}">
                  <a16:creationId xmlns:a16="http://schemas.microsoft.com/office/drawing/2014/main" id="{EB83B96C-A28D-91A9-2618-504F5FB21A4F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>
            <a:extLst>
              <a:ext uri="{FF2B5EF4-FFF2-40B4-BE49-F238E27FC236}">
                <a16:creationId xmlns:a16="http://schemas.microsoft.com/office/drawing/2014/main" id="{B6CF0602-3792-CD52-1E87-32F363A082D9}"/>
              </a:ext>
            </a:extLst>
          </p:cNvPr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>
              <a:extLst>
                <a:ext uri="{FF2B5EF4-FFF2-40B4-BE49-F238E27FC236}">
                  <a16:creationId xmlns:a16="http://schemas.microsoft.com/office/drawing/2014/main" id="{5CBD10EB-7F31-776A-5785-2B5F86A9924C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>
              <a:extLst>
                <a:ext uri="{FF2B5EF4-FFF2-40B4-BE49-F238E27FC236}">
                  <a16:creationId xmlns:a16="http://schemas.microsoft.com/office/drawing/2014/main" id="{76B78E33-199E-0A37-8C9C-98845ACCC44B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9" name="TextBox 17">
            <a:extLst>
              <a:ext uri="{FF2B5EF4-FFF2-40B4-BE49-F238E27FC236}">
                <a16:creationId xmlns:a16="http://schemas.microsoft.com/office/drawing/2014/main" id="{A13AD13A-7E43-15EC-86A0-DAB5CBE27E20}"/>
              </a:ext>
            </a:extLst>
          </p:cNvPr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3BA76-2995-8231-137F-D5458AF15BB0}"/>
              </a:ext>
            </a:extLst>
          </p:cNvPr>
          <p:cNvSpPr txBox="1"/>
          <p:nvPr/>
        </p:nvSpPr>
        <p:spPr bwMode="auto">
          <a:xfrm>
            <a:off x="1334683" y="614399"/>
            <a:ext cx="952263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Aptos Display" panose="020B0004020202020204" pitchFamily="34" charset="0"/>
              </a:rPr>
              <a:t>ОЦЕНКА СЕГМЕНТА РЫНКА СТУДЕНТОВ ВУЗОВ САНКТ-ПЕТЕРБУРГА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60AF60-C849-5EB5-736C-38A0CF7A679E}"/>
              </a:ext>
            </a:extLst>
          </p:cNvPr>
          <p:cNvSpPr/>
          <p:nvPr/>
        </p:nvSpPr>
        <p:spPr bwMode="auto">
          <a:xfrm>
            <a:off x="1429342" y="1443787"/>
            <a:ext cx="9354141" cy="4799813"/>
          </a:xfrm>
          <a:prstGeom prst="rect">
            <a:avLst/>
          </a:prstGeom>
          <a:noFill/>
          <a:ln w="25400" cap="flat">
            <a:solidFill>
              <a:srgbClr val="6C65C7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CB590C6-D3D6-242F-E6FB-5567FB60C062}"/>
              </a:ext>
            </a:extLst>
          </p:cNvPr>
          <p:cNvSpPr txBox="1"/>
          <p:nvPr/>
        </p:nvSpPr>
        <p:spPr bwMode="auto">
          <a:xfrm>
            <a:off x="1510747" y="1544339"/>
            <a:ext cx="6700500" cy="64633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Команда из 4 человек способна </a:t>
            </a:r>
            <a:r>
              <a:rPr lang="ru-RU" b="1" dirty="0">
                <a:solidFill>
                  <a:srgbClr val="6C65C7"/>
                </a:solidFill>
                <a:latin typeface="Aptos Display" panose="020B0004020202020204" pitchFamily="34" charset="0"/>
              </a:rPr>
              <a:t>без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 </a:t>
            </a:r>
            <a:r>
              <a:rPr lang="ru-RU" b="1" dirty="0">
                <a:solidFill>
                  <a:srgbClr val="6C65C7"/>
                </a:solidFill>
                <a:latin typeface="Aptos Display" panose="020B0004020202020204" pitchFamily="34" charset="0"/>
              </a:rPr>
              <a:t>ущерба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 </a:t>
            </a:r>
            <a:r>
              <a:rPr lang="ru-RU" b="1" dirty="0">
                <a:solidFill>
                  <a:srgbClr val="6C65C7"/>
                </a:solidFill>
                <a:latin typeface="Aptos Display" panose="020B0004020202020204" pitchFamily="34" charset="0"/>
              </a:rPr>
              <a:t>учёбе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 оказывать 3 – 4 консультации  при графике </a:t>
            </a:r>
            <a:r>
              <a:rPr lang="ru-RU" dirty="0">
                <a:solidFill>
                  <a:srgbClr val="BA84B4"/>
                </a:solidFill>
                <a:latin typeface="Aptos Display" panose="020B0004020202020204" pitchFamily="34" charset="0"/>
              </a:rPr>
              <a:t>16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 часов в неделю </a:t>
            </a:r>
            <a:r>
              <a:rPr lang="ru-RU" sz="1600" dirty="0">
                <a:solidFill>
                  <a:srgbClr val="BA84B4"/>
                </a:solidFill>
                <a:latin typeface="Aptos Display" panose="020B0004020202020204" pitchFamily="34" charset="0"/>
              </a:rPr>
              <a:t>(1</a:t>
            </a:r>
            <a:r>
              <a:rPr lang="en-US" sz="1600" dirty="0">
                <a:solidFill>
                  <a:srgbClr val="BA84B4"/>
                </a:solidFill>
                <a:latin typeface="Aptos Display" panose="020B0004020202020204" pitchFamily="34" charset="0"/>
              </a:rPr>
              <a:t>/ 10</a:t>
            </a:r>
            <a:r>
              <a:rPr lang="ru-RU" sz="1600" dirty="0">
                <a:solidFill>
                  <a:srgbClr val="BA84B4"/>
                </a:solidFill>
                <a:latin typeface="Aptos Display" panose="020B0004020202020204" pitchFamily="34" charset="0"/>
              </a:rPr>
              <a:t> рабочей недели)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CF2C7-D284-F22B-FB04-3C1CCC93F81A}"/>
              </a:ext>
            </a:extLst>
          </p:cNvPr>
          <p:cNvSpPr txBox="1"/>
          <p:nvPr/>
        </p:nvSpPr>
        <p:spPr bwMode="auto">
          <a:xfrm>
            <a:off x="4015407" y="2256452"/>
            <a:ext cx="6747249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1  Комплексная консультация </a:t>
            </a:r>
            <a:r>
              <a:rPr lang="en-US" dirty="0">
                <a:solidFill>
                  <a:srgbClr val="6C65C7"/>
                </a:solidFill>
                <a:latin typeface="Aptos Display" panose="020B0004020202020204" pitchFamily="34" charset="0"/>
              </a:rPr>
              <a:t> ~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20 рабочих часов или одна неделя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5F43EF-313C-47BE-244F-F0E7A03F51CC}"/>
              </a:ext>
            </a:extLst>
          </p:cNvPr>
          <p:cNvSpPr txBox="1"/>
          <p:nvPr/>
        </p:nvSpPr>
        <p:spPr bwMode="auto">
          <a:xfrm>
            <a:off x="4208155" y="3073207"/>
            <a:ext cx="6554503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Примерная зарплата специалиста 85 тысяч рублей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C60AFF-7240-1318-038E-88E81A08CB7A}"/>
              </a:ext>
            </a:extLst>
          </p:cNvPr>
          <p:cNvSpPr txBox="1"/>
          <p:nvPr/>
        </p:nvSpPr>
        <p:spPr bwMode="auto">
          <a:xfrm>
            <a:off x="4208155" y="3530156"/>
            <a:ext cx="6554503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Месячная зарплата сотрудников </a:t>
            </a:r>
            <a:r>
              <a:rPr lang="en-US" dirty="0">
                <a:solidFill>
                  <a:srgbClr val="6C65C7"/>
                </a:solidFill>
                <a:latin typeface="Aptos Display" panose="020B0004020202020204" pitchFamily="34" charset="0"/>
              </a:rPr>
              <a:t>~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34 тысячи рублей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381EF-E4AD-0048-A56A-8C8250A87975}"/>
              </a:ext>
            </a:extLst>
          </p:cNvPr>
          <p:cNvSpPr txBox="1"/>
          <p:nvPr/>
        </p:nvSpPr>
        <p:spPr bwMode="auto">
          <a:xfrm>
            <a:off x="6039198" y="5763419"/>
            <a:ext cx="4702628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Себестоимость комплексной услуги</a:t>
            </a:r>
            <a:r>
              <a:rPr lang="en-US" dirty="0">
                <a:solidFill>
                  <a:srgbClr val="6C65C7"/>
                </a:solidFill>
                <a:latin typeface="Aptos Display" panose="020B0004020202020204" pitchFamily="34" charset="0"/>
              </a:rPr>
              <a:t>: &lt;</a:t>
            </a:r>
            <a:r>
              <a:rPr lang="ru-RU" b="1" dirty="0">
                <a:solidFill>
                  <a:srgbClr val="6C65C7"/>
                </a:solidFill>
                <a:latin typeface="Aptos Display" panose="020B0004020202020204" pitchFamily="34" charset="0"/>
              </a:rPr>
              <a:t>10500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22282E-7E5A-2A8C-3CEC-7D94BDEC3660}"/>
              </a:ext>
            </a:extLst>
          </p:cNvPr>
          <p:cNvSpPr txBox="1"/>
          <p:nvPr/>
        </p:nvSpPr>
        <p:spPr bwMode="auto">
          <a:xfrm>
            <a:off x="4208153" y="3987105"/>
            <a:ext cx="6554503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Проконсультированных проектов в месяц</a:t>
            </a:r>
            <a:r>
              <a:rPr lang="en-US" dirty="0">
                <a:solidFill>
                  <a:srgbClr val="6C65C7"/>
                </a:solidFill>
                <a:latin typeface="Aptos Display" panose="020B0004020202020204" pitchFamily="34" charset="0"/>
              </a:rPr>
              <a:t>: </a:t>
            </a:r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3-4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EBD294-4D3C-317E-D20E-6F5F7E4EC462}"/>
              </a:ext>
            </a:extLst>
          </p:cNvPr>
          <p:cNvSpPr txBox="1"/>
          <p:nvPr/>
        </p:nvSpPr>
        <p:spPr bwMode="auto">
          <a:xfrm>
            <a:off x="1510747" y="5763419"/>
            <a:ext cx="4528451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C65C7"/>
                </a:solidFill>
                <a:latin typeface="Aptos Display" panose="020B0004020202020204" pitchFamily="34" charset="0"/>
              </a:rPr>
              <a:t>Себестоимость одноразовой услуги</a:t>
            </a:r>
            <a:r>
              <a:rPr lang="en-US" dirty="0">
                <a:solidFill>
                  <a:srgbClr val="6C65C7"/>
                </a:solidFill>
                <a:latin typeface="Aptos Display" panose="020B0004020202020204" pitchFamily="34" charset="0"/>
              </a:rPr>
              <a:t>: </a:t>
            </a:r>
            <a:r>
              <a:rPr lang="en-US" b="1" dirty="0">
                <a:solidFill>
                  <a:srgbClr val="6C65C7"/>
                </a:solidFill>
                <a:latin typeface="Aptos Display" panose="020B0004020202020204" pitchFamily="34" charset="0"/>
              </a:rPr>
              <a:t>1500</a:t>
            </a:r>
            <a:endParaRPr lang="ru-RU" b="1" dirty="0">
              <a:solidFill>
                <a:srgbClr val="6C65C7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16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7761628"/>
              </p:ext>
            </p:extLst>
          </p:nvPr>
        </p:nvGraphicFramePr>
        <p:xfrm>
          <a:off x="176065" y="764966"/>
          <a:ext cx="11796859" cy="530441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43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партнеры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виды деятельности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предложление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Взаимоотношения с клиентом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Потребительские сегменты</a:t>
                      </a:r>
                      <a:endParaRPr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Высшие учебные заведения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Юристы 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Редкие консультации юриста, нацеленные на определение рамок Пользовательского соглашения 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1200" b="1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RuStore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и Законодательства РФ, внутри которых оказывается услуга.</a:t>
                      </a:r>
                      <a:b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endParaRPr sz="16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Аудит и консультация по публикации приложения в магазине 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1200" b="1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RuStore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”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endParaRPr lang="ru-RU"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Наш сервис создан для тех, кто не может тратить время на изучение документации,  для иностранных и занятых людей, стремящихся продвигать и продавать свои продукты в RuStore. Мы помогаем быстро запустить ваше приложение в RuStore, решая все вопросы с публикацией.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Персональная поддержка до и после публикации продукта 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Персональный подарок «чек лист» в телеграм канале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Студенческие проекты,</a:t>
                      </a:r>
                      <a:b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Физ.лица и компании,</a:t>
                      </a:r>
                      <a:b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планирующие размещение продукта на «</a:t>
                      </a:r>
                      <a:r>
                        <a:rPr lang="en-US" sz="1200" b="1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RuStore</a:t>
                      </a: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» .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Партнеры по Юр. услугам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Маркетинговая команда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endParaRPr lang="ru-RU"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Группа в 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VK</a:t>
                      </a:r>
                      <a:b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 в </a:t>
                      </a:r>
                      <a: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TG 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Лендинг</a:t>
                      </a:r>
                      <a:br>
                        <a:rPr lang="en-US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Почта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Юридические услуги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Маркетинг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Консалтинг команда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endParaRPr lang="ru-RU"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Консультации для физ. Лиц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Разовые консультации </a:t>
                      </a:r>
                      <a:br>
                        <a:rPr lang="ru-RU" sz="1200" b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Комплексное сопровождение</a:t>
                      </a:r>
                      <a:b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Консультации для юр. Лиц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E5B8AD35-CDBA-70A4-1590-9478FC6885CA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35986B2B-8459-8091-5CFF-229EAC15FD98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0" name="Текст">
              <a:extLst>
                <a:ext uri="{FF2B5EF4-FFF2-40B4-BE49-F238E27FC236}">
                  <a16:creationId xmlns:a16="http://schemas.microsoft.com/office/drawing/2014/main" id="{C15C3E30-F995-44F4-118B-61B6A5BB1D62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11" name="Прямоугольник 17">
            <a:extLst>
              <a:ext uri="{FF2B5EF4-FFF2-40B4-BE49-F238E27FC236}">
                <a16:creationId xmlns:a16="http://schemas.microsoft.com/office/drawing/2014/main" id="{F44E7006-4F8E-2DE9-170E-2772D80C4085}"/>
              </a:ext>
            </a:extLst>
          </p:cNvPr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AC95994-5C43-8161-3DEB-06D8315BD919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" name="НАЗВАНИЕ РАЗДЕЛА">
              <a:extLst>
                <a:ext uri="{FF2B5EF4-FFF2-40B4-BE49-F238E27FC236}">
                  <a16:creationId xmlns:a16="http://schemas.microsoft.com/office/drawing/2014/main" id="{5E5BAD03-8E12-E704-B840-AD1DAAF289B9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15" name="TextBox 17">
            <a:extLst>
              <a:ext uri="{FF2B5EF4-FFF2-40B4-BE49-F238E27FC236}">
                <a16:creationId xmlns:a16="http://schemas.microsoft.com/office/drawing/2014/main" id="{ECCF5F38-2501-7DD1-EF63-120EA5BE895D}"/>
              </a:ext>
            </a:extLst>
          </p:cNvPr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80006ACB-88AC-BCBD-B937-F1004042534C}"/>
              </a:ext>
            </a:extLst>
          </p:cNvPr>
          <p:cNvSpPr txBox="1"/>
          <p:nvPr/>
        </p:nvSpPr>
        <p:spPr bwMode="auto">
          <a:xfrm>
            <a:off x="1314382" y="158945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Анализ конкурентов, основные конкурентные преимущества</a:t>
            </a:r>
            <a:endParaRPr dirty="0"/>
          </a:p>
        </p:txBody>
      </p:sp>
      <p:graphicFrame>
        <p:nvGraphicFramePr>
          <p:cNvPr id="18" name="Таблица 7">
            <a:extLst>
              <a:ext uri="{FF2B5EF4-FFF2-40B4-BE49-F238E27FC236}">
                <a16:creationId xmlns:a16="http://schemas.microsoft.com/office/drawing/2014/main" id="{25C76F5D-D83A-4B6A-B5C2-D05BD7842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306236"/>
              </p:ext>
            </p:extLst>
          </p:nvPr>
        </p:nvGraphicFramePr>
        <p:xfrm>
          <a:off x="321157" y="1417199"/>
          <a:ext cx="11618049" cy="5208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7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4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10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5481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Artean</a:t>
                      </a:r>
                      <a:endParaRPr lang="ru-RU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Mobility.top</a:t>
                      </a:r>
                      <a:endParaRPr lang="ru-RU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Kwork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(фрилансер)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ПРОДУКТ</a:t>
                      </a:r>
                      <a:r>
                        <a:rPr lang="ru-RU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ПРОЕКТА</a:t>
                      </a:r>
                      <a:endParaRPr lang="ru-RU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26A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3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Продукт</a:t>
                      </a: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услуга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Услуги по публикации в RuStore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Разработка и публикация мобильных приложений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Публикация android приложения в RuStore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+mj-lt"/>
                          <a:cs typeface="Calibri" panose="020F0502020204030204" pitchFamily="34" charset="0"/>
                        </a:rPr>
                        <a:t>Консультация по публикации продукта в </a:t>
                      </a:r>
                      <a:r>
                        <a:rPr lang="en-US" sz="1600" b="0" dirty="0" err="1">
                          <a:latin typeface="+mj-lt"/>
                          <a:cs typeface="Calibri" panose="020F0502020204030204" pitchFamily="34" charset="0"/>
                        </a:rPr>
                        <a:t>RuStore</a:t>
                      </a:r>
                      <a:endParaRPr lang="ru-RU" sz="16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8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Цена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от 20 000 руб.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от 750 000 руб.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1 000 руб.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Calibri" panose="020F0502020204030204" pitchFamily="34" charset="0"/>
                        </a:rPr>
                        <a:t>от</a:t>
                      </a:r>
                      <a:r>
                        <a:rPr lang="ru-RU" sz="1600" baseline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dirty="0">
                          <a:latin typeface="+mj-lt"/>
                          <a:cs typeface="Calibri" panose="020F0502020204030204" pitchFamily="34" charset="0"/>
                        </a:rPr>
                        <a:t>5 000</a:t>
                      </a:r>
                      <a:r>
                        <a:rPr lang="en-US" sz="160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dirty="0">
                          <a:latin typeface="+mj-lt"/>
                          <a:cs typeface="Calibri" panose="020F0502020204030204" pitchFamily="34" charset="0"/>
                        </a:rPr>
                        <a:t>руб. </a:t>
                      </a:r>
                      <a:endParaRPr lang="ru-RU" sz="16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8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Страна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+mj-lt"/>
                          <a:cs typeface="Calibri" panose="020F0502020204030204" pitchFamily="34" charset="0"/>
                        </a:rPr>
                        <a:t>Россия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59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Описание услуги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Регистрация, публикация, содействие в оформлении, продвижение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Разработка приложений на iOS и Android любой сложности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  <a:cs typeface="Calibri" panose="020F0502020204030204" pitchFamily="34" charset="0"/>
                        </a:rPr>
                        <a:t>Настройка и публикация приложения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Calibri" panose="020F0502020204030204" pitchFamily="34" charset="0"/>
                        </a:rPr>
                        <a:t>Регистрация, публикация, продвижение</a:t>
                      </a:r>
                      <a:endParaRPr lang="ru-RU" sz="16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56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Срок выполнения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от</a:t>
                      </a:r>
                      <a:r>
                        <a:rPr lang="ru-RU" sz="1400" b="0" baseline="0" dirty="0">
                          <a:latin typeface="+mj-lt"/>
                          <a:cs typeface="Calibri" panose="020F0502020204030204" pitchFamily="34" charset="0"/>
                        </a:rPr>
                        <a:t> 1 недели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Зависит</a:t>
                      </a:r>
                      <a:r>
                        <a:rPr lang="ru-RU" sz="1400" b="0" baseline="0" dirty="0">
                          <a:latin typeface="+mj-lt"/>
                          <a:cs typeface="Calibri" panose="020F0502020204030204" pitchFamily="34" charset="0"/>
                        </a:rPr>
                        <a:t> от сложности проекта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от 1-2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+mj-lt"/>
                          <a:cs typeface="Calibri" panose="020F0502020204030204" pitchFamily="34" charset="0"/>
                        </a:rPr>
                        <a:t>1-2 дня или 1 неделя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984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Преимущества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7 лет на рынке, услуги по разработке разных мобильных приложений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Опытная команда разработчиков, использование современных технологий, высокая адаптивность.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Низкая цена, возможность дополнительных услуг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Рынок студентов,</a:t>
                      </a:r>
                    </a:p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 развитие техпреда,</a:t>
                      </a:r>
                    </a:p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 помощь студенческим проектам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989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Слабые стороны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Высокая минимальная стоимость, ограниченные возможности по </a:t>
                      </a:r>
                      <a:r>
                        <a:rPr lang="ru-RU" sz="1400" dirty="0" err="1">
                          <a:latin typeface="+mj-lt"/>
                        </a:rPr>
                        <a:t>кастомизации</a:t>
                      </a:r>
                      <a:r>
                        <a:rPr lang="ru-RU" sz="1400" dirty="0">
                          <a:latin typeface="+mj-lt"/>
                        </a:rPr>
                        <a:t> услуг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Высокая стоимость, долгие сроки разработки, вшитая услуга публикации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Ограниченные гарантии, риск некачественного оказания услуги, низкий спрос</a:t>
                      </a:r>
                      <a:endParaRPr lang="ru-RU" sz="14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j-lt"/>
                          <a:cs typeface="Calibri" panose="020F0502020204030204" pitchFamily="34" charset="0"/>
                        </a:rPr>
                        <a:t>Платежеспособность студентов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>
                <a:latin typeface="Aptos Display" panose="020B0004020202020204" pitchFamily="34" charset="0"/>
              </a:endParaRPr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55457" y="132680"/>
              <a:ext cx="172479" cy="2769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>
                  <a:latin typeface="Aptos Display" panose="020B0004020202020204" pitchFamily="34" charset="0"/>
                </a:rPr>
                <a:t>10</a:t>
              </a:fld>
              <a:endParaRPr>
                <a:latin typeface="Aptos Display" panose="020B0004020202020204" pitchFamily="34" charset="0"/>
              </a:endParaRPr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8313" y="-14111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>
                <a:latin typeface="Aptos Display" panose="020B0004020202020204" pitchFamily="34" charset="0"/>
              </a:endParaRPr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>
                  <a:latin typeface="Aptos Display" panose="020B0004020202020204" pitchFamily="34" charset="0"/>
                </a:rPr>
                <a:t>План развития проекта</a:t>
              </a:r>
              <a:endParaRPr>
                <a:latin typeface="Aptos Display" panose="020B0004020202020204" pitchFamily="34" charset="0"/>
              </a:endParaRPr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>
              <a:latin typeface="Aptos Display" panose="020B00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 bwMode="auto">
          <a:xfrm>
            <a:off x="539803" y="1194632"/>
            <a:ext cx="5596913" cy="1077218"/>
            <a:chOff x="539803" y="1118432"/>
            <a:chExt cx="5596913" cy="1077218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7" name="Пятиугольник 6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Aptos Display" panose="020B0004020202020204" pitchFamily="34" charset="0"/>
              </a:endParaRPr>
            </a:p>
            <a:p>
              <a:pPr marL="625475" indent="-625475">
                <a:defRPr/>
              </a:pPr>
              <a:r>
                <a:rPr lang="ru-RU" sz="2400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1-2 мес </a:t>
              </a:r>
              <a:endParaRPr sz="2400" dirty="0">
                <a:latin typeface="Aptos Display" panose="020B00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699961" y="1118432"/>
              <a:ext cx="430523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Разработка анкеты – опроса</a:t>
              </a:r>
              <a:r>
                <a:rPr lang="en-US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.</a:t>
              </a:r>
              <a:b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</a:b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Разработка анкеты для тестирования продукта совместно с юристом. </a:t>
              </a:r>
              <a:endParaRPr lang="en-US" sz="1600" b="1" dirty="0">
                <a:solidFill>
                  <a:srgbClr val="0D0D0D"/>
                </a:solidFill>
                <a:latin typeface="Aptos Display" panose="020B0004020202020204" pitchFamily="34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Тестирование анкет</a:t>
              </a:r>
              <a:endParaRPr sz="1600" dirty="0">
                <a:latin typeface="Aptos Display" panose="020B0004020202020204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1456945" y="2400376"/>
            <a:ext cx="5596913" cy="1077218"/>
            <a:chOff x="539803" y="1110824"/>
            <a:chExt cx="5596913" cy="1077218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539803" y="1132188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2" name="Пятиугольник 11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Этап 1</a:t>
              </a:r>
              <a:endParaRPr dirty="0">
                <a:latin typeface="Aptos Display" panose="020B0004020202020204" pitchFamily="34" charset="0"/>
              </a:endParaRPr>
            </a:p>
            <a:p>
              <a:pPr marL="625475" indent="-625475">
                <a:defRPr/>
              </a:pPr>
              <a:r>
                <a:rPr lang="ru-RU" sz="2400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2-5мес </a:t>
              </a:r>
              <a:endParaRPr dirty="0">
                <a:latin typeface="Aptos Display" panose="020B0004020202020204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704513" y="1110824"/>
              <a:ext cx="405219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Сбор, обработка и анализ данных результатов анкетирования. Возможные внесения изменений в анкету тестирования продукта</a:t>
              </a:r>
              <a:endParaRPr lang="ru-RU" sz="1600" b="1" i="1" dirty="0">
                <a:solidFill>
                  <a:srgbClr val="0D0D0D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 bwMode="auto">
          <a:xfrm>
            <a:off x="2374086" y="3625931"/>
            <a:ext cx="5596914" cy="864108"/>
            <a:chOff x="2374086" y="3513048"/>
            <a:chExt cx="5596914" cy="86410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7" name="Пятиугольник 16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Этап 2</a:t>
              </a:r>
              <a:endParaRPr dirty="0">
                <a:latin typeface="Aptos Display" panose="020B0004020202020204" pitchFamily="34" charset="0"/>
              </a:endParaRPr>
            </a:p>
            <a:p>
              <a:pPr marL="625475" indent="-625475">
                <a:defRPr/>
              </a:pPr>
              <a:r>
                <a:rPr lang="ru-RU" sz="2400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5-6 мес </a:t>
              </a:r>
              <a:endParaRPr dirty="0">
                <a:latin typeface="Aptos Display" panose="020B00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3538797" y="3575770"/>
              <a:ext cx="430523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Запуск механизма помощи по проектам внутри вуза</a:t>
              </a:r>
              <a:endParaRPr sz="1600" dirty="0">
                <a:latin typeface="Aptos Display" panose="020B0004020202020204" pitchFamily="34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 bwMode="auto">
          <a:xfrm>
            <a:off x="3346716" y="1380090"/>
            <a:ext cx="6398713" cy="4143409"/>
            <a:chOff x="2374086" y="233747"/>
            <a:chExt cx="6398713" cy="4143409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2" name="Пятиугольник 21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Aptos Display" panose="020B0004020202020204" pitchFamily="34" charset="0"/>
              </a:endParaRPr>
            </a:p>
            <a:p>
              <a:pPr marL="625475" indent="-625475">
                <a:defRPr/>
              </a:pPr>
              <a:r>
                <a:rPr lang="ru-RU" sz="2400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6-9мес </a:t>
              </a:r>
              <a:endParaRPr dirty="0">
                <a:latin typeface="Aptos Display" panose="020B00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538797" y="3503887"/>
              <a:ext cx="430523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Появление команд в других вузах</a:t>
              </a:r>
              <a:r>
                <a:rPr lang="en-US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 /</a:t>
              </a: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 увеличение команды</a:t>
              </a:r>
              <a:r>
                <a:rPr lang="en-US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 /</a:t>
              </a:r>
              <a:r>
                <a:rPr lang="ru-RU" sz="1600" b="1" dirty="0">
                  <a:solidFill>
                    <a:srgbClr val="0D0D0D"/>
                  </a:solidFill>
                  <a:latin typeface="Aptos Display" panose="020B0004020202020204" pitchFamily="34" charset="0"/>
                </a:rPr>
                <a:t> Подключение команды разработчиков</a:t>
              </a:r>
              <a:endParaRPr sz="1600" dirty="0">
                <a:latin typeface="Aptos Display" panose="020B00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5691412" y="233747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9166AF"/>
                  </a:solidFill>
                  <a:latin typeface="Aptos Display" panose="020B0004020202020204" pitchFamily="34" charset="0"/>
                </a:rPr>
                <a:t>50 000 руб.</a:t>
              </a:r>
              <a:endParaRPr dirty="0">
                <a:solidFill>
                  <a:srgbClr val="9166AF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5367018" y="5692850"/>
            <a:ext cx="6284982" cy="615553"/>
            <a:chOff x="5367018" y="5680150"/>
            <a:chExt cx="6284982" cy="615553"/>
          </a:xfrm>
          <a:solidFill>
            <a:srgbClr val="9166AF"/>
          </a:solidFill>
        </p:grpSpPr>
        <p:sp>
          <p:nvSpPr>
            <p:cNvPr id="26" name="Прямоугольник 25"/>
            <p:cNvSpPr/>
            <p:nvPr/>
          </p:nvSpPr>
          <p:spPr bwMode="auto">
            <a:xfrm>
              <a:off x="5367018" y="5680150"/>
              <a:ext cx="6284982" cy="61555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177800">
                <a:defRPr/>
              </a:pPr>
              <a:r>
                <a:rPr lang="ru-RU" sz="2000" b="1">
                  <a:solidFill>
                    <a:schemeClr val="bg1"/>
                  </a:solidFill>
                  <a:latin typeface="Aptos Display" panose="020B0004020202020204" pitchFamily="34" charset="0"/>
                </a:rPr>
                <a:t>ИТОГО</a:t>
              </a:r>
              <a:endParaRPr lang="en-US" sz="2000" b="1">
                <a:solidFill>
                  <a:schemeClr val="bg1"/>
                </a:solidFill>
                <a:latin typeface="Aptos Display" panose="020B0004020202020204" pitchFamily="34" charset="0"/>
              </a:endParaRPr>
            </a:p>
            <a:p>
              <a:pPr marL="177800">
                <a:defRPr/>
              </a:pPr>
              <a:r>
                <a:rPr lang="ru-RU" sz="1400" b="1">
                  <a:solidFill>
                    <a:schemeClr val="bg1"/>
                  </a:solidFill>
                  <a:latin typeface="Aptos Display" panose="020B0004020202020204" pitchFamily="34" charset="0"/>
                </a:rPr>
                <a:t>бюджет проекта:</a:t>
              </a:r>
              <a:endParaRPr>
                <a:latin typeface="Aptos Display" panose="020B000402020202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9363848" y="5772482"/>
              <a:ext cx="1717137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200" b="1" dirty="0">
                  <a:solidFill>
                    <a:schemeClr val="bg1"/>
                  </a:solidFill>
                  <a:latin typeface="Aptos Display" panose="020B0004020202020204" pitchFamily="34" charset="0"/>
                </a:rPr>
                <a:t>100 000 руб.</a:t>
              </a:r>
              <a:endParaRPr dirty="0">
                <a:latin typeface="Aptos Display" panose="020B0004020202020204" pitchFamily="34" charset="0"/>
              </a:endParaRPr>
            </a:p>
          </p:txBody>
        </p:sp>
      </p:grpSp>
      <p:sp>
        <p:nvSpPr>
          <p:cNvPr id="3" name="Прямоугольник 23">
            <a:extLst>
              <a:ext uri="{FF2B5EF4-FFF2-40B4-BE49-F238E27FC236}">
                <a16:creationId xmlns:a16="http://schemas.microsoft.com/office/drawing/2014/main" id="{B2E9A463-3C64-74B3-CD28-50A93E9273E0}"/>
              </a:ext>
            </a:extLst>
          </p:cNvPr>
          <p:cNvSpPr/>
          <p:nvPr/>
        </p:nvSpPr>
        <p:spPr bwMode="auto">
          <a:xfrm>
            <a:off x="7402936" y="2648797"/>
            <a:ext cx="30813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9166AF"/>
                </a:solidFill>
                <a:latin typeface="Aptos Display" panose="020B0004020202020204" pitchFamily="34" charset="0"/>
              </a:rPr>
              <a:t>50 000 руб.</a:t>
            </a:r>
            <a:endParaRPr dirty="0">
              <a:solidFill>
                <a:srgbClr val="9166AF"/>
              </a:solidFill>
              <a:latin typeface="Aptos Display" panose="020B00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11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3" cy="506844"/>
            <a:chOff x="0" y="0"/>
            <a:chExt cx="2024403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Динамика</a:t>
              </a:r>
              <a:endParaRPr/>
            </a:p>
          </p:txBody>
        </p:sp>
      </p:grp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563994253" name="Текст 2"/>
          <p:cNvSpPr txBox="1"/>
          <p:nvPr/>
        </p:nvSpPr>
        <p:spPr bwMode="auto">
          <a:xfrm>
            <a:off x="834574" y="2719494"/>
            <a:ext cx="10522852" cy="2308318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just">
              <a:defRPr/>
            </a:pPr>
            <a:r>
              <a:rPr lang="ru-RU" dirty="0"/>
              <a:t>Создана концепция развития помощи студенческим проектам, проведено исследования потенциального рынка, создан телеграм канал, разработан чек лист.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Текущее состояние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5" name="Текст 2"/>
          <p:cNvSpPr txBox="1"/>
          <p:nvPr/>
        </p:nvSpPr>
        <p:spPr bwMode="auto">
          <a:xfrm>
            <a:off x="909993" y="1006445"/>
            <a:ext cx="10372013" cy="45243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>
                <a:latin typeface="Aptos Display" panose="020B0004020202020204" pitchFamily="34" charset="0"/>
              </a:rPr>
              <a:t>Выступление с докладом на конференции «</a:t>
            </a:r>
            <a:r>
              <a:rPr lang="ru-RU" i="0" dirty="0">
                <a:effectLst/>
                <a:latin typeface="Aptos Display" panose="020B0004020202020204" pitchFamily="34" charset="0"/>
              </a:rPr>
              <a:t>XXVIII международная молодежная научно-практическая конференция IBI SYMPOSIUM 2024»</a:t>
            </a:r>
          </a:p>
          <a:p>
            <a:pPr algn="ctr">
              <a:defRPr/>
            </a:pPr>
            <a:br>
              <a:rPr lang="ru-RU" dirty="0">
                <a:latin typeface="Aptos Display" panose="020B0004020202020204" pitchFamily="34" charset="0"/>
              </a:rPr>
            </a:br>
            <a:r>
              <a:rPr lang="ru-RU" dirty="0">
                <a:latin typeface="Aptos Display" panose="020B0004020202020204" pitchFamily="34" charset="0"/>
              </a:rPr>
              <a:t>Подготовка материалов к публикации в журнал «Вестника экономического научного общества студентов и аспирантов: Межвузовский студенческий научный журнал»</a:t>
            </a:r>
            <a:endParaRPr dirty="0">
              <a:latin typeface="Aptos Display" panose="020B00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991819"/>
              </p:ext>
            </p:extLst>
          </p:nvPr>
        </p:nvGraphicFramePr>
        <p:xfrm>
          <a:off x="2068483" y="3286856"/>
          <a:ext cx="9588731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6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1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Aptos Display" panose="020B0004020202020204" pitchFamily="34" charset="0"/>
                        </a:rPr>
                        <a:t>CEO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Aptos Display" panose="020B00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УПРАВЛЕНИЕ ПРОЕКТОМ</a:t>
                      </a:r>
                      <a:endParaRPr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1" i="0" u="none" strike="noStrike" cap="none" spc="0" dirty="0">
                        <a:solidFill>
                          <a:schemeClr val="tx1"/>
                        </a:solidFill>
                        <a:latin typeface="Aptos Display" panose="020B0004020202020204" pitchFamily="34" charset="0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Aptos Display" panose="020B0004020202020204" pitchFamily="34" charset="0"/>
                        </a:rPr>
                        <a:t>Научный руководитель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Aptos Display" panose="020B00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КОНСУЛЬТИРОВАНИЕ/МЕНТОР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ptos Display" panose="020B0004020202020204" pitchFamily="34" charset="0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ptos Display" panose="020B0004020202020204" pitchFamily="34" charset="0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Труфанов 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Владислав Романович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Aptos Display" panose="020B0004020202020204" pitchFamily="34" charset="0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Солодовников 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tos Display" panose="020B0004020202020204" pitchFamily="34" charset="0"/>
                        </a:rPr>
                        <a:t>Максим Алексеевич</a:t>
                      </a:r>
                      <a:endParaRPr lang="ru-RU" sz="1000" b="0" i="0" dirty="0">
                        <a:latin typeface="Aptos Display" panose="020B0004020202020204" pitchFamily="34" charset="0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i="0" dirty="0">
                        <a:latin typeface="Aptos Display" panose="020B0004020202020204" pitchFamily="34" charset="0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  <a:t>Студент 3-го курса</a:t>
                      </a:r>
                      <a:br>
                        <a:rPr lang="en-US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</a:br>
                      <a:r>
                        <a:rPr lang="ru-RU" dirty="0">
                          <a:solidFill>
                            <a:srgbClr val="FD493D"/>
                          </a:solidFill>
                          <a:latin typeface="Aptos Display" panose="020B0004020202020204" pitchFamily="34" charset="0"/>
                        </a:rPr>
                        <a:t>«Международного банковского института им. А. Собчака» </a:t>
                      </a:r>
                      <a:endParaRPr dirty="0">
                        <a:solidFill>
                          <a:srgbClr val="FD493D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  <a:t>Старший преподаватель кафедры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  <a:t>«Прикладная информатика и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  <a:t>моделирование экономических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Aptos Display" panose="020B0004020202020204" pitchFamily="34" charset="0"/>
                        </a:rPr>
                        <a:t>процессов»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FD493D"/>
                          </a:solidFill>
                          <a:latin typeface="Aptos Display" panose="020B0004020202020204" pitchFamily="34" charset="0"/>
                        </a:rPr>
                        <a:t>«Международного банковского института им. А. Собчака» </a:t>
                      </a:r>
                      <a:endParaRPr lang="ru-RU"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dirty="0">
                        <a:solidFill>
                          <a:srgbClr val="FD493D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b="1" dirty="0">
                          <a:latin typeface="Aptos Display" panose="020B0004020202020204" pitchFamily="34" charset="0"/>
                        </a:rPr>
                        <a:t>Опыт разработки в финтех компании </a:t>
                      </a:r>
                      <a:endParaRPr b="1"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b="1"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ptos Display" panose="020B0004020202020204" pitchFamily="34" charset="0"/>
                        </a:rPr>
                        <a:t>Научное руководство проекта,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ptos Display" panose="020B0004020202020204" pitchFamily="34" charset="0"/>
                        </a:rPr>
                        <a:t>получившего грант в программе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ptos Display" panose="020B0004020202020204" pitchFamily="34" charset="0"/>
                        </a:rPr>
                        <a:t>"Студенческий стартап" от Фонда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ptos Display" panose="020B0004020202020204" pitchFamily="34" charset="0"/>
                        </a:rPr>
                        <a:t>Содействия Инновациям</a:t>
                      </a:r>
                      <a:endParaRPr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dirty="0"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3328243-B4FA-9A85-AE8C-99600BA5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1" t="715" r="12373" b="10026"/>
          <a:stretch/>
        </p:blipFill>
        <p:spPr>
          <a:xfrm>
            <a:off x="6873532" y="928460"/>
            <a:ext cx="2465150" cy="2265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9C66A4-B6C5-FB25-DBAC-F9D9ADE4E9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90" t="4619" r="4600" b="28301"/>
          <a:stretch/>
        </p:blipFill>
        <p:spPr>
          <a:xfrm>
            <a:off x="2005881" y="936063"/>
            <a:ext cx="2243945" cy="22650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2" name="Текст 2"/>
          <p:cNvSpPr txBox="1"/>
          <p:nvPr/>
        </p:nvSpPr>
        <p:spPr bwMode="auto">
          <a:xfrm>
            <a:off x="623888" y="1273414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24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Труфанов Владислав</a:t>
            </a:r>
            <a:endParaRPr dirty="0">
              <a:latin typeface="Gilroy-ExtraBold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+7 931 203 92 17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dirty="0"/>
              <a:t>somewertruk@gmail.com</a:t>
            </a:r>
            <a:endParaRPr lang="ru-RU"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14</a:t>
              </a:fld>
              <a:endParaRPr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4688DE-58F5-BDF8-B7F8-C095868A4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698" y="10153"/>
            <a:ext cx="6502117" cy="66263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C3A95E9-198C-48A6-B294-0700E6C09A2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>
            <a:extLst>
              <a:ext uri="{FF2B5EF4-FFF2-40B4-BE49-F238E27FC236}">
                <a16:creationId xmlns:a16="http://schemas.microsoft.com/office/drawing/2014/main" id="{5DA751D8-CADF-8C44-7926-8BAE9748B456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>
              <a:extLst>
                <a:ext uri="{FF2B5EF4-FFF2-40B4-BE49-F238E27FC236}">
                  <a16:creationId xmlns:a16="http://schemas.microsoft.com/office/drawing/2014/main" id="{80231858-0A73-67D7-A940-69C43C451D87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>
              <a:extLst>
                <a:ext uri="{FF2B5EF4-FFF2-40B4-BE49-F238E27FC236}">
                  <a16:creationId xmlns:a16="http://schemas.microsoft.com/office/drawing/2014/main" id="{A1767B87-809F-A079-EF50-C3871E758272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15</a:t>
              </a:fld>
              <a:endParaRPr/>
            </a:p>
          </p:txBody>
        </p:sp>
      </p:grpSp>
      <p:grpSp>
        <p:nvGrpSpPr>
          <p:cNvPr id="217" name="Прямоугольник 17">
            <a:extLst>
              <a:ext uri="{FF2B5EF4-FFF2-40B4-BE49-F238E27FC236}">
                <a16:creationId xmlns:a16="http://schemas.microsoft.com/office/drawing/2014/main" id="{9F6ED855-474C-B0E9-A056-3AA2B111CA1B}"/>
              </a:ext>
            </a:extLst>
          </p:cNvPr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>
              <a:extLst>
                <a:ext uri="{FF2B5EF4-FFF2-40B4-BE49-F238E27FC236}">
                  <a16:creationId xmlns:a16="http://schemas.microsoft.com/office/drawing/2014/main" id="{016DAEAB-06D6-A718-3407-30A48E0A5E35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>
              <a:extLst>
                <a:ext uri="{FF2B5EF4-FFF2-40B4-BE49-F238E27FC236}">
                  <a16:creationId xmlns:a16="http://schemas.microsoft.com/office/drawing/2014/main" id="{44F4C24E-C53E-80A3-217E-149176F4A208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Текущее состояние</a:t>
              </a:r>
              <a:endParaRPr/>
            </a:p>
          </p:txBody>
        </p:sp>
      </p:grpSp>
      <p:sp>
        <p:nvSpPr>
          <p:cNvPr id="219" name="TextBox 17">
            <a:extLst>
              <a:ext uri="{FF2B5EF4-FFF2-40B4-BE49-F238E27FC236}">
                <a16:creationId xmlns:a16="http://schemas.microsoft.com/office/drawing/2014/main" id="{6A0BFC99-3050-C954-328E-E5F64E7107D3}"/>
              </a:ext>
            </a:extLst>
          </p:cNvPr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663EFC2B-132F-3622-3C07-CCD2DA63D999}"/>
              </a:ext>
            </a:extLst>
          </p:cNvPr>
          <p:cNvSpPr txBox="1"/>
          <p:nvPr/>
        </p:nvSpPr>
        <p:spPr bwMode="auto">
          <a:xfrm>
            <a:off x="909993" y="729446"/>
            <a:ext cx="1037201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>
                <a:latin typeface="Aptos Display" panose="020B0004020202020204" pitchFamily="34" charset="0"/>
              </a:rPr>
              <a:t>Источники материала</a:t>
            </a:r>
            <a:endParaRPr dirty="0">
              <a:latin typeface="Aptos Display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BE18E8-33DE-AB31-8D79-D76C1D298233}"/>
              </a:ext>
            </a:extLst>
          </p:cNvPr>
          <p:cNvSpPr txBox="1"/>
          <p:nvPr/>
        </p:nvSpPr>
        <p:spPr bwMode="auto">
          <a:xfrm>
            <a:off x="321158" y="1824432"/>
            <a:ext cx="11401336" cy="193899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Петростат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ru-RU" sz="2400" dirty="0">
                <a:solidFill>
                  <a:schemeClr val="tx1"/>
                </a:solidFill>
              </a:rPr>
              <a:t>Образование и культура в Санкт-Петербурге в 2023 году - </a:t>
            </a:r>
            <a:r>
              <a:rPr lang="en-US" sz="2400" dirty="0">
                <a:solidFill>
                  <a:schemeClr val="tx1"/>
                </a:solidFill>
              </a:rPr>
              <a:t>https://78.rosstat.gov.ru/storage/mediabank/SF_23_40.pdf</a:t>
            </a:r>
            <a:endParaRPr lang="ru-RU" sz="2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Онлайн-анкета «Запуск IT-продукта»</a:t>
            </a:r>
            <a:r>
              <a:rPr lang="en-US" sz="2400" dirty="0">
                <a:solidFill>
                  <a:schemeClr val="tx1"/>
                </a:solidFill>
              </a:rPr>
              <a:t> - </a:t>
            </a:r>
            <a:r>
              <a:rPr lang="ru-RU" sz="2400" dirty="0">
                <a:solidFill>
                  <a:schemeClr val="tx1"/>
                </a:solidFill>
              </a:rPr>
              <a:t>https://forms.gle/mwfVHaDoBj23WgEr5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Данные результатов онлайн-анкеты  «Запуск IT-продукта»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2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4972</TotalTime>
  <Words>956</Words>
  <Application>Microsoft Office PowerPoint</Application>
  <DocSecurity>0</DocSecurity>
  <PresentationFormat>Widescreen</PresentationFormat>
  <Paragraphs>179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Gilroy-ExtraBold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trufanov vlad</cp:lastModifiedBy>
  <cp:revision>124</cp:revision>
  <dcterms:modified xsi:type="dcterms:W3CDTF">2024-12-13T09:16:18Z</dcterms:modified>
  <cp:category/>
  <dc:identifier/>
  <cp:contentStatus/>
  <dc:language/>
  <cp:version/>
</cp:coreProperties>
</file>