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6858000" cx="12192000"/>
  <p:notesSz cx="12192000" cy="6858000"/>
  <p:embeddedFontLst>
    <p:embeddedFont>
      <p:font typeface="Montserrat Medium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jCYe9pVqe12KRSkgtr/gkNxaTe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B795EB-D6E5-4106-8D89-77D99DB0698B}">
  <a:tblStyle styleId="{C8B795EB-D6E5-4106-8D89-77D99DB0698B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E6FF"/>
          </a:solidFill>
        </a:fill>
      </a:tcStyle>
    </a:wholeTbl>
    <a:band1H>
      <a:tcTxStyle/>
      <a:tcStyle>
        <a:fill>
          <a:solidFill>
            <a:srgbClr val="DBCAFF"/>
          </a:solidFill>
        </a:fill>
      </a:tcStyle>
    </a:band1H>
    <a:band2H>
      <a:tcTxStyle/>
    </a:band2H>
    <a:band1V>
      <a:tcTxStyle/>
      <a:tcStyle>
        <a:fill>
          <a:solidFill>
            <a:srgbClr val="DBCAFF"/>
          </a:solidFill>
        </a:fill>
      </a:tcStyle>
    </a:band1V>
    <a:band2V>
      <a:tcTxStyle/>
      <a:tcStyle>
        <a:fill>
          <a:solidFill>
            <a:srgbClr val="DBCAFF"/>
          </a:solidFill>
        </a:fill>
      </a:tcStyle>
    </a:band2V>
    <a:lastCol>
      <a:tcTxStyle/>
    </a:lastCol>
    <a:firstCol>
      <a:tcTxStyle/>
    </a:firstCol>
    <a:lastRow>
      <a:tcTxStyle/>
      <a:tcStyle>
        <a:tcBdr>
          <a:top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EE6FF"/>
          </a:solidFill>
        </a:fill>
      </a:tcStyle>
    </a:lastRow>
    <a:seCell>
      <a:tcTxStyle/>
    </a:seCell>
    <a:swCell>
      <a:tcTxStyle/>
    </a:swCell>
    <a:firstRow>
      <a:tcTxStyle/>
      <a:tcStyle>
        <a:fill>
          <a:solidFill>
            <a:srgbClr val="EEE6FF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20" Type="http://schemas.openxmlformats.org/officeDocument/2006/relationships/slide" Target="slides/slide13.xml"/><Relationship Id="rId22" Type="http://schemas.openxmlformats.org/officeDocument/2006/relationships/font" Target="fonts/MontserratMedium-bold.fntdata"/><Relationship Id="rId21" Type="http://schemas.openxmlformats.org/officeDocument/2006/relationships/font" Target="fonts/MontserratMedium-regular.fntdata"/><Relationship Id="rId24" Type="http://schemas.openxmlformats.org/officeDocument/2006/relationships/font" Target="fonts/MontserratMedium-boldItalic.fntdata"/><Relationship Id="rId23" Type="http://schemas.openxmlformats.org/officeDocument/2006/relationships/font" Target="fonts/MontserratMedium-italic.fntdata"/><Relationship Id="rId25" Type="http://customschemas.google.com/relationships/presentationmetadata" Target="meta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1a82690a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1a82690aa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1a82690aa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1a82690aaa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1b506f9ba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31b506f9bae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5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19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9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2.png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3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3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3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2.png"/><Relationship Id="rId4" Type="http://schemas.openxmlformats.org/officeDocument/2006/relationships/image" Target="../media/image10.jpg"/><Relationship Id="rId5" Type="http://schemas.openxmlformats.org/officeDocument/2006/relationships/image" Target="../media/image1.png"/><Relationship Id="rId6" Type="http://schemas.openxmlformats.org/officeDocument/2006/relationships/image" Target="../media/image68.png"/><Relationship Id="rId7" Type="http://schemas.openxmlformats.org/officeDocument/2006/relationships/image" Target="../media/image4.png"/><Relationship Id="rId8" Type="http://schemas.openxmlformats.org/officeDocument/2006/relationships/image" Target="../media/image8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4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4.png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4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4.png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84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4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8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4.pn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0.png"/><Relationship Id="rId10" Type="http://schemas.openxmlformats.org/officeDocument/2006/relationships/image" Target="../media/image25.png"/><Relationship Id="rId13" Type="http://schemas.openxmlformats.org/officeDocument/2006/relationships/image" Target="../media/image27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4.png"/><Relationship Id="rId4" Type="http://schemas.openxmlformats.org/officeDocument/2006/relationships/image" Target="../media/image29.jpg"/><Relationship Id="rId9" Type="http://schemas.openxmlformats.org/officeDocument/2006/relationships/image" Target="../media/image28.jpg"/><Relationship Id="rId15" Type="http://schemas.openxmlformats.org/officeDocument/2006/relationships/image" Target="../media/image34.png"/><Relationship Id="rId14" Type="http://schemas.openxmlformats.org/officeDocument/2006/relationships/image" Target="../media/image33.png"/><Relationship Id="rId5" Type="http://schemas.openxmlformats.org/officeDocument/2006/relationships/image" Target="../media/image51.jpg"/><Relationship Id="rId6" Type="http://schemas.openxmlformats.org/officeDocument/2006/relationships/image" Target="../media/image22.jpg"/><Relationship Id="rId7" Type="http://schemas.openxmlformats.org/officeDocument/2006/relationships/image" Target="../media/image31.jpg"/><Relationship Id="rId8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40" Type="http://schemas.openxmlformats.org/officeDocument/2006/relationships/image" Target="../media/image75.png"/><Relationship Id="rId42" Type="http://schemas.openxmlformats.org/officeDocument/2006/relationships/image" Target="../media/image72.png"/><Relationship Id="rId41" Type="http://schemas.openxmlformats.org/officeDocument/2006/relationships/image" Target="../media/image74.png"/><Relationship Id="rId44" Type="http://schemas.openxmlformats.org/officeDocument/2006/relationships/image" Target="../media/image77.png"/><Relationship Id="rId43" Type="http://schemas.openxmlformats.org/officeDocument/2006/relationships/image" Target="../media/image76.png"/><Relationship Id="rId46" Type="http://schemas.openxmlformats.org/officeDocument/2006/relationships/image" Target="../media/image78.png"/><Relationship Id="rId45" Type="http://schemas.openxmlformats.org/officeDocument/2006/relationships/image" Target="../media/image7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Relationship Id="rId48" Type="http://schemas.openxmlformats.org/officeDocument/2006/relationships/image" Target="../media/image84.png"/><Relationship Id="rId47" Type="http://schemas.openxmlformats.org/officeDocument/2006/relationships/image" Target="../media/image80.png"/><Relationship Id="rId49" Type="http://schemas.openxmlformats.org/officeDocument/2006/relationships/image" Target="../media/image19.png"/><Relationship Id="rId5" Type="http://schemas.openxmlformats.org/officeDocument/2006/relationships/image" Target="../media/image38.png"/><Relationship Id="rId6" Type="http://schemas.openxmlformats.org/officeDocument/2006/relationships/image" Target="../media/image36.png"/><Relationship Id="rId7" Type="http://schemas.openxmlformats.org/officeDocument/2006/relationships/image" Target="../media/image40.png"/><Relationship Id="rId8" Type="http://schemas.openxmlformats.org/officeDocument/2006/relationships/image" Target="../media/image39.png"/><Relationship Id="rId31" Type="http://schemas.openxmlformats.org/officeDocument/2006/relationships/image" Target="../media/image64.png"/><Relationship Id="rId30" Type="http://schemas.openxmlformats.org/officeDocument/2006/relationships/image" Target="../media/image60.png"/><Relationship Id="rId33" Type="http://schemas.openxmlformats.org/officeDocument/2006/relationships/image" Target="../media/image62.png"/><Relationship Id="rId32" Type="http://schemas.openxmlformats.org/officeDocument/2006/relationships/image" Target="../media/image73.png"/><Relationship Id="rId35" Type="http://schemas.openxmlformats.org/officeDocument/2006/relationships/image" Target="../media/image66.png"/><Relationship Id="rId34" Type="http://schemas.openxmlformats.org/officeDocument/2006/relationships/image" Target="../media/image67.png"/><Relationship Id="rId37" Type="http://schemas.openxmlformats.org/officeDocument/2006/relationships/image" Target="../media/image69.png"/><Relationship Id="rId36" Type="http://schemas.openxmlformats.org/officeDocument/2006/relationships/image" Target="../media/image81.png"/><Relationship Id="rId39" Type="http://schemas.openxmlformats.org/officeDocument/2006/relationships/image" Target="../media/image71.png"/><Relationship Id="rId38" Type="http://schemas.openxmlformats.org/officeDocument/2006/relationships/image" Target="../media/image70.png"/><Relationship Id="rId20" Type="http://schemas.openxmlformats.org/officeDocument/2006/relationships/image" Target="../media/image54.png"/><Relationship Id="rId22" Type="http://schemas.openxmlformats.org/officeDocument/2006/relationships/image" Target="../media/image55.png"/><Relationship Id="rId21" Type="http://schemas.openxmlformats.org/officeDocument/2006/relationships/image" Target="../media/image53.png"/><Relationship Id="rId24" Type="http://schemas.openxmlformats.org/officeDocument/2006/relationships/image" Target="../media/image56.png"/><Relationship Id="rId23" Type="http://schemas.openxmlformats.org/officeDocument/2006/relationships/image" Target="../media/image63.png"/><Relationship Id="rId26" Type="http://schemas.openxmlformats.org/officeDocument/2006/relationships/image" Target="../media/image58.png"/><Relationship Id="rId25" Type="http://schemas.openxmlformats.org/officeDocument/2006/relationships/image" Target="../media/image57.png"/><Relationship Id="rId28" Type="http://schemas.openxmlformats.org/officeDocument/2006/relationships/image" Target="../media/image59.png"/><Relationship Id="rId27" Type="http://schemas.openxmlformats.org/officeDocument/2006/relationships/image" Target="../media/image61.png"/><Relationship Id="rId29" Type="http://schemas.openxmlformats.org/officeDocument/2006/relationships/image" Target="../media/image65.png"/><Relationship Id="rId11" Type="http://schemas.openxmlformats.org/officeDocument/2006/relationships/image" Target="../media/image43.png"/><Relationship Id="rId10" Type="http://schemas.openxmlformats.org/officeDocument/2006/relationships/image" Target="../media/image42.png"/><Relationship Id="rId13" Type="http://schemas.openxmlformats.org/officeDocument/2006/relationships/image" Target="../media/image44.png"/><Relationship Id="rId12" Type="http://schemas.openxmlformats.org/officeDocument/2006/relationships/image" Target="../media/image46.png"/><Relationship Id="rId15" Type="http://schemas.openxmlformats.org/officeDocument/2006/relationships/image" Target="../media/image49.png"/><Relationship Id="rId14" Type="http://schemas.openxmlformats.org/officeDocument/2006/relationships/image" Target="../media/image45.png"/><Relationship Id="rId17" Type="http://schemas.openxmlformats.org/officeDocument/2006/relationships/image" Target="../media/image48.png"/><Relationship Id="rId16" Type="http://schemas.openxmlformats.org/officeDocument/2006/relationships/image" Target="../media/image47.png"/><Relationship Id="rId19" Type="http://schemas.openxmlformats.org/officeDocument/2006/relationships/image" Target="../media/image52.png"/><Relationship Id="rId18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"/>
          <p:cNvSpPr txBox="1"/>
          <p:nvPr/>
        </p:nvSpPr>
        <p:spPr>
          <a:xfrm>
            <a:off x="-133757" y="1859963"/>
            <a:ext cx="12385500" cy="1793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ctr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“Финансовый Путеводитель" –  </a:t>
            </a:r>
            <a:endParaRPr b="1" sz="3638">
              <a:solidFill>
                <a:schemeClr val="lt1"/>
              </a:solidFill>
            </a:endParaRPr>
          </a:p>
          <a:p>
            <a:pPr indent="0" lvl="0" marL="7701" marR="0" rtl="0" algn="ctr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интерактивное мобильное приложение </a:t>
            </a:r>
            <a:endParaRPr b="1" sz="3638">
              <a:solidFill>
                <a:schemeClr val="lt1"/>
              </a:solidFill>
            </a:endParaRPr>
          </a:p>
          <a:p>
            <a:pPr indent="0" lvl="0" marL="7701" marR="0" rtl="0" algn="ctr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по финансовой грамотности”</a:t>
            </a:r>
            <a:endParaRPr/>
          </a:p>
        </p:txBody>
      </p:sp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48375" y="267747"/>
            <a:ext cx="2260398" cy="97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11585" y="73547"/>
            <a:ext cx="1464253" cy="1463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26883" y="72928"/>
            <a:ext cx="1464253" cy="1464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360040" y="332656"/>
            <a:ext cx="4558646" cy="991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4" name="Google Shape;134;p2"/>
          <p:cNvSpPr txBox="1"/>
          <p:nvPr/>
        </p:nvSpPr>
        <p:spPr>
          <a:xfrm>
            <a:off x="360040" y="1484784"/>
            <a:ext cx="415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4432" y="20531"/>
            <a:ext cx="1464253" cy="1464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"/>
          <p:cNvSpPr txBox="1"/>
          <p:nvPr/>
        </p:nvSpPr>
        <p:spPr>
          <a:xfrm>
            <a:off x="298525" y="1952800"/>
            <a:ext cx="87852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- </a:t>
            </a: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Высокий уровень финансовой безграмотности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- Рост доступности финансовых продуктов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- Изменение экономической ситуации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- Популярность онлайн-обучения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- Недостаток  качественных  образовательных  ресурсов</a:t>
            </a:r>
            <a:endParaRPr sz="2800"/>
          </a:p>
        </p:txBody>
      </p:sp>
      <p:pic>
        <p:nvPicPr>
          <p:cNvPr id="137" name="Google Shape;13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3750" y="1952796"/>
            <a:ext cx="4151700" cy="3203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4432" y="20531"/>
            <a:ext cx="1464253" cy="146425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952500" y="1085125"/>
            <a:ext cx="7427100" cy="42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650">
                <a:solidFill>
                  <a:schemeClr val="dk1"/>
                </a:solidFill>
                <a:highlight>
                  <a:srgbClr val="FFFFFF"/>
                </a:highlight>
              </a:rPr>
              <a:t>- Молодые люди (18-35 лет)</a:t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650">
                <a:solidFill>
                  <a:schemeClr val="dk1"/>
                </a:solidFill>
                <a:highlight>
                  <a:srgbClr val="FFFFFF"/>
                </a:highlight>
              </a:rPr>
              <a:t>- Люди  среднего  возраста (35-55 лет)</a:t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650">
                <a:solidFill>
                  <a:schemeClr val="dk1"/>
                </a:solidFill>
                <a:highlight>
                  <a:srgbClr val="FFFFFF"/>
                </a:highlight>
              </a:rPr>
              <a:t>- люди  предпенсионного  и  пенсионного  возраста (55+)</a:t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650">
                <a:solidFill>
                  <a:schemeClr val="dk1"/>
                </a:solidFill>
                <a:highlight>
                  <a:srgbClr val="FFFFFF"/>
                </a:highlight>
              </a:rPr>
              <a:t>- Предприниматели  и  фрилансеры</a:t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650">
                <a:solidFill>
                  <a:schemeClr val="dk1"/>
                </a:solidFill>
                <a:highlight>
                  <a:srgbClr val="FFFFFF"/>
                </a:highlight>
              </a:rPr>
              <a:t>- Студенты</a:t>
            </a:r>
            <a:endParaRPr sz="2900"/>
          </a:p>
        </p:txBody>
      </p:sp>
      <p:pic>
        <p:nvPicPr>
          <p:cNvPr id="145" name="Google Shape;14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2100" y="3240071"/>
            <a:ext cx="4338525" cy="323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/>
          <p:nvPr/>
        </p:nvSpPr>
        <p:spPr>
          <a:xfrm>
            <a:off x="360040" y="332656"/>
            <a:ext cx="4295800" cy="991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pic>
        <p:nvPicPr>
          <p:cNvPr id="151" name="Google Shape;15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4432" y="20531"/>
            <a:ext cx="1464253" cy="146425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"/>
          <p:cNvSpPr txBox="1"/>
          <p:nvPr/>
        </p:nvSpPr>
        <p:spPr>
          <a:xfrm>
            <a:off x="471325" y="1423350"/>
            <a:ext cx="86880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- Молодежь: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Студенты и молодые профессионалы, желающие освоить основы финансовой грамотности для достижения личных и карьерных целей.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- Взрослые люди: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Люди различного возраста, стремящиеся улучшить свои навыки управления финансами, уменьшить долги и планировать будущее.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- Стартапы и малые предприятия: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Предприниматели, которые хотят получить финансовые знания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 для более эффективного управления своим бизнесом.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53" name="Google Shape;15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19100" y="1981613"/>
            <a:ext cx="3143500" cy="420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9" name="Google Shape;159;p5"/>
          <p:cNvSpPr txBox="1"/>
          <p:nvPr/>
        </p:nvSpPr>
        <p:spPr>
          <a:xfrm>
            <a:off x="286090" y="1339434"/>
            <a:ext cx="10992600" cy="61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"Финансовый Путеводитель" - интерактивное мобильное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приложение, призванное обучать финансовой грамотности в простой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и увлекательной форме. Приложение использует инновационный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подход, адаптирующийся к индивидуальным потребностям каждого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пользователя.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ФУНКЦИОНАЛ: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24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Char char="-"/>
            </a:pPr>
            <a:r>
              <a:rPr i="1" lang="ru-RU" sz="1950">
                <a:solidFill>
                  <a:schemeClr val="dk1"/>
                </a:solidFill>
                <a:highlight>
                  <a:srgbClr val="FFFFFF"/>
                </a:highlight>
              </a:rPr>
              <a:t>анализирует уровень финансовых знаний пользователя и его цели (например, накопление на квартиру, инвестирование, планирование пенсии) </a:t>
            </a:r>
            <a:endParaRPr i="1" sz="19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24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Char char="-"/>
            </a:pPr>
            <a:r>
              <a:rPr i="1" lang="ru-RU" sz="1950">
                <a:solidFill>
                  <a:schemeClr val="dk1"/>
                </a:solidFill>
                <a:highlight>
                  <a:srgbClr val="FFFFFF"/>
                </a:highlight>
              </a:rPr>
              <a:t>предоставляет  наиболее релевантный и полезный контент, исключая перегрузку ненужной информацией </a:t>
            </a:r>
            <a:endParaRPr i="1" sz="19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24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Char char="-"/>
            </a:pPr>
            <a:r>
              <a:rPr i="1" lang="ru-RU" sz="1950">
                <a:solidFill>
                  <a:schemeClr val="dk1"/>
                </a:solidFill>
                <a:highlight>
                  <a:srgbClr val="FFFFFF"/>
                </a:highlight>
              </a:rPr>
              <a:t>использует  интерактивные  методы  обучения: игры,  викторины,  симуляции  и  кейсы.  </a:t>
            </a:r>
            <a:endParaRPr i="1" sz="19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24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Char char="-"/>
            </a:pPr>
            <a:r>
              <a:rPr i="1" lang="ru-RU" sz="1950">
                <a:solidFill>
                  <a:schemeClr val="dk1"/>
                </a:solidFill>
                <a:highlight>
                  <a:srgbClr val="FFFFFF"/>
                </a:highlight>
              </a:rPr>
              <a:t>объяснение финансовых терминов простым  и  понятным  языком,  без  использования  специальной  терминологии. </a:t>
            </a:r>
            <a:endParaRPr i="1" sz="19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1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60" name="Google Shape;1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4432" y="20531"/>
            <a:ext cx="1464253" cy="1464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25732" y="1545860"/>
            <a:ext cx="1464250" cy="2653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1a82690aaa_0_0"/>
          <p:cNvSpPr txBox="1"/>
          <p:nvPr/>
        </p:nvSpPr>
        <p:spPr>
          <a:xfrm>
            <a:off x="249165" y="2679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67" name="Google Shape;167;g31a82690aa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2525" y="381575"/>
            <a:ext cx="7710650" cy="6119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1a82690aa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1414" y="4711906"/>
            <a:ext cx="1176221" cy="117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1a82690aaa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000" y="1111956"/>
            <a:ext cx="3337725" cy="3325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75" name="Google Shape;175;p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76" name="Google Shape;176;p6"/>
            <p:cNvSpPr txBox="1"/>
            <p:nvPr/>
          </p:nvSpPr>
          <p:spPr>
            <a:xfrm>
              <a:off x="144236" y="132681"/>
              <a:ext cx="183700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77" name="Google Shape;177;p6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8" name="Google Shape;178;p6"/>
          <p:cNvGraphicFramePr/>
          <p:nvPr/>
        </p:nvGraphicFramePr>
        <p:xfrm>
          <a:off x="321157" y="11272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{C8B795EB-D6E5-4106-8D89-77D99DB0698B}</a:tableStyleId>
              </a:tblPr>
              <a:tblGrid>
                <a:gridCol w="1928675"/>
                <a:gridCol w="2283350"/>
                <a:gridCol w="2283350"/>
                <a:gridCol w="2283350"/>
                <a:gridCol w="2283350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ФУНКЦИИ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 </a:t>
                      </a:r>
                      <a:r>
                        <a:rPr b="1"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«Азбука финансов» </a:t>
                      </a:r>
                      <a:endParaRPr b="1" i="0" sz="1400" u="none" cap="none" strike="noStrik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 </a:t>
                      </a:r>
                      <a:r>
                        <a:rPr b="1"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«Финансовая грамотность и история»</a:t>
                      </a:r>
                      <a:endParaRPr b="1" i="0" sz="1400" u="none" cap="none" strike="noStrik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 </a:t>
                      </a:r>
                      <a:r>
                        <a:rPr b="1"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Финсовет</a:t>
                      </a:r>
                      <a:endParaRPr b="1" i="0" sz="1400" u="none" cap="none" strike="noStrik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b="1"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Финансовый Путеводитель</a:t>
                      </a:r>
                      <a:endParaRPr b="1" i="0" sz="1400" u="none" cap="none" strike="noStrik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сюжетная линия</a:t>
                      </a:r>
                      <a:endParaRPr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многообразие форм материалов</a:t>
                      </a:r>
                      <a:endParaRPr b="0" i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отслеживание прогресса</a:t>
                      </a:r>
                      <a:endParaRPr b="0" i="1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интерактив</a:t>
                      </a:r>
                      <a:endParaRPr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(викторины,игры)</a:t>
                      </a:r>
                      <a:endParaRPr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5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рекомендации ИИ</a:t>
                      </a:r>
                      <a:endParaRPr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адаптация к разным уровням </a:t>
                      </a:r>
                      <a:endParaRPr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знаний</a:t>
                      </a:r>
                      <a:endParaRPr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75D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9" name="Google Shape;179;p6"/>
          <p:cNvSpPr txBox="1"/>
          <p:nvPr/>
        </p:nvSpPr>
        <p:spPr>
          <a:xfrm>
            <a:off x="632099" y="5341375"/>
            <a:ext cx="82002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6B00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КЛЮЧЕВЫЕ ПРЕИМУЩЕСТВА ПРОДУКТА: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 </a:t>
            </a: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адаптация к разным уровням знаний</a:t>
            </a:r>
            <a:endParaRPr sz="16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 отслеживание прогресса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</a:t>
            </a: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персонализация обучения (рекомендации искусственного интеллекта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  <p:pic>
        <p:nvPicPr>
          <p:cNvPr id="181" name="Google Shape;18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16480" y="20531"/>
            <a:ext cx="1032205" cy="1032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5047" y="29007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9656" y="2376950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4297" y="34132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3947" y="34358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3947" y="458990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7997" y="458990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7997" y="3943675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7997" y="23769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7997" y="34358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7997" y="290640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7997" y="185880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2356" y="2895100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7906" y="3435850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9656" y="1880550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7906" y="3943675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7156" y="3943675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6406" y="3943675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1531" y="4589900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9231" y="4589900"/>
            <a:ext cx="477666" cy="5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2722" y="1907075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2722" y="23769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5047" y="23656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3947" y="2900750"/>
            <a:ext cx="463384" cy="5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7906" y="1880550"/>
            <a:ext cx="477666" cy="50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pic>
        <p:nvPicPr>
          <p:cNvPr id="211" name="Google Shape;2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4432" y="20531"/>
            <a:ext cx="1464253" cy="146425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7"/>
          <p:cNvSpPr txBox="1"/>
          <p:nvPr/>
        </p:nvSpPr>
        <p:spPr>
          <a:xfrm>
            <a:off x="0" y="1109110"/>
            <a:ext cx="10602600" cy="51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-RU" sz="2300">
                <a:solidFill>
                  <a:srgbClr val="980000"/>
                </a:solidFill>
              </a:rPr>
              <a:t>Уверенность в своих финансовых решениях: </a:t>
            </a:r>
            <a:r>
              <a:rPr lang="ru-RU" sz="2300"/>
              <a:t>Вы будете лучше понимать свои финансы, принимать обоснованные решения и минимизировать риски</a:t>
            </a:r>
            <a:r>
              <a:rPr lang="ru-RU" sz="2300"/>
              <a:t>.</a:t>
            </a:r>
            <a:endParaRPr sz="2300"/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-RU" sz="2300">
                <a:solidFill>
                  <a:srgbClr val="980000"/>
                </a:solidFill>
              </a:rPr>
              <a:t>Более эффективное управление деньгами:</a:t>
            </a:r>
            <a:r>
              <a:rPr lang="ru-RU" sz="2300"/>
              <a:t> Вы научитесь планировать бюджет, откладывать на будущее и достигать своих финансовых целей.</a:t>
            </a:r>
            <a:endParaRPr sz="2300"/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-RU" sz="2300">
                <a:solidFill>
                  <a:srgbClr val="980000"/>
                </a:solidFill>
              </a:rPr>
              <a:t>Увеличение ваших сбережений: </a:t>
            </a:r>
            <a:r>
              <a:rPr lang="ru-RU" sz="2300"/>
              <a:t>Благодаря пониманию финансовой грамотности, вы сможете эффективно управлять своими деньгами и начать копить.</a:t>
            </a:r>
            <a:endParaRPr sz="2300"/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-RU" sz="2300">
                <a:solidFill>
                  <a:srgbClr val="980000"/>
                </a:solidFill>
              </a:rPr>
              <a:t>Достижение финансовой независимости: </a:t>
            </a:r>
            <a:r>
              <a:rPr lang="ru-RU" sz="2300"/>
              <a:t>При правильном подходе к планированию и управлению финансами, вы сможете добиться большей независимости и свободы в принятии решений.</a:t>
            </a:r>
            <a:endParaRPr sz="2300"/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-RU" sz="2300">
                <a:solidFill>
                  <a:srgbClr val="980000"/>
                </a:solidFill>
              </a:rPr>
              <a:t>Образование детей:</a:t>
            </a:r>
            <a:r>
              <a:rPr lang="ru-RU" sz="2300"/>
              <a:t> Вы сможете обучить своих детей основам финансовой грамотности, что поможет им на начальных этапах взрослой жизни.</a:t>
            </a:r>
            <a:endParaRPr sz="2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75" y="217841"/>
            <a:ext cx="11318449" cy="603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1914" y="2033581"/>
            <a:ext cx="1176221" cy="117622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/>
          <p:nvPr/>
        </p:nvSpPr>
        <p:spPr>
          <a:xfrm>
            <a:off x="7115694" y="4776700"/>
            <a:ext cx="37677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1a82690aaa_0_6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25" name="Google Shape;225;g31a82690aaa_0_6"/>
          <p:cNvSpPr txBox="1"/>
          <p:nvPr/>
        </p:nvSpPr>
        <p:spPr>
          <a:xfrm>
            <a:off x="360040" y="942449"/>
            <a:ext cx="109926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ебестоимость разработки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/>
              <a:t>н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ашего продукта</a:t>
            </a:r>
            <a:r>
              <a:rPr lang="ru-RU"/>
              <a:t> - 500 000 руб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Т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очка окупаемости </a:t>
            </a:r>
            <a:r>
              <a:rPr lang="ru-RU"/>
              <a:t>н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ашего продукта</a:t>
            </a:r>
            <a:r>
              <a:rPr lang="ru-RU"/>
              <a:t> - с 4 месяца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 П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отенциальная прибыль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</a:t>
            </a:r>
            <a:r>
              <a:rPr lang="ru-RU"/>
              <a:t> - 15 169 664 руб</a:t>
            </a:r>
            <a:endParaRPr/>
          </a:p>
        </p:txBody>
      </p:sp>
      <p:pic>
        <p:nvPicPr>
          <p:cNvPr id="226" name="Google Shape;226;g31a82690aaa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2464" y="20531"/>
            <a:ext cx="1176221" cy="117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31a82690aaa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225" y="1723411"/>
            <a:ext cx="9805243" cy="4761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1b506f9bae_0_6"/>
          <p:cNvSpPr txBox="1"/>
          <p:nvPr/>
        </p:nvSpPr>
        <p:spPr>
          <a:xfrm>
            <a:off x="330471" y="96150"/>
            <a:ext cx="54888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accent1"/>
                </a:solidFill>
              </a:rPr>
              <a:t>ВОРОНКА ПРОДАЖ</a:t>
            </a:r>
            <a:endParaRPr/>
          </a:p>
        </p:txBody>
      </p:sp>
      <p:sp>
        <p:nvSpPr>
          <p:cNvPr id="233" name="Google Shape;233;g31b506f9bae_0_6"/>
          <p:cNvSpPr/>
          <p:nvPr/>
        </p:nvSpPr>
        <p:spPr>
          <a:xfrm>
            <a:off x="218600" y="616725"/>
            <a:ext cx="3458100" cy="2631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4" name="Google Shape;234;g31b506f9bae_0_6"/>
          <p:cNvSpPr/>
          <p:nvPr/>
        </p:nvSpPr>
        <p:spPr>
          <a:xfrm>
            <a:off x="3996750" y="632025"/>
            <a:ext cx="3185400" cy="2580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5" name="Google Shape;235;g31b506f9bae_0_6"/>
          <p:cNvSpPr/>
          <p:nvPr/>
        </p:nvSpPr>
        <p:spPr>
          <a:xfrm>
            <a:off x="7421750" y="595650"/>
            <a:ext cx="3185400" cy="276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6" name="Google Shape;236;g31b506f9bae_0_6"/>
          <p:cNvSpPr/>
          <p:nvPr/>
        </p:nvSpPr>
        <p:spPr>
          <a:xfrm>
            <a:off x="218625" y="3522675"/>
            <a:ext cx="3458100" cy="2726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7" name="Google Shape;237;g31b506f9bae_0_6"/>
          <p:cNvSpPr/>
          <p:nvPr/>
        </p:nvSpPr>
        <p:spPr>
          <a:xfrm>
            <a:off x="3806975" y="3522550"/>
            <a:ext cx="3426300" cy="2726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1b506f9bae_0_6"/>
          <p:cNvSpPr/>
          <p:nvPr/>
        </p:nvSpPr>
        <p:spPr>
          <a:xfrm>
            <a:off x="7397100" y="3522580"/>
            <a:ext cx="3185400" cy="2726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pic>
        <p:nvPicPr>
          <p:cNvPr id="239" name="Google Shape;239;g31b506f9bae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4575" y="3522574"/>
            <a:ext cx="3000000" cy="2939463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1b506f9bae_0_6"/>
          <p:cNvSpPr txBox="1"/>
          <p:nvPr/>
        </p:nvSpPr>
        <p:spPr>
          <a:xfrm>
            <a:off x="276775" y="639225"/>
            <a:ext cx="33630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highlight>
                  <a:schemeClr val="lt1"/>
                </a:highlight>
              </a:rPr>
              <a:t>ИНФОРМИРОВАНИЕ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-Социальные сети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SEO (поисковая оптимизация)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Контент-маркетинг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Партнёрства и сотрудничество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Медийная реклама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Нативная реклама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Электронные рассылки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 - Участие в мероприятиях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Форумы и сообщества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41" name="Google Shape;241;g31b506f9bae_0_6"/>
          <p:cNvSpPr txBox="1"/>
          <p:nvPr/>
        </p:nvSpPr>
        <p:spPr>
          <a:xfrm>
            <a:off x="4059650" y="632025"/>
            <a:ext cx="31224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highlight>
                  <a:schemeClr val="lt1"/>
                </a:highlight>
              </a:rPr>
              <a:t>ПРИВЛЕЧЕНИЕ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Форма регистрации на сайте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Подписка на рассылку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Запрос доступа к контенту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Промо-акции и скидки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Опросы или квизы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Форма обратной связи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 - Использование социальных сетей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Запись на вебинары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Участие в конкурсах и розыгрышах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Форма для запросов и консультаций</a:t>
            </a:r>
            <a:r>
              <a:rPr lang="ru-RU" sz="1300"/>
              <a:t> </a:t>
            </a:r>
            <a:endParaRPr sz="1300"/>
          </a:p>
        </p:txBody>
      </p:sp>
      <p:sp>
        <p:nvSpPr>
          <p:cNvPr id="242" name="Google Shape;242;g31b506f9bae_0_6"/>
          <p:cNvSpPr txBox="1"/>
          <p:nvPr/>
        </p:nvSpPr>
        <p:spPr>
          <a:xfrm>
            <a:off x="7397100" y="595650"/>
            <a:ext cx="32646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highlight>
                  <a:schemeClr val="lt1"/>
                </a:highlight>
              </a:rPr>
              <a:t>АКТИВАЦИЯ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Регистрация и создание профиля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Интерактивный вводный урок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Интерактивные упражнения и квизы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Персонализированный контент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Статистика и прогресс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Разнообразие форматов контента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Калькуляторы и инструменты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Обратная связь и советы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Возможность задать вопросы</a:t>
            </a:r>
            <a:endParaRPr sz="1300"/>
          </a:p>
        </p:txBody>
      </p:sp>
      <p:sp>
        <p:nvSpPr>
          <p:cNvPr id="243" name="Google Shape;243;g31b506f9bae_0_6"/>
          <p:cNvSpPr txBox="1"/>
          <p:nvPr/>
        </p:nvSpPr>
        <p:spPr>
          <a:xfrm>
            <a:off x="280150" y="3712500"/>
            <a:ext cx="33630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highlight>
                  <a:schemeClr val="lt1"/>
                </a:highlight>
              </a:rPr>
              <a:t>УДЕРЖАНИЕ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</a:t>
            </a:r>
            <a:r>
              <a:rPr lang="ru-RU" sz="1300"/>
              <a:t> Персонализированные уведомления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Геймификация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Push-уведомления о долгом </a:t>
            </a:r>
            <a:r>
              <a:rPr lang="ru-RU" sz="1300"/>
              <a:t>отсутствии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Электронные письма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Персональные предложения, скидки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Оповещения внутри приложения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Ретаргетинг через рекламу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44" name="Google Shape;244;g31b506f9bae_0_6"/>
          <p:cNvSpPr txBox="1"/>
          <p:nvPr/>
        </p:nvSpPr>
        <p:spPr>
          <a:xfrm>
            <a:off x="3882338" y="3712500"/>
            <a:ext cx="36321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highlight>
                  <a:schemeClr val="lt1"/>
                </a:highlight>
              </a:rPr>
              <a:t>ДОХОД</a:t>
            </a:r>
            <a:endParaRPr b="1"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- </a:t>
            </a:r>
            <a:r>
              <a:rPr lang="ru-RU" sz="1300"/>
              <a:t>Подписка на платный контент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Премиум-функции 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Допродажа 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Повышение уровня подписки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Пакеты с курсами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Дополнительные ресурсы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Специальные вебинары и семинары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Персонализированные отчеты и планы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45" name="Google Shape;245;g31b506f9bae_0_6"/>
          <p:cNvSpPr txBox="1"/>
          <p:nvPr/>
        </p:nvSpPr>
        <p:spPr>
          <a:xfrm>
            <a:off x="7514450" y="3766338"/>
            <a:ext cx="30000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highlight>
                  <a:schemeClr val="lt1"/>
                </a:highlight>
              </a:rPr>
              <a:t>ВИРАЛЬНОСТЬ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</a:t>
            </a:r>
            <a:r>
              <a:rPr lang="ru-RU" sz="1300"/>
              <a:t>Приглашения через </a:t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социальные сети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</a:t>
            </a:r>
            <a:r>
              <a:rPr lang="ru-RU" sz="1300"/>
              <a:t>Реферальная программа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Совместные вызовы 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и конкурсы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</a:t>
            </a:r>
            <a:r>
              <a:rPr lang="ru-RU" sz="1300"/>
              <a:t>Социальные группы и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 сообщества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/>
              <a:t>- </a:t>
            </a:r>
            <a:r>
              <a:rPr lang="ru-RU" sz="1300"/>
              <a:t>Достижения и награды за приглашения</a:t>
            </a:r>
            <a:endParaRPr sz="1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"/>
          <p:cNvSpPr txBox="1"/>
          <p:nvPr/>
        </p:nvSpPr>
        <p:spPr>
          <a:xfrm>
            <a:off x="360050" y="332650"/>
            <a:ext cx="84723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</a:rPr>
              <a:t>НАША КОМАНДА</a:t>
            </a:r>
            <a:endParaRPr b="1"/>
          </a:p>
        </p:txBody>
      </p:sp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1678" y="126415"/>
            <a:ext cx="1280374" cy="1280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6050" y="3764000"/>
            <a:ext cx="2112501" cy="24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225" y="798000"/>
            <a:ext cx="2213175" cy="2400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9"/>
          <p:cNvPicPr preferRelativeResize="0"/>
          <p:nvPr/>
        </p:nvPicPr>
        <p:blipFill rotWithShape="1">
          <a:blip r:embed="rId6">
            <a:alphaModFix/>
          </a:blip>
          <a:srcRect b="0" l="0" r="20115" t="4076"/>
          <a:stretch/>
        </p:blipFill>
        <p:spPr>
          <a:xfrm>
            <a:off x="7895425" y="3764000"/>
            <a:ext cx="2112501" cy="240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9"/>
          <p:cNvPicPr preferRelativeResize="0"/>
          <p:nvPr/>
        </p:nvPicPr>
        <p:blipFill rotWithShape="1">
          <a:blip r:embed="rId7">
            <a:alphaModFix/>
          </a:blip>
          <a:srcRect b="0" l="0" r="0" t="11598"/>
          <a:stretch/>
        </p:blipFill>
        <p:spPr>
          <a:xfrm>
            <a:off x="7895425" y="798000"/>
            <a:ext cx="2112500" cy="2400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9"/>
          <p:cNvPicPr preferRelativeResize="0"/>
          <p:nvPr/>
        </p:nvPicPr>
        <p:blipFill rotWithShape="1">
          <a:blip r:embed="rId8">
            <a:alphaModFix/>
          </a:blip>
          <a:srcRect b="12881" l="17671" r="28777" t="18672"/>
          <a:stretch/>
        </p:blipFill>
        <p:spPr>
          <a:xfrm>
            <a:off x="935225" y="3764000"/>
            <a:ext cx="2213175" cy="24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76050" y="798000"/>
            <a:ext cx="2112499" cy="240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35900" y="3190537"/>
            <a:ext cx="2112501" cy="63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76050" y="3091788"/>
            <a:ext cx="2112500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95433" y="3232200"/>
            <a:ext cx="2112500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94750" y="6198196"/>
            <a:ext cx="2313850" cy="4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576050" y="6145825"/>
            <a:ext cx="2109300" cy="4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167463" y="6187784"/>
            <a:ext cx="1648024" cy="41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0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0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0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0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0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0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0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0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0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0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0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0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0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0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0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0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0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0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0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0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0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0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0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0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0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0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0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0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0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0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0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0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0"/>
          <p:cNvSpPr txBox="1"/>
          <p:nvPr/>
        </p:nvSpPr>
        <p:spPr>
          <a:xfrm>
            <a:off x="360040" y="1052736"/>
            <a:ext cx="109926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Телефон: +7 988 712 60 34  - лидер команды Аксана Арсеновна.</a:t>
            </a:r>
            <a:endParaRPr/>
          </a:p>
        </p:txBody>
      </p:sp>
      <p:pic>
        <p:nvPicPr>
          <p:cNvPr id="316" name="Google Shape;316;p10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9883536" y="251059"/>
            <a:ext cx="1464253" cy="1464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0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065225" y="2286548"/>
            <a:ext cx="4472912" cy="4456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2024-11-10T21:40:45Z</dcterms:created>
  <dc:creator>Мария Дрепа</dc:creator>
</cp:coreProperties>
</file>