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Century Gothic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255C366-09C1-4987-9693-417AA5633BF7}">
  <a:tblStyle styleId="{B255C366-09C1-4987-9693-417AA5633BF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italic.fntdata"/><Relationship Id="rId30" Type="http://schemas.openxmlformats.org/officeDocument/2006/relationships/font" Target="fonts/CenturyGothic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CenturyGothic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123913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p1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3100"/>
              <a:t>Автоинъектор</a:t>
            </a:r>
            <a:endParaRPr sz="3100"/>
          </a:p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456818" y="2340281"/>
            <a:ext cx="38253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Автоматический инъектор лекарственных средств. Состоит из датчиков считывания (температуры, чсс, давления), поршневой системы и отсека для ампул с лекарственными средствами</a:t>
            </a:r>
            <a:endParaRPr sz="1500"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>
            <a:off x="331118" y="8074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31125" y="1726825"/>
            <a:ext cx="66135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500" u="none" cap="none" strike="noStrike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lang="ru" sz="1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роект Автоинъектор актуален в настоящее время, поскольку наблюдается нехватка медицинского персонала во многих медицинских учреждениях, в том числе в отделениях скорой медицинской помощи.</a:t>
            </a:r>
            <a:endParaRPr sz="1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 информации Росстата, количество пенсионеров в России уменьшилось почти на 2 млн человек — рекордный показатель с 1998 года</a:t>
            </a:r>
            <a:r>
              <a:rPr lang="ru" sz="15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Благодаря автоиньектору мы сможем снизить тенденцию к росту смертности населения пожилого возраста. </a:t>
            </a:r>
            <a:endParaRPr sz="1500" u="none" cap="none" strike="noStrike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5" name="Google Shape;85;p14"/>
          <p:cNvSpPr txBox="1"/>
          <p:nvPr>
            <p:ph idx="1" type="body"/>
          </p:nvPr>
        </p:nvSpPr>
        <p:spPr>
          <a:xfrm>
            <a:off x="456825" y="2626027"/>
            <a:ext cx="79932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Покупателями нашего продукта являются  люди пожилого возраста, имеющие заболевания с риском для жизни, отдельные категории служащих в государственных службах (МЧС, пожарные)</a:t>
            </a: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Ситуация: </a:t>
            </a: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возникновении угрозы жизни человеку и отсутствие возможности получить квалифицированную медицинскую помощь.</a:t>
            </a:r>
            <a:endParaRPr sz="1300">
              <a:solidFill>
                <a:srgbClr val="132C40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380550" y="2434575"/>
            <a:ext cx="79941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 проект ориентирован на решение проблемы несвоевременного оказания лекарственной помощи в экстренной для жизни и состояния здоровья человека ситуации в период до прибытия скорой медицинской помощи.</a:t>
            </a:r>
            <a:endParaRPr b="0" i="1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01" name="Google Shape;101;p1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03" name="Google Shape;103;p16"/>
          <p:cNvSpPr txBox="1"/>
          <p:nvPr/>
        </p:nvSpPr>
        <p:spPr>
          <a:xfrm>
            <a:off x="380550" y="2434575"/>
            <a:ext cx="7994100" cy="24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Компания Med-Tec помогаем людям пожилого возраста, имеющим заболевания с риском для жизни, отдельным категориям граждан, занятым на опасных профессиях (сотрудники МЧС, пожарные, полицейские) в ситуации опасного или критического состояния организма ввиду экстренной ситуации с жизненными показателями решать проблему несвоевременной доврачебной помощи с помощью автоматического инъектора для сохранения жизни человека.</a:t>
            </a:r>
            <a:endParaRPr sz="1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Используя наш продукт, люди вышеуказанных категорий имеют больший шанс выжить до приезда скорой медицинской помощи и уменьшить последующие восстановительные мероприятия.</a:t>
            </a:r>
            <a:endParaRPr sz="1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105250" y="2571750"/>
            <a:ext cx="5512800" cy="23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 проект решает проблему своевременного оказания лекарственной помощи в </a:t>
            </a: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чрезвычайной ситуации</a:t>
            </a: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еще до прибытия скорой медицинской помощи. В приборе будут использованы новейшие датчики (сбор информации по температуре, ЧСС, давлению), а также на основе подгонки антропометрических данных, имеется возможность калибровки введения лекарственных средств. Ввод препарата будет происходить по схожему процессу у инсулиновой помпы. </a:t>
            </a: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Микропроцессор</a:t>
            </a: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будет повторять один и тот же цикл, анализируя данные с датчиков (постоянно собирая с них новые данные). В случае </a:t>
            </a: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чрезвычайной ситуации</a:t>
            </a: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будет вводиться препарат</a:t>
            </a:r>
            <a:endParaRPr b="0" i="0" sz="1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5618050" y="1590200"/>
            <a:ext cx="2664600" cy="2398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13" name="Google Shape;11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8050" y="1590200"/>
            <a:ext cx="2664600" cy="266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0" name="Google Shape;120;p18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457200" y="1971025"/>
            <a:ext cx="8029500" cy="14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B2C, B2B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в нашей команде 6 человек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Стоимость одного прибора составляет 20000 рублей (Себестоимость товара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)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за первый месяц , планируется продать более 40 образцов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Плановая выручка составит 1 260 000 рублей , моржа же составит 175 000 рублей</a:t>
            </a:r>
            <a:endParaRPr b="0" i="1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2" name="Google Shape;122;p1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488944" y="2340288"/>
            <a:ext cx="6936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Частные организации по оказанию скорой медицинской помощи, авторучки для ввода инсулина, инфузионные системы введения лекарственных средств</a:t>
            </a:r>
            <a:endParaRPr b="0" i="1" sz="2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19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31" name="Google Shape;131;p1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/>
        </p:nvSpPr>
        <p:spPr>
          <a:xfrm>
            <a:off x="457194" y="2027781"/>
            <a:ext cx="69366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i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продаем </a:t>
            </a:r>
            <a:r>
              <a:rPr i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авто инъекторы</a:t>
            </a:r>
            <a:r>
              <a:rPr i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экстренного введения лекарственных средств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i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продукт мы продаем в службы спасения, правоохранительные органы и лица старческого возраста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i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Используя наш продукт, люди вышеуказанных категорий имеют больший шанс выжить до приезда скорой медицинской помощи и уменьшить последующие восстановительные мероприятия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8" name="Google Shape;138;p20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0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7" name="Google Shape;147;p21"/>
          <p:cNvSpPr txBox="1"/>
          <p:nvPr>
            <p:ph idx="1" type="body"/>
          </p:nvPr>
        </p:nvSpPr>
        <p:spPr>
          <a:xfrm>
            <a:off x="456824" y="2340275"/>
            <a:ext cx="70899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48" name="Google Shape;148;p21"/>
          <p:cNvSpPr txBox="1"/>
          <p:nvPr>
            <p:ph type="title"/>
          </p:nvPr>
        </p:nvSpPr>
        <p:spPr>
          <a:xfrm>
            <a:off x="3854225" y="465637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/>
          <p:nvPr>
            <p:ph type="title"/>
          </p:nvPr>
        </p:nvSpPr>
        <p:spPr>
          <a:xfrm>
            <a:off x="456818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56" name="Google Shape;156;p22"/>
          <p:cNvGraphicFramePr/>
          <p:nvPr/>
        </p:nvGraphicFramePr>
        <p:xfrm>
          <a:off x="456835" y="1836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{B255C366-09C1-4987-9693-417AA5633BF7}</a:tableStyleId>
              </a:tblPr>
              <a:tblGrid>
                <a:gridCol w="1985675"/>
                <a:gridCol w="1206450"/>
                <a:gridCol w="2764900"/>
                <a:gridCol w="1985675"/>
              </a:tblGrid>
              <a:tr h="37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51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Сиунов Никита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распределения функций в команде и составления плана продвижения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5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Халиулин Амир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решение технических задач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5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Агаспаров Абдула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пиар продукта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5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Карасева Зинаида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формирует бюджет и план инвестиций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5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Вагитов Иса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спонсор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финансирование проекта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5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Денисов Илья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программист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разработка ПО оборудования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7" name="Google Shape;157;p2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type="title"/>
          </p:nvPr>
        </p:nvSpPr>
        <p:spPr>
          <a:xfrm>
            <a:off x="401717" y="12700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609150" y="2088575"/>
            <a:ext cx="67821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 первые 2 недели , мы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планируем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1) подготовить схему продукта и его техническое оснащение 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2) составить смету и доходность в течении 3 лет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3)составить запрос к партнерам и инвесторам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5" name="Google Shape;165;p2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/>
          <p:nvPr>
            <p:ph type="title"/>
          </p:nvPr>
        </p:nvSpPr>
        <p:spPr>
          <a:xfrm>
            <a:off x="456827" y="12578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2" name="Google Shape;172;p24"/>
          <p:cNvSpPr txBox="1"/>
          <p:nvPr>
            <p:ph idx="1" type="body"/>
          </p:nvPr>
        </p:nvSpPr>
        <p:spPr>
          <a:xfrm>
            <a:off x="456818" y="2340281"/>
            <a:ext cx="79932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Опишите запрос к </a:t>
            </a:r>
            <a:endParaRPr i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/>
              <a:t>партнерам (нужны ресурсы, доступ к оборудованию, экспертиза и т.п.)</a:t>
            </a:r>
            <a:endParaRPr i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/>
              <a:t>инвесторам, фондам  (сколько денег нужно, на что)</a:t>
            </a:r>
            <a:endParaRPr i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/>
              <a:t>университету (экспертиза, доступ к оборудованию/лаборатории и тп)</a:t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Опишите, какой результат будет получен при получении этих ресурсов.</a:t>
            </a:r>
            <a:endParaRPr i="1" sz="1400"/>
          </a:p>
        </p:txBody>
      </p:sp>
      <p:sp>
        <p:nvSpPr>
          <p:cNvPr id="173" name="Google Shape;173;p24"/>
          <p:cNvSpPr txBox="1"/>
          <p:nvPr>
            <p:ph type="title"/>
          </p:nvPr>
        </p:nvSpPr>
        <p:spPr>
          <a:xfrm>
            <a:off x="4027400" y="4520300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74" name="Google Shape;174;p2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1" name="Google Shape;181;p25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Сиунов Никита Анатольевич</a:t>
            </a:r>
            <a:endParaRPr sz="1400"/>
          </a:p>
        </p:txBody>
      </p:sp>
      <p:pic>
        <p:nvPicPr>
          <p:cNvPr id="182" name="Google Shape;182;p2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73450" y="15240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84" name="Google Shape;18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5338" y="1908526"/>
            <a:ext cx="3066515" cy="284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