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10" r:id="rId1"/>
  </p:sldMasterIdLst>
  <p:notesMasterIdLst>
    <p:notesMasterId r:id="rId11"/>
  </p:notesMasterIdLst>
  <p:sldIdLst>
    <p:sldId id="256" r:id="rId2"/>
    <p:sldId id="257" r:id="rId3"/>
    <p:sldId id="269" r:id="rId4"/>
    <p:sldId id="266" r:id="rId5"/>
    <p:sldId id="260" r:id="rId6"/>
    <p:sldId id="265" r:id="rId7"/>
    <p:sldId id="268" r:id="rId8"/>
    <p:sldId id="267" r:id="rId9"/>
    <p:sldId id="264" r:id="rId10"/>
  </p:sldIdLst>
  <p:sldSz cx="12192000" cy="6858000"/>
  <p:notesSz cx="6858000" cy="9144000"/>
  <p:embeddedFontLst>
    <p:embeddedFont>
      <p:font typeface="Bahnschrift Condensed" panose="020B0502040204020203" pitchFamily="34" charset="0"/>
      <p:regular r:id="rId12"/>
      <p:bold r:id="rId13"/>
    </p:embeddedFont>
    <p:embeddedFont>
      <p:font typeface="Bahnschrift SemiBold Condensed" panose="020B0502040204020203" pitchFamily="34" charset="0"/>
      <p:bold r:id="rId14"/>
    </p:embeddedFont>
    <p:embeddedFont>
      <p:font typeface="Bahnschrift SemiBold SemiConden" panose="020B0502040204020203" pitchFamily="34" charset="0"/>
      <p:bold r:id="rId15"/>
    </p:embeddedFont>
    <p:embeddedFont>
      <p:font typeface="Bahnschrift SemiCondensed" panose="020B0502040204020203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mbria Math" panose="02040503050406030204" pitchFamily="18" charset="0"/>
      <p:regular r:id="rId22"/>
    </p:embeddedFont>
    <p:embeddedFont>
      <p:font typeface="Wingdings 2" panose="05020102010507070707" pitchFamily="18" charset="2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c2a39543c0da4f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03030"/>
    <a:srgbClr val="C94A30"/>
    <a:srgbClr val="FFFFFF"/>
    <a:srgbClr val="3333FF"/>
    <a:srgbClr val="C00000"/>
    <a:srgbClr val="000000"/>
    <a:srgbClr val="DE0000"/>
    <a:srgbClr val="CB4B30"/>
    <a:srgbClr val="E9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solidFill>
                  <a:schemeClr val="tx1"/>
                </a:solidFill>
              </a:rPr>
              <a:t>Цены на топливо в РБ</a:t>
            </a:r>
          </a:p>
        </c:rich>
      </c:tx>
      <c:layout>
        <c:manualLayout>
          <c:xMode val="edge"/>
          <c:yMode val="edge"/>
          <c:x val="0.33169838473854391"/>
          <c:y val="8.857082946465559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398127872373414"/>
          <c:y val="8.3073161364892761E-2"/>
          <c:w val="0.78061742627151465"/>
          <c:h val="0.8427415907044926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АИ-92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35.4</c:v>
                </c:pt>
                <c:pt idx="1">
                  <c:v>35.700000000000003</c:v>
                </c:pt>
                <c:pt idx="2">
                  <c:v>40.590000000000003</c:v>
                </c:pt>
                <c:pt idx="3">
                  <c:v>42.22</c:v>
                </c:pt>
                <c:pt idx="4">
                  <c:v>42.85</c:v>
                </c:pt>
                <c:pt idx="5">
                  <c:v>44.73</c:v>
                </c:pt>
                <c:pt idx="6">
                  <c:v>46.62</c:v>
                </c:pt>
                <c:pt idx="7">
                  <c:v>48.8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37-4096-A682-D7415786A02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АИ-95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38</c:v>
                </c:pt>
                <c:pt idx="1">
                  <c:v>38.86</c:v>
                </c:pt>
                <c:pt idx="2">
                  <c:v>43.63</c:v>
                </c:pt>
                <c:pt idx="3">
                  <c:v>45.62</c:v>
                </c:pt>
                <c:pt idx="4">
                  <c:v>44.85</c:v>
                </c:pt>
                <c:pt idx="5">
                  <c:v>47.85</c:v>
                </c:pt>
                <c:pt idx="6">
                  <c:v>49.91</c:v>
                </c:pt>
                <c:pt idx="7">
                  <c:v>51.85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37-4096-A682-D7415786A02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АИ-98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41.6</c:v>
                </c:pt>
                <c:pt idx="1">
                  <c:v>44.1</c:v>
                </c:pt>
                <c:pt idx="2">
                  <c:v>47.87</c:v>
                </c:pt>
                <c:pt idx="3">
                  <c:v>51.23</c:v>
                </c:pt>
                <c:pt idx="4">
                  <c:v>50.88</c:v>
                </c:pt>
                <c:pt idx="5">
                  <c:v>55.64</c:v>
                </c:pt>
                <c:pt idx="6">
                  <c:v>58.32</c:v>
                </c:pt>
                <c:pt idx="7">
                  <c:v>65.27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37-4096-A682-D7415786A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657816"/>
        <c:axId val="385658800"/>
      </c:lineChart>
      <c:catAx>
        <c:axId val="38565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658800"/>
        <c:crosses val="autoZero"/>
        <c:auto val="1"/>
        <c:lblAlgn val="ctr"/>
        <c:lblOffset val="100"/>
        <c:noMultiLvlLbl val="0"/>
      </c:catAx>
      <c:valAx>
        <c:axId val="385658800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0" dirty="0"/>
                  <a:t>Цена</a:t>
                </a:r>
                <a:r>
                  <a:rPr lang="ru-RU" sz="1200" b="0" baseline="0" dirty="0"/>
                  <a:t> за 1 литр топлива</a:t>
                </a:r>
                <a:endParaRPr lang="ru-RU" sz="1200" b="0" dirty="0"/>
              </a:p>
            </c:rich>
          </c:tx>
          <c:layout>
            <c:manualLayout>
              <c:xMode val="edge"/>
              <c:yMode val="edge"/>
              <c:x val="4.3902837834497712E-3"/>
              <c:y val="0.383175773344225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65781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847249797286397"/>
          <c:y val="0.44086560434364364"/>
          <c:w val="0.11296200174816261"/>
          <c:h val="0.179102073115335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70137-AD5C-4D96-990C-F7436DD3CA44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4EA6860-BB74-49C4-8CEA-F92D5D379C2D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3200" dirty="0"/>
            <a:t>Храмушин Виталий Вячеславович</a:t>
          </a:r>
        </a:p>
      </dgm:t>
    </dgm:pt>
    <dgm:pt modelId="{E0091685-BA37-440B-B355-5BEA6B4C4083}" type="parTrans" cxnId="{96344343-FA1A-4E51-912B-3BBA7013859B}">
      <dgm:prSet/>
      <dgm:spPr/>
      <dgm:t>
        <a:bodyPr/>
        <a:lstStyle/>
        <a:p>
          <a:endParaRPr lang="ru-RU"/>
        </a:p>
      </dgm:t>
    </dgm:pt>
    <dgm:pt modelId="{CCA2FAAA-0AC5-4D47-89E2-3B88E0B169D9}" type="sibTrans" cxnId="{96344343-FA1A-4E51-912B-3BBA7013859B}">
      <dgm:prSet/>
      <dgm:spPr/>
      <dgm:t>
        <a:bodyPr/>
        <a:lstStyle/>
        <a:p>
          <a:endParaRPr lang="ru-RU"/>
        </a:p>
      </dgm:t>
    </dgm:pt>
    <dgm:pt modelId="{F6C52CFC-9B66-46C5-8D0A-1D27E4571F4A}">
      <dgm:prSet phldrT="[Текст]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200" b="0" i="0" dirty="0"/>
            <a:t>Исследователь-инженер</a:t>
          </a:r>
          <a:endParaRPr lang="ru-RU" sz="2200" dirty="0"/>
        </a:p>
      </dgm:t>
    </dgm:pt>
    <dgm:pt modelId="{D7030F4F-A7E3-4B8B-8B9B-C3F4126597DC}" type="parTrans" cxnId="{1CDE58EB-F41A-485E-B359-96D40FD6DF9B}">
      <dgm:prSet/>
      <dgm:spPr/>
      <dgm:t>
        <a:bodyPr/>
        <a:lstStyle/>
        <a:p>
          <a:endParaRPr lang="ru-RU"/>
        </a:p>
      </dgm:t>
    </dgm:pt>
    <dgm:pt modelId="{E9FD3400-27D4-4F22-8B14-79593DAA29EA}" type="sibTrans" cxnId="{1CDE58EB-F41A-485E-B359-96D40FD6DF9B}">
      <dgm:prSet/>
      <dgm:spPr/>
      <dgm:t>
        <a:bodyPr/>
        <a:lstStyle/>
        <a:p>
          <a:endParaRPr lang="ru-RU"/>
        </a:p>
      </dgm:t>
    </dgm:pt>
    <dgm:pt modelId="{9C559CE7-B178-4244-BA9F-9A61DCF1DEF1}">
      <dgm:prSet phldrT="[Текст]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200" dirty="0"/>
            <a:t>Победитель конкурса исследовательских работ им. Вернадского                                                  с работой </a:t>
          </a:r>
          <a:r>
            <a:rPr lang="en-US" sz="2200" dirty="0"/>
            <a:t>“</a:t>
          </a:r>
          <a:r>
            <a:rPr lang="ru-RU" sz="2200" dirty="0"/>
            <a:t>ДВС 1983г на воде</a:t>
          </a:r>
          <a:r>
            <a:rPr lang="en-US" sz="2200" dirty="0"/>
            <a:t>”</a:t>
          </a:r>
          <a:endParaRPr lang="ru-RU" sz="2200" dirty="0"/>
        </a:p>
      </dgm:t>
    </dgm:pt>
    <dgm:pt modelId="{5DCE71F0-0991-498C-9259-AAA7C69C6584}" type="parTrans" cxnId="{0EADC822-4CED-4098-96C8-67314D47C3D8}">
      <dgm:prSet/>
      <dgm:spPr/>
      <dgm:t>
        <a:bodyPr/>
        <a:lstStyle/>
        <a:p>
          <a:endParaRPr lang="ru-RU"/>
        </a:p>
      </dgm:t>
    </dgm:pt>
    <dgm:pt modelId="{8590BF08-C039-4A8F-B9F8-156DBF5BB699}" type="sibTrans" cxnId="{0EADC822-4CED-4098-96C8-67314D47C3D8}">
      <dgm:prSet/>
      <dgm:spPr/>
      <dgm:t>
        <a:bodyPr/>
        <a:lstStyle/>
        <a:p>
          <a:endParaRPr lang="ru-RU"/>
        </a:p>
      </dgm:t>
    </dgm:pt>
    <dgm:pt modelId="{ADBA4B49-2FCC-498A-B613-FB417134E810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3200" dirty="0"/>
            <a:t>Зинатуллин Рим Ренатович</a:t>
          </a:r>
        </a:p>
      </dgm:t>
    </dgm:pt>
    <dgm:pt modelId="{487B4575-311A-4456-A5D8-FA8E13EEF495}" type="parTrans" cxnId="{8A8864C6-7F22-49A9-8092-338A9A599EC0}">
      <dgm:prSet/>
      <dgm:spPr/>
      <dgm:t>
        <a:bodyPr/>
        <a:lstStyle/>
        <a:p>
          <a:endParaRPr lang="ru-RU"/>
        </a:p>
      </dgm:t>
    </dgm:pt>
    <dgm:pt modelId="{82F961F5-8F53-4E46-B929-87314325906B}" type="sibTrans" cxnId="{8A8864C6-7F22-49A9-8092-338A9A599EC0}">
      <dgm:prSet/>
      <dgm:spPr/>
      <dgm:t>
        <a:bodyPr/>
        <a:lstStyle/>
        <a:p>
          <a:endParaRPr lang="ru-RU"/>
        </a:p>
      </dgm:t>
    </dgm:pt>
    <dgm:pt modelId="{0813FB3F-7199-415C-A3BA-56F9FB6E323A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400" dirty="0"/>
            <a:t>Слесарь-механик</a:t>
          </a:r>
        </a:p>
      </dgm:t>
    </dgm:pt>
    <dgm:pt modelId="{65C38C22-D432-494A-8B9C-A58CF4DB1C7D}" type="parTrans" cxnId="{DE693F21-7597-47EF-8056-547D90F9FB7A}">
      <dgm:prSet/>
      <dgm:spPr/>
      <dgm:t>
        <a:bodyPr/>
        <a:lstStyle/>
        <a:p>
          <a:endParaRPr lang="ru-RU"/>
        </a:p>
      </dgm:t>
    </dgm:pt>
    <dgm:pt modelId="{931E0912-0F12-44E1-9658-661D308AE5C2}" type="sibTrans" cxnId="{DE693F21-7597-47EF-8056-547D90F9FB7A}">
      <dgm:prSet/>
      <dgm:spPr/>
      <dgm:t>
        <a:bodyPr/>
        <a:lstStyle/>
        <a:p>
          <a:endParaRPr lang="ru-RU"/>
        </a:p>
      </dgm:t>
    </dgm:pt>
    <dgm:pt modelId="{7FC05EC1-8B8F-4C05-A623-3A9F579BF843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3200" dirty="0"/>
            <a:t>Шангин Егор Андреевич</a:t>
          </a:r>
        </a:p>
      </dgm:t>
    </dgm:pt>
    <dgm:pt modelId="{3F721914-7314-4669-97D0-3162C266CC0C}" type="parTrans" cxnId="{DE8C01FA-B894-489F-BCDB-AD2AA438DE7C}">
      <dgm:prSet/>
      <dgm:spPr/>
      <dgm:t>
        <a:bodyPr/>
        <a:lstStyle/>
        <a:p>
          <a:endParaRPr lang="ru-RU"/>
        </a:p>
      </dgm:t>
    </dgm:pt>
    <dgm:pt modelId="{A034F41B-3AD1-42BA-95DB-A04E13809AE6}" type="sibTrans" cxnId="{DE8C01FA-B894-489F-BCDB-AD2AA438DE7C}">
      <dgm:prSet/>
      <dgm:spPr/>
      <dgm:t>
        <a:bodyPr/>
        <a:lstStyle/>
        <a:p>
          <a:endParaRPr lang="ru-RU"/>
        </a:p>
      </dgm:t>
    </dgm:pt>
    <dgm:pt modelId="{A58C2605-5962-4B1E-BEEA-B0C60309D9A7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400" dirty="0"/>
            <a:t>Сварщик 3-его разряда</a:t>
          </a:r>
        </a:p>
      </dgm:t>
    </dgm:pt>
    <dgm:pt modelId="{1924086D-5929-4920-884D-23DA75EC5BD0}" type="parTrans" cxnId="{32551AE3-B07E-4D6A-8158-1860994EE37A}">
      <dgm:prSet/>
      <dgm:spPr/>
      <dgm:t>
        <a:bodyPr/>
        <a:lstStyle/>
        <a:p>
          <a:endParaRPr lang="ru-RU"/>
        </a:p>
      </dgm:t>
    </dgm:pt>
    <dgm:pt modelId="{BE049089-A204-4C7B-A345-5DC3A4E8B3B3}" type="sibTrans" cxnId="{32551AE3-B07E-4D6A-8158-1860994EE37A}">
      <dgm:prSet/>
      <dgm:spPr/>
      <dgm:t>
        <a:bodyPr/>
        <a:lstStyle/>
        <a:p>
          <a:endParaRPr lang="ru-RU"/>
        </a:p>
      </dgm:t>
    </dgm:pt>
    <dgm:pt modelId="{AD18DBDD-1B8B-432A-88EE-68C12A909BDD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400" dirty="0"/>
            <a:t>Токарь-любитель</a:t>
          </a:r>
        </a:p>
      </dgm:t>
    </dgm:pt>
    <dgm:pt modelId="{2E3F301E-EC1E-4124-BED7-9B9418423E76}" type="parTrans" cxnId="{D252EE36-A1D2-4FD8-8124-8EE2FF3FB148}">
      <dgm:prSet/>
      <dgm:spPr/>
      <dgm:t>
        <a:bodyPr/>
        <a:lstStyle/>
        <a:p>
          <a:endParaRPr lang="ru-RU"/>
        </a:p>
      </dgm:t>
    </dgm:pt>
    <dgm:pt modelId="{24A11AC0-68D7-4C7C-852E-B603ADF51BFB}" type="sibTrans" cxnId="{D252EE36-A1D2-4FD8-8124-8EE2FF3FB148}">
      <dgm:prSet/>
      <dgm:spPr/>
      <dgm:t>
        <a:bodyPr/>
        <a:lstStyle/>
        <a:p>
          <a:endParaRPr lang="ru-RU"/>
        </a:p>
      </dgm:t>
    </dgm:pt>
    <dgm:pt modelId="{C74F85F7-519F-4BB0-97F4-8D2467E75727}">
      <dgm:prSet phldrT="[Текст]" custT="1"/>
      <dgm:spPr>
        <a:solidFill>
          <a:srgbClr val="C94A30"/>
        </a:solidFill>
        <a:ln>
          <a:solidFill>
            <a:srgbClr val="C94A30"/>
          </a:solidFill>
        </a:ln>
      </dgm:spPr>
      <dgm:t>
        <a:bodyPr/>
        <a:lstStyle/>
        <a:p>
          <a:r>
            <a:rPr lang="ru-RU" sz="2400" dirty="0"/>
            <a:t>Исследователь-инженер</a:t>
          </a:r>
        </a:p>
      </dgm:t>
    </dgm:pt>
    <dgm:pt modelId="{B332B242-3DEF-404A-B916-892D085D1E0F}" type="parTrans" cxnId="{00844BCA-C456-435E-B602-A0461468C1C7}">
      <dgm:prSet/>
      <dgm:spPr/>
      <dgm:t>
        <a:bodyPr/>
        <a:lstStyle/>
        <a:p>
          <a:endParaRPr lang="ru-RU"/>
        </a:p>
      </dgm:t>
    </dgm:pt>
    <dgm:pt modelId="{BDEEC11A-D8A3-4916-A80A-194A6E5E43FD}" type="sibTrans" cxnId="{00844BCA-C456-435E-B602-A0461468C1C7}">
      <dgm:prSet/>
      <dgm:spPr/>
      <dgm:t>
        <a:bodyPr/>
        <a:lstStyle/>
        <a:p>
          <a:endParaRPr lang="ru-RU"/>
        </a:p>
      </dgm:t>
    </dgm:pt>
    <dgm:pt modelId="{8BDFC883-0119-440C-9238-08CB6CE9D075}" type="pres">
      <dgm:prSet presAssocID="{7C370137-AD5C-4D96-990C-F7436DD3CA44}" presName="linear" presStyleCnt="0">
        <dgm:presLayoutVars>
          <dgm:dir/>
          <dgm:resizeHandles val="exact"/>
        </dgm:presLayoutVars>
      </dgm:prSet>
      <dgm:spPr/>
    </dgm:pt>
    <dgm:pt modelId="{91A17232-8350-4785-B1A3-01F90C6D25EA}" type="pres">
      <dgm:prSet presAssocID="{C4EA6860-BB74-49C4-8CEA-F92D5D379C2D}" presName="comp" presStyleCnt="0"/>
      <dgm:spPr/>
    </dgm:pt>
    <dgm:pt modelId="{AE485BCE-C59E-4A4E-ADA7-2D68B67DEBC9}" type="pres">
      <dgm:prSet presAssocID="{C4EA6860-BB74-49C4-8CEA-F92D5D379C2D}" presName="box" presStyleLbl="node1" presStyleIdx="0" presStyleCnt="3" custScaleY="109096" custLinFactNeighborX="-22270" custLinFactNeighborY="-65242"/>
      <dgm:spPr/>
    </dgm:pt>
    <dgm:pt modelId="{B20D6C45-8058-4B59-8871-47922AC64D06}" type="pres">
      <dgm:prSet presAssocID="{C4EA6860-BB74-49C4-8CEA-F92D5D379C2D}" presName="img" presStyleLbl="fgImgPlace1" presStyleIdx="0" presStyleCnt="3"/>
      <dgm:spPr>
        <a:solidFill>
          <a:srgbClr val="C94A30"/>
        </a:solidFill>
        <a:ln>
          <a:solidFill>
            <a:srgbClr val="C94A30"/>
          </a:solidFill>
        </a:ln>
      </dgm:spPr>
    </dgm:pt>
    <dgm:pt modelId="{B2D0D0EF-3006-4E48-AF10-CAA8F05B2C8E}" type="pres">
      <dgm:prSet presAssocID="{C4EA6860-BB74-49C4-8CEA-F92D5D379C2D}" presName="text" presStyleLbl="node1" presStyleIdx="0" presStyleCnt="3">
        <dgm:presLayoutVars>
          <dgm:bulletEnabled val="1"/>
        </dgm:presLayoutVars>
      </dgm:prSet>
      <dgm:spPr/>
    </dgm:pt>
    <dgm:pt modelId="{3680273E-C0CE-413C-B987-0D1A828BF60E}" type="pres">
      <dgm:prSet presAssocID="{CCA2FAAA-0AC5-4D47-89E2-3B88E0B169D9}" presName="spacer" presStyleCnt="0"/>
      <dgm:spPr/>
    </dgm:pt>
    <dgm:pt modelId="{CEE8B5BE-ECB3-49A7-8109-A413B0B32204}" type="pres">
      <dgm:prSet presAssocID="{ADBA4B49-2FCC-498A-B613-FB417134E810}" presName="comp" presStyleCnt="0"/>
      <dgm:spPr/>
    </dgm:pt>
    <dgm:pt modelId="{496BC00D-267A-49C6-8E29-46DE3C8D73C7}" type="pres">
      <dgm:prSet presAssocID="{ADBA4B49-2FCC-498A-B613-FB417134E810}" presName="box" presStyleLbl="node1" presStyleIdx="1" presStyleCnt="3" custScaleX="99407"/>
      <dgm:spPr/>
    </dgm:pt>
    <dgm:pt modelId="{0694FDC9-27BF-478C-BDE9-B2CC2E0AEB57}" type="pres">
      <dgm:prSet presAssocID="{ADBA4B49-2FCC-498A-B613-FB417134E810}" presName="img" presStyleLbl="fgImgPlace1" presStyleIdx="1" presStyleCnt="3"/>
      <dgm:spPr>
        <a:solidFill>
          <a:srgbClr val="C94A30"/>
        </a:solidFill>
        <a:ln>
          <a:solidFill>
            <a:srgbClr val="C94A30"/>
          </a:solidFill>
        </a:ln>
      </dgm:spPr>
    </dgm:pt>
    <dgm:pt modelId="{A469C2DE-F484-4B79-826C-9534D3E3EF88}" type="pres">
      <dgm:prSet presAssocID="{ADBA4B49-2FCC-498A-B613-FB417134E810}" presName="text" presStyleLbl="node1" presStyleIdx="1" presStyleCnt="3">
        <dgm:presLayoutVars>
          <dgm:bulletEnabled val="1"/>
        </dgm:presLayoutVars>
      </dgm:prSet>
      <dgm:spPr/>
    </dgm:pt>
    <dgm:pt modelId="{0FC1EA84-D54E-454B-B5C5-0ED823248BA4}" type="pres">
      <dgm:prSet presAssocID="{82F961F5-8F53-4E46-B929-87314325906B}" presName="spacer" presStyleCnt="0"/>
      <dgm:spPr/>
    </dgm:pt>
    <dgm:pt modelId="{98249BE5-A4A1-4537-9358-F9FC1D61C54C}" type="pres">
      <dgm:prSet presAssocID="{7FC05EC1-8B8F-4C05-A623-3A9F579BF843}" presName="comp" presStyleCnt="0"/>
      <dgm:spPr/>
    </dgm:pt>
    <dgm:pt modelId="{807ECA05-C1AC-443F-84A0-89F970BABDE7}" type="pres">
      <dgm:prSet presAssocID="{7FC05EC1-8B8F-4C05-A623-3A9F579BF843}" presName="box" presStyleLbl="node1" presStyleIdx="2" presStyleCnt="3"/>
      <dgm:spPr/>
    </dgm:pt>
    <dgm:pt modelId="{3826FEF6-ACF6-47B1-A6C4-AB52E033FCB5}" type="pres">
      <dgm:prSet presAssocID="{7FC05EC1-8B8F-4C05-A623-3A9F579BF843}" presName="img" presStyleLbl="fgImgPlace1" presStyleIdx="2" presStyleCnt="3"/>
      <dgm:spPr>
        <a:solidFill>
          <a:srgbClr val="C94A30"/>
        </a:solidFill>
        <a:ln>
          <a:solidFill>
            <a:srgbClr val="C94A30"/>
          </a:solidFill>
        </a:ln>
      </dgm:spPr>
    </dgm:pt>
    <dgm:pt modelId="{CDA8E88B-EC8F-47AD-A28F-24E7059A4AA6}" type="pres">
      <dgm:prSet presAssocID="{7FC05EC1-8B8F-4C05-A623-3A9F579BF843}" presName="text" presStyleLbl="node1" presStyleIdx="2" presStyleCnt="3">
        <dgm:presLayoutVars>
          <dgm:bulletEnabled val="1"/>
        </dgm:presLayoutVars>
      </dgm:prSet>
      <dgm:spPr/>
    </dgm:pt>
  </dgm:ptLst>
  <dgm:cxnLst>
    <dgm:cxn modelId="{3227910B-F4B6-4F5C-BD31-75F7C5962383}" type="presOf" srcId="{9C559CE7-B178-4244-BA9F-9A61DCF1DEF1}" destId="{AE485BCE-C59E-4A4E-ADA7-2D68B67DEBC9}" srcOrd="0" destOrd="2" presId="urn:microsoft.com/office/officeart/2005/8/layout/vList4"/>
    <dgm:cxn modelId="{DE693F21-7597-47EF-8056-547D90F9FB7A}" srcId="{ADBA4B49-2FCC-498A-B613-FB417134E810}" destId="{0813FB3F-7199-415C-A3BA-56F9FB6E323A}" srcOrd="1" destOrd="0" parTransId="{65C38C22-D432-494A-8B9C-A58CF4DB1C7D}" sibTransId="{931E0912-0F12-44E1-9658-661D308AE5C2}"/>
    <dgm:cxn modelId="{0EADC822-4CED-4098-96C8-67314D47C3D8}" srcId="{C4EA6860-BB74-49C4-8CEA-F92D5D379C2D}" destId="{9C559CE7-B178-4244-BA9F-9A61DCF1DEF1}" srcOrd="1" destOrd="0" parTransId="{5DCE71F0-0991-498C-9259-AAA7C69C6584}" sibTransId="{8590BF08-C039-4A8F-B9F8-156DBF5BB699}"/>
    <dgm:cxn modelId="{3EC69F23-99BE-42A8-AD91-311A4C889FF5}" type="presOf" srcId="{AD18DBDD-1B8B-432A-88EE-68C12A909BDD}" destId="{807ECA05-C1AC-443F-84A0-89F970BABDE7}" srcOrd="0" destOrd="2" presId="urn:microsoft.com/office/officeart/2005/8/layout/vList4"/>
    <dgm:cxn modelId="{0117C42F-CEFA-46DD-A888-DF03C516FBD5}" type="presOf" srcId="{7FC05EC1-8B8F-4C05-A623-3A9F579BF843}" destId="{CDA8E88B-EC8F-47AD-A28F-24E7059A4AA6}" srcOrd="1" destOrd="0" presId="urn:microsoft.com/office/officeart/2005/8/layout/vList4"/>
    <dgm:cxn modelId="{D252EE36-A1D2-4FD8-8124-8EE2FF3FB148}" srcId="{7FC05EC1-8B8F-4C05-A623-3A9F579BF843}" destId="{AD18DBDD-1B8B-432A-88EE-68C12A909BDD}" srcOrd="1" destOrd="0" parTransId="{2E3F301E-EC1E-4124-BED7-9B9418423E76}" sibTransId="{24A11AC0-68D7-4C7C-852E-B603ADF51BFB}"/>
    <dgm:cxn modelId="{A9944B5C-06EC-4D1D-835D-D9C89DAD3659}" type="presOf" srcId="{9C559CE7-B178-4244-BA9F-9A61DCF1DEF1}" destId="{B2D0D0EF-3006-4E48-AF10-CAA8F05B2C8E}" srcOrd="1" destOrd="2" presId="urn:microsoft.com/office/officeart/2005/8/layout/vList4"/>
    <dgm:cxn modelId="{846B6360-4FC5-4F76-B045-A6786E07B375}" type="presOf" srcId="{C74F85F7-519F-4BB0-97F4-8D2467E75727}" destId="{A469C2DE-F484-4B79-826C-9534D3E3EF88}" srcOrd="1" destOrd="1" presId="urn:microsoft.com/office/officeart/2005/8/layout/vList4"/>
    <dgm:cxn modelId="{96344343-FA1A-4E51-912B-3BBA7013859B}" srcId="{7C370137-AD5C-4D96-990C-F7436DD3CA44}" destId="{C4EA6860-BB74-49C4-8CEA-F92D5D379C2D}" srcOrd="0" destOrd="0" parTransId="{E0091685-BA37-440B-B355-5BEA6B4C4083}" sibTransId="{CCA2FAAA-0AC5-4D47-89E2-3B88E0B169D9}"/>
    <dgm:cxn modelId="{B0D8CC63-46DC-4E21-976D-F2737D2A2CBF}" type="presOf" srcId="{F6C52CFC-9B66-46C5-8D0A-1D27E4571F4A}" destId="{B2D0D0EF-3006-4E48-AF10-CAA8F05B2C8E}" srcOrd="1" destOrd="1" presId="urn:microsoft.com/office/officeart/2005/8/layout/vList4"/>
    <dgm:cxn modelId="{77092C6F-FFD5-40A8-B4C2-8BEBB35C4192}" type="presOf" srcId="{C4EA6860-BB74-49C4-8CEA-F92D5D379C2D}" destId="{AE485BCE-C59E-4A4E-ADA7-2D68B67DEBC9}" srcOrd="0" destOrd="0" presId="urn:microsoft.com/office/officeart/2005/8/layout/vList4"/>
    <dgm:cxn modelId="{A3357478-B9A4-4CED-B83B-DD5730218FA1}" type="presOf" srcId="{A58C2605-5962-4B1E-BEEA-B0C60309D9A7}" destId="{CDA8E88B-EC8F-47AD-A28F-24E7059A4AA6}" srcOrd="1" destOrd="1" presId="urn:microsoft.com/office/officeart/2005/8/layout/vList4"/>
    <dgm:cxn modelId="{238D5294-56B0-4CC8-BDD4-BE51A375C0FD}" type="presOf" srcId="{A58C2605-5962-4B1E-BEEA-B0C60309D9A7}" destId="{807ECA05-C1AC-443F-84A0-89F970BABDE7}" srcOrd="0" destOrd="1" presId="urn:microsoft.com/office/officeart/2005/8/layout/vList4"/>
    <dgm:cxn modelId="{32108CA0-5DB8-4167-954B-EE465EE20058}" type="presOf" srcId="{0813FB3F-7199-415C-A3BA-56F9FB6E323A}" destId="{496BC00D-267A-49C6-8E29-46DE3C8D73C7}" srcOrd="0" destOrd="2" presId="urn:microsoft.com/office/officeart/2005/8/layout/vList4"/>
    <dgm:cxn modelId="{B61D66A7-1A24-4BFD-B9D8-A32044CED994}" type="presOf" srcId="{C74F85F7-519F-4BB0-97F4-8D2467E75727}" destId="{496BC00D-267A-49C6-8E29-46DE3C8D73C7}" srcOrd="0" destOrd="1" presId="urn:microsoft.com/office/officeart/2005/8/layout/vList4"/>
    <dgm:cxn modelId="{63246EB0-7490-43DB-8459-BE113DCBF6D8}" type="presOf" srcId="{0813FB3F-7199-415C-A3BA-56F9FB6E323A}" destId="{A469C2DE-F484-4B79-826C-9534D3E3EF88}" srcOrd="1" destOrd="2" presId="urn:microsoft.com/office/officeart/2005/8/layout/vList4"/>
    <dgm:cxn modelId="{6671C5B9-EF50-4185-BDE1-8F81AB4AD2A6}" type="presOf" srcId="{AD18DBDD-1B8B-432A-88EE-68C12A909BDD}" destId="{CDA8E88B-EC8F-47AD-A28F-24E7059A4AA6}" srcOrd="1" destOrd="2" presId="urn:microsoft.com/office/officeart/2005/8/layout/vList4"/>
    <dgm:cxn modelId="{BC4794BC-B0C6-4E87-806C-46115EEAE112}" type="presOf" srcId="{C4EA6860-BB74-49C4-8CEA-F92D5D379C2D}" destId="{B2D0D0EF-3006-4E48-AF10-CAA8F05B2C8E}" srcOrd="1" destOrd="0" presId="urn:microsoft.com/office/officeart/2005/8/layout/vList4"/>
    <dgm:cxn modelId="{8A8864C6-7F22-49A9-8092-338A9A599EC0}" srcId="{7C370137-AD5C-4D96-990C-F7436DD3CA44}" destId="{ADBA4B49-2FCC-498A-B613-FB417134E810}" srcOrd="1" destOrd="0" parTransId="{487B4575-311A-4456-A5D8-FA8E13EEF495}" sibTransId="{82F961F5-8F53-4E46-B929-87314325906B}"/>
    <dgm:cxn modelId="{00844BCA-C456-435E-B602-A0461468C1C7}" srcId="{ADBA4B49-2FCC-498A-B613-FB417134E810}" destId="{C74F85F7-519F-4BB0-97F4-8D2467E75727}" srcOrd="0" destOrd="0" parTransId="{B332B242-3DEF-404A-B916-892D085D1E0F}" sibTransId="{BDEEC11A-D8A3-4916-A80A-194A6E5E43FD}"/>
    <dgm:cxn modelId="{0CCCE1CC-296A-4E5F-96B6-DC4D4B9D11E0}" type="presOf" srcId="{ADBA4B49-2FCC-498A-B613-FB417134E810}" destId="{496BC00D-267A-49C6-8E29-46DE3C8D73C7}" srcOrd="0" destOrd="0" presId="urn:microsoft.com/office/officeart/2005/8/layout/vList4"/>
    <dgm:cxn modelId="{449B88D4-D387-4825-A47A-383703719C1A}" type="presOf" srcId="{7C370137-AD5C-4D96-990C-F7436DD3CA44}" destId="{8BDFC883-0119-440C-9238-08CB6CE9D075}" srcOrd="0" destOrd="0" presId="urn:microsoft.com/office/officeart/2005/8/layout/vList4"/>
    <dgm:cxn modelId="{A6599ADE-C891-4F73-8B46-DB5B263B1E34}" type="presOf" srcId="{ADBA4B49-2FCC-498A-B613-FB417134E810}" destId="{A469C2DE-F484-4B79-826C-9534D3E3EF88}" srcOrd="1" destOrd="0" presId="urn:microsoft.com/office/officeart/2005/8/layout/vList4"/>
    <dgm:cxn modelId="{32551AE3-B07E-4D6A-8158-1860994EE37A}" srcId="{7FC05EC1-8B8F-4C05-A623-3A9F579BF843}" destId="{A58C2605-5962-4B1E-BEEA-B0C60309D9A7}" srcOrd="0" destOrd="0" parTransId="{1924086D-5929-4920-884D-23DA75EC5BD0}" sibTransId="{BE049089-A204-4C7B-A345-5DC3A4E8B3B3}"/>
    <dgm:cxn modelId="{83E625E9-91E0-44CF-98F6-A55A1122E204}" type="presOf" srcId="{7FC05EC1-8B8F-4C05-A623-3A9F579BF843}" destId="{807ECA05-C1AC-443F-84A0-89F970BABDE7}" srcOrd="0" destOrd="0" presId="urn:microsoft.com/office/officeart/2005/8/layout/vList4"/>
    <dgm:cxn modelId="{1CDE58EB-F41A-485E-B359-96D40FD6DF9B}" srcId="{C4EA6860-BB74-49C4-8CEA-F92D5D379C2D}" destId="{F6C52CFC-9B66-46C5-8D0A-1D27E4571F4A}" srcOrd="0" destOrd="0" parTransId="{D7030F4F-A7E3-4B8B-8B9B-C3F4126597DC}" sibTransId="{E9FD3400-27D4-4F22-8B14-79593DAA29EA}"/>
    <dgm:cxn modelId="{EC4EEDEB-710C-4A2C-AC08-2B45E142FB72}" type="presOf" srcId="{F6C52CFC-9B66-46C5-8D0A-1D27E4571F4A}" destId="{AE485BCE-C59E-4A4E-ADA7-2D68B67DEBC9}" srcOrd="0" destOrd="1" presId="urn:microsoft.com/office/officeart/2005/8/layout/vList4"/>
    <dgm:cxn modelId="{DE8C01FA-B894-489F-BCDB-AD2AA438DE7C}" srcId="{7C370137-AD5C-4D96-990C-F7436DD3CA44}" destId="{7FC05EC1-8B8F-4C05-A623-3A9F579BF843}" srcOrd="2" destOrd="0" parTransId="{3F721914-7314-4669-97D0-3162C266CC0C}" sibTransId="{A034F41B-3AD1-42BA-95DB-A04E13809AE6}"/>
    <dgm:cxn modelId="{1F75FD4A-525F-44E2-BDFD-6A4FA3668242}" type="presParOf" srcId="{8BDFC883-0119-440C-9238-08CB6CE9D075}" destId="{91A17232-8350-4785-B1A3-01F90C6D25EA}" srcOrd="0" destOrd="0" presId="urn:microsoft.com/office/officeart/2005/8/layout/vList4"/>
    <dgm:cxn modelId="{A8CDCEB1-E28F-45C6-9A8D-0543E482F9A3}" type="presParOf" srcId="{91A17232-8350-4785-B1A3-01F90C6D25EA}" destId="{AE485BCE-C59E-4A4E-ADA7-2D68B67DEBC9}" srcOrd="0" destOrd="0" presId="urn:microsoft.com/office/officeart/2005/8/layout/vList4"/>
    <dgm:cxn modelId="{60C7B346-5340-4CA4-B3DD-0BB8ACF29DCC}" type="presParOf" srcId="{91A17232-8350-4785-B1A3-01F90C6D25EA}" destId="{B20D6C45-8058-4B59-8871-47922AC64D06}" srcOrd="1" destOrd="0" presId="urn:microsoft.com/office/officeart/2005/8/layout/vList4"/>
    <dgm:cxn modelId="{14FED9FB-42A1-4C21-B8CF-BD2BB426FE1E}" type="presParOf" srcId="{91A17232-8350-4785-B1A3-01F90C6D25EA}" destId="{B2D0D0EF-3006-4E48-AF10-CAA8F05B2C8E}" srcOrd="2" destOrd="0" presId="urn:microsoft.com/office/officeart/2005/8/layout/vList4"/>
    <dgm:cxn modelId="{B1F65E43-D3CA-418A-895C-3796C478A5E3}" type="presParOf" srcId="{8BDFC883-0119-440C-9238-08CB6CE9D075}" destId="{3680273E-C0CE-413C-B987-0D1A828BF60E}" srcOrd="1" destOrd="0" presId="urn:microsoft.com/office/officeart/2005/8/layout/vList4"/>
    <dgm:cxn modelId="{C260642D-B435-44CA-A96F-BA3FF9804845}" type="presParOf" srcId="{8BDFC883-0119-440C-9238-08CB6CE9D075}" destId="{CEE8B5BE-ECB3-49A7-8109-A413B0B32204}" srcOrd="2" destOrd="0" presId="urn:microsoft.com/office/officeart/2005/8/layout/vList4"/>
    <dgm:cxn modelId="{C032A86F-2C03-4DB5-ADA5-689148AFE321}" type="presParOf" srcId="{CEE8B5BE-ECB3-49A7-8109-A413B0B32204}" destId="{496BC00D-267A-49C6-8E29-46DE3C8D73C7}" srcOrd="0" destOrd="0" presId="urn:microsoft.com/office/officeart/2005/8/layout/vList4"/>
    <dgm:cxn modelId="{EA905CBB-4573-4CBE-ABD9-6DDEFE36CFB1}" type="presParOf" srcId="{CEE8B5BE-ECB3-49A7-8109-A413B0B32204}" destId="{0694FDC9-27BF-478C-BDE9-B2CC2E0AEB57}" srcOrd="1" destOrd="0" presId="urn:microsoft.com/office/officeart/2005/8/layout/vList4"/>
    <dgm:cxn modelId="{2D5EBCB9-9C27-40E4-B27A-9B64B6971868}" type="presParOf" srcId="{CEE8B5BE-ECB3-49A7-8109-A413B0B32204}" destId="{A469C2DE-F484-4B79-826C-9534D3E3EF88}" srcOrd="2" destOrd="0" presId="urn:microsoft.com/office/officeart/2005/8/layout/vList4"/>
    <dgm:cxn modelId="{003A648F-9AD5-4216-9735-094EAB61D409}" type="presParOf" srcId="{8BDFC883-0119-440C-9238-08CB6CE9D075}" destId="{0FC1EA84-D54E-454B-B5C5-0ED823248BA4}" srcOrd="3" destOrd="0" presId="urn:microsoft.com/office/officeart/2005/8/layout/vList4"/>
    <dgm:cxn modelId="{3B97475C-FCDD-4FE1-9B78-E1BD80B5E6FE}" type="presParOf" srcId="{8BDFC883-0119-440C-9238-08CB6CE9D075}" destId="{98249BE5-A4A1-4537-9358-F9FC1D61C54C}" srcOrd="4" destOrd="0" presId="urn:microsoft.com/office/officeart/2005/8/layout/vList4"/>
    <dgm:cxn modelId="{459F5732-B800-4BF3-B997-926714CE61FD}" type="presParOf" srcId="{98249BE5-A4A1-4537-9358-F9FC1D61C54C}" destId="{807ECA05-C1AC-443F-84A0-89F970BABDE7}" srcOrd="0" destOrd="0" presId="urn:microsoft.com/office/officeart/2005/8/layout/vList4"/>
    <dgm:cxn modelId="{048C6918-111F-4CED-81B8-1272CCEDED16}" type="presParOf" srcId="{98249BE5-A4A1-4537-9358-F9FC1D61C54C}" destId="{3826FEF6-ACF6-47B1-A6C4-AB52E033FCB5}" srcOrd="1" destOrd="0" presId="urn:microsoft.com/office/officeart/2005/8/layout/vList4"/>
    <dgm:cxn modelId="{A2ADADEE-9945-40FC-8DA3-0B618AF50EC7}" type="presParOf" srcId="{98249BE5-A4A1-4537-9358-F9FC1D61C54C}" destId="{CDA8E88B-EC8F-47AD-A28F-24E7059A4AA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85BCE-C59E-4A4E-ADA7-2D68B67DEBC9}">
      <dsp:nvSpPr>
        <dsp:cNvPr id="0" name=""/>
        <dsp:cNvSpPr/>
      </dsp:nvSpPr>
      <dsp:spPr>
        <a:xfrm>
          <a:off x="0" y="0"/>
          <a:ext cx="8822654" cy="1713968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Храмушин Виталий Вячеславович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0" i="0" kern="1200" dirty="0"/>
            <a:t>Исследователь-инженер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Победитель конкурса исследовательских работ им. Вернадского                                                  с работой </a:t>
          </a:r>
          <a:r>
            <a:rPr lang="en-US" sz="2200" kern="1200" dirty="0"/>
            <a:t>“</a:t>
          </a:r>
          <a:r>
            <a:rPr lang="ru-RU" sz="2200" kern="1200" dirty="0"/>
            <a:t>ДВС 1983г на воде</a:t>
          </a:r>
          <a:r>
            <a:rPr lang="en-US" sz="2200" kern="1200" dirty="0"/>
            <a:t>”</a:t>
          </a:r>
          <a:endParaRPr lang="ru-RU" sz="2200" kern="1200" dirty="0"/>
        </a:p>
      </dsp:txBody>
      <dsp:txXfrm>
        <a:off x="1921637" y="0"/>
        <a:ext cx="6901016" cy="1713968"/>
      </dsp:txXfrm>
    </dsp:sp>
    <dsp:sp modelId="{B20D6C45-8058-4B59-8871-47922AC64D06}">
      <dsp:nvSpPr>
        <dsp:cNvPr id="0" name=""/>
        <dsp:cNvSpPr/>
      </dsp:nvSpPr>
      <dsp:spPr>
        <a:xfrm>
          <a:off x="157106" y="228558"/>
          <a:ext cx="1764530" cy="1256851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BC00D-267A-49C6-8E29-46DE3C8D73C7}">
      <dsp:nvSpPr>
        <dsp:cNvPr id="0" name=""/>
        <dsp:cNvSpPr/>
      </dsp:nvSpPr>
      <dsp:spPr>
        <a:xfrm>
          <a:off x="26159" y="1871074"/>
          <a:ext cx="8770335" cy="1571064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Зинатуллин Рим Ренатович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Исследователь-инженер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Слесарь-механик</a:t>
          </a:r>
        </a:p>
      </dsp:txBody>
      <dsp:txXfrm>
        <a:off x="1936401" y="1871074"/>
        <a:ext cx="6860093" cy="1571064"/>
      </dsp:txXfrm>
    </dsp:sp>
    <dsp:sp modelId="{0694FDC9-27BF-478C-BDE9-B2CC2E0AEB57}">
      <dsp:nvSpPr>
        <dsp:cNvPr id="0" name=""/>
        <dsp:cNvSpPr/>
      </dsp:nvSpPr>
      <dsp:spPr>
        <a:xfrm>
          <a:off x="157106" y="2028181"/>
          <a:ext cx="1764530" cy="1256851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ECA05-C1AC-443F-84A0-89F970BABDE7}">
      <dsp:nvSpPr>
        <dsp:cNvPr id="0" name=""/>
        <dsp:cNvSpPr/>
      </dsp:nvSpPr>
      <dsp:spPr>
        <a:xfrm>
          <a:off x="0" y="3599245"/>
          <a:ext cx="8822654" cy="1571064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Шангин Егор Андреевич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Сварщик 3-его разряда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Токарь-любитель</a:t>
          </a:r>
        </a:p>
      </dsp:txBody>
      <dsp:txXfrm>
        <a:off x="1921637" y="3599245"/>
        <a:ext cx="6901016" cy="1571064"/>
      </dsp:txXfrm>
    </dsp:sp>
    <dsp:sp modelId="{3826FEF6-ACF6-47B1-A6C4-AB52E033FCB5}">
      <dsp:nvSpPr>
        <dsp:cNvPr id="0" name=""/>
        <dsp:cNvSpPr/>
      </dsp:nvSpPr>
      <dsp:spPr>
        <a:xfrm>
          <a:off x="157106" y="3756351"/>
          <a:ext cx="1764530" cy="1256851"/>
        </a:xfrm>
        <a:prstGeom prst="roundRect">
          <a:avLst>
            <a:gd name="adj" fmla="val 10000"/>
          </a:avLst>
        </a:prstGeom>
        <a:solidFill>
          <a:srgbClr val="C94A30"/>
        </a:solidFill>
        <a:ln w="13970" cap="flat" cmpd="sng" algn="ctr">
          <a:solidFill>
            <a:srgbClr val="C94A3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5EBF0-BDAC-4AD4-9711-031F929C5371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D0A2D-46F6-4481-8B98-8CC57771EF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01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34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990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6576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17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883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954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D0A2D-46F6-4481-8B98-8CC57771EF6F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64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919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05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121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01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44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30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23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65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39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97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19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D7258753-DAFF-4724-8E44-3565E84C03B3}" type="datetimeFigureOut">
              <a:rPr lang="ru-RU" smtClean="0"/>
              <a:t>02.12.2023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6B42B144-421F-48B8-A56E-DE8CDA86B2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106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621" y="1257301"/>
            <a:ext cx="1268407" cy="18966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3272" y="1257301"/>
            <a:ext cx="5794635" cy="1015663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Bahnschrift SemiBold Condensed" panose="020B0502040204020203" pitchFamily="34" charset="0"/>
                <a:cs typeface="Arial" panose="020B0604020202020204" pitchFamily="34" charset="0"/>
              </a:rPr>
              <a:t>Разработка </a:t>
            </a:r>
            <a:r>
              <a:rPr lang="ru-RU" sz="3200" b="1" dirty="0">
                <a:solidFill>
                  <a:srgbClr val="FF0000"/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технологии </a:t>
            </a:r>
            <a:r>
              <a:rPr lang="ru-RU" sz="3200" b="1" dirty="0">
                <a:latin typeface="Bahnschrift SemiBold Condensed" panose="020B0502040204020203" pitchFamily="34" charset="0"/>
                <a:cs typeface="Arial" panose="020B0604020202020204" pitchFamily="34" charset="0"/>
              </a:rPr>
              <a:t>импульсного расщепления молекулы воды</a:t>
            </a:r>
            <a:endParaRPr lang="ru-RU" sz="3200" b="1" dirty="0">
              <a:solidFill>
                <a:srgbClr val="FF0000"/>
              </a:solidFill>
              <a:latin typeface="Bahnschrift SemiBold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48347" y="4378569"/>
            <a:ext cx="4106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 SemiBold Condensed" panose="020B0502040204020203" pitchFamily="34" charset="0"/>
              </a:rPr>
              <a:t>Выполнил студент </a:t>
            </a:r>
            <a:r>
              <a:rPr lang="ru-RU" sz="2000" b="1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УУнИТ</a:t>
            </a:r>
            <a:r>
              <a:rPr lang="ru-RU" sz="2000" b="1" dirty="0">
                <a:latin typeface="Bahnschrift SemiBold Condensed" panose="020B0502040204020203" pitchFamily="34" charset="0"/>
              </a:rPr>
              <a:t> </a:t>
            </a:r>
          </a:p>
          <a:p>
            <a:r>
              <a:rPr lang="ru-RU" sz="2000" b="1" dirty="0">
                <a:latin typeface="Bahnschrift SemiBold Condensed" panose="020B0502040204020203" pitchFamily="34" charset="0"/>
              </a:rPr>
              <a:t>Храмушин В. В. </a:t>
            </a:r>
          </a:p>
          <a:p>
            <a:r>
              <a:rPr lang="ru-RU" sz="2000" b="1" dirty="0">
                <a:latin typeface="Bahnschrift SemiBold Condensed" panose="020B0502040204020203" pitchFamily="34" charset="0"/>
              </a:rPr>
              <a:t>Научный руководитель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272" y="4378569"/>
            <a:ext cx="3714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 SemiBold Condensed" panose="020B0502040204020203" pitchFamily="34" charset="0"/>
              </a:rPr>
              <a:t>H6 </a:t>
            </a:r>
            <a:r>
              <a:rPr lang="ru-RU" sz="2000" dirty="0">
                <a:latin typeface="Bahnschrift SemiBold Condensed" panose="020B0502040204020203" pitchFamily="34" charset="0"/>
              </a:rPr>
              <a:t>ОТб.12. Альтернативная и возобновляемая </a:t>
            </a:r>
            <a:r>
              <a:rPr lang="ru-RU" sz="20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энергетика</a:t>
            </a:r>
            <a:r>
              <a:rPr lang="ru-RU" sz="2000" dirty="0">
                <a:latin typeface="Bahnschrift SemiBold Condensed" panose="020B0502040204020203" pitchFamily="34" charset="0"/>
              </a:rPr>
              <a:t>. Геотермальная энергетика</a:t>
            </a:r>
            <a:r>
              <a:rPr lang="en-US" sz="2000" dirty="0">
                <a:latin typeface="Bahnschrift Condensed" panose="020B0502040204020203" pitchFamily="34" charset="0"/>
              </a:rPr>
              <a:t>.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0777" y="5394232"/>
            <a:ext cx="1458094" cy="29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6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536" y="-346416"/>
            <a:ext cx="9692640" cy="1325562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Bahnschrift SemiBold Condensed" panose="020B0502040204020203" pitchFamily="34" charset="0"/>
              </a:rPr>
              <a:t>Всё </a:t>
            </a:r>
            <a:r>
              <a:rPr lang="ru-RU" sz="48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плохо...</a:t>
            </a:r>
            <a:endParaRPr lang="ru-RU" sz="48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536" y="979146"/>
            <a:ext cx="4932133" cy="6415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Bahnschrift SemiBold Condensed" panose="020B0502040204020203" pitchFamily="34" charset="0"/>
              </a:rPr>
              <a:t> 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690179383"/>
              </p:ext>
            </p:extLst>
          </p:nvPr>
        </p:nvGraphicFramePr>
        <p:xfrm>
          <a:off x="5007837" y="572568"/>
          <a:ext cx="6101614" cy="434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46536" y="970636"/>
            <a:ext cx="463811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Цены на бензин </a:t>
            </a:r>
            <a:r>
              <a:rPr lang="ru-RU" sz="1900" dirty="0">
                <a:solidFill>
                  <a:srgbClr val="FF0000"/>
                </a:solidFill>
              </a:rPr>
              <a:t>увеличиваются</a:t>
            </a:r>
            <a:r>
              <a:rPr lang="ru-RU" sz="1900" dirty="0"/>
              <a:t> каждый год. </a:t>
            </a:r>
          </a:p>
          <a:p>
            <a:r>
              <a:rPr lang="ru-RU" sz="1900" dirty="0">
                <a:solidFill>
                  <a:srgbClr val="FF0000"/>
                </a:solidFill>
              </a:rPr>
              <a:t>Динамика</a:t>
            </a:r>
            <a:r>
              <a:rPr lang="ru-RU" sz="1900" dirty="0"/>
              <a:t> цен на топливо позволяет понять, что ни понижения, ни стабильности ждать не стоит. Люди, в попытках сэкономить переводят свои ДВС на </a:t>
            </a:r>
            <a:r>
              <a:rPr lang="ru-RU" sz="1900" dirty="0">
                <a:solidFill>
                  <a:srgbClr val="FF0000"/>
                </a:solidFill>
              </a:rPr>
              <a:t>альтернативное</a:t>
            </a:r>
            <a:r>
              <a:rPr lang="ru-RU" sz="1900" dirty="0"/>
              <a:t> топливо.</a:t>
            </a:r>
          </a:p>
          <a:p>
            <a:endParaRPr lang="ru-RU" sz="1900" dirty="0"/>
          </a:p>
          <a:p>
            <a:r>
              <a:rPr lang="ru-RU" sz="1900" dirty="0">
                <a:solidFill>
                  <a:srgbClr val="FF0000"/>
                </a:solidFill>
              </a:rPr>
              <a:t>Цены</a:t>
            </a:r>
            <a:r>
              <a:rPr lang="ru-RU" sz="1900" dirty="0"/>
              <a:t> увеличиваются не только на топливо, но и на </a:t>
            </a:r>
            <a:r>
              <a:rPr lang="ru-RU" sz="1900" dirty="0">
                <a:solidFill>
                  <a:srgbClr val="FF0000"/>
                </a:solidFill>
              </a:rPr>
              <a:t>коммунальные</a:t>
            </a:r>
            <a:r>
              <a:rPr lang="ru-RU" sz="1900" dirty="0"/>
              <a:t> услуги. Их стоимость достигает невиданных значений. И зачастую, основная статья расходов- это </a:t>
            </a:r>
            <a:r>
              <a:rPr lang="ru-RU" sz="1900" dirty="0">
                <a:solidFill>
                  <a:srgbClr val="FF0000"/>
                </a:solidFill>
              </a:rPr>
              <a:t>горячая</a:t>
            </a:r>
            <a:r>
              <a:rPr lang="ru-RU" sz="1900" dirty="0"/>
              <a:t> </a:t>
            </a:r>
            <a:r>
              <a:rPr lang="ru-RU" sz="1900" dirty="0">
                <a:solidFill>
                  <a:srgbClr val="FF0000"/>
                </a:solidFill>
              </a:rPr>
              <a:t>вода</a:t>
            </a:r>
            <a:r>
              <a:rPr lang="ru-RU" sz="1900" dirty="0"/>
              <a:t> и </a:t>
            </a:r>
            <a:r>
              <a:rPr lang="ru-RU" sz="1900" dirty="0">
                <a:solidFill>
                  <a:srgbClr val="FF0000"/>
                </a:solidFill>
              </a:rPr>
              <a:t>отопление</a:t>
            </a:r>
            <a:r>
              <a:rPr lang="ru-RU" sz="1900" dirty="0"/>
              <a:t>. Поэтому </a:t>
            </a:r>
            <a:r>
              <a:rPr lang="ru-RU" sz="1900" dirty="0">
                <a:solidFill>
                  <a:srgbClr val="FF0000"/>
                </a:solidFill>
              </a:rPr>
              <a:t>застройщики</a:t>
            </a:r>
            <a:r>
              <a:rPr lang="ru-RU" sz="1900" dirty="0"/>
              <a:t> многоквартирных домов уже на этапе планирования задумываются о переносе котельни в подвал многоквартирного дома.</a:t>
            </a:r>
          </a:p>
          <a:p>
            <a:endParaRPr lang="ru-RU" sz="1900" dirty="0"/>
          </a:p>
        </p:txBody>
      </p:sp>
      <p:sp>
        <p:nvSpPr>
          <p:cNvPr id="15" name="TextBox 14"/>
          <p:cNvSpPr txBox="1"/>
          <p:nvPr/>
        </p:nvSpPr>
        <p:spPr>
          <a:xfrm>
            <a:off x="5178669" y="4919008"/>
            <a:ext cx="60932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Основная альтернатива бензину-газ, однако пропан и метан имеет ряд существенных </a:t>
            </a:r>
            <a:r>
              <a:rPr lang="ru-RU" sz="2000" dirty="0">
                <a:solidFill>
                  <a:srgbClr val="FF0000"/>
                </a:solidFill>
              </a:rPr>
              <a:t>минусов</a:t>
            </a:r>
            <a:r>
              <a:rPr lang="en-US" sz="2000" dirty="0"/>
              <a:t>:</a:t>
            </a:r>
            <a:endParaRPr lang="ru-RU" sz="2000" dirty="0"/>
          </a:p>
          <a:p>
            <a:pPr marL="285750" indent="-285750">
              <a:buBlip>
                <a:blip r:embed="rId4"/>
              </a:buBlip>
            </a:pPr>
            <a:r>
              <a:rPr lang="ru-RU" sz="2000" dirty="0"/>
              <a:t>Труднодоступность АГЗС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/>
              <a:t>Уменьшение срока службы </a:t>
            </a:r>
          </a:p>
          <a:p>
            <a:r>
              <a:rPr lang="ru-RU" sz="2000" dirty="0"/>
              <a:t>      двигателя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52992" y="5565338"/>
            <a:ext cx="25723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sz="2000" dirty="0"/>
              <a:t>Габариты баллонов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/>
              <a:t>Качество газа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/>
              <a:t>Безопасность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54EE8-391B-02FD-2F69-080E0CF2E11C}"/>
              </a:ext>
            </a:extLst>
          </p:cNvPr>
          <p:cNvSpPr txBox="1"/>
          <p:nvPr/>
        </p:nvSpPr>
        <p:spPr>
          <a:xfrm>
            <a:off x="199992" y="4982305"/>
            <a:ext cx="48855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Переход от центрального отопления</a:t>
            </a:r>
            <a:r>
              <a:rPr lang="en-US" sz="2000" dirty="0"/>
              <a:t>:</a:t>
            </a:r>
            <a:endParaRPr lang="ru-RU" sz="2000" dirty="0"/>
          </a:p>
          <a:p>
            <a:r>
              <a:rPr lang="ru-RU" sz="2000" dirty="0">
                <a:solidFill>
                  <a:srgbClr val="00FF00"/>
                </a:solidFill>
              </a:rPr>
              <a:t>+</a:t>
            </a:r>
            <a:r>
              <a:rPr lang="ru-RU" sz="2000" dirty="0"/>
              <a:t> Экономия</a:t>
            </a:r>
          </a:p>
          <a:p>
            <a:r>
              <a:rPr lang="ru-RU" sz="2000" dirty="0">
                <a:solidFill>
                  <a:srgbClr val="00FF00"/>
                </a:solidFill>
              </a:rPr>
              <a:t>+</a:t>
            </a:r>
            <a:r>
              <a:rPr lang="ru-RU" sz="2000" dirty="0"/>
              <a:t> Конкретная температура</a:t>
            </a:r>
          </a:p>
          <a:p>
            <a:r>
              <a:rPr lang="ru-RU" sz="2000" dirty="0">
                <a:solidFill>
                  <a:srgbClr val="00FF00"/>
                </a:solidFill>
              </a:rPr>
              <a:t>+</a:t>
            </a:r>
            <a:r>
              <a:rPr lang="ru-RU" sz="2000" dirty="0"/>
              <a:t> Независимость от СЦО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3AD73-5E19-D3FD-E591-2051C844FD48}"/>
              </a:ext>
            </a:extLst>
          </p:cNvPr>
          <p:cNvSpPr txBox="1"/>
          <p:nvPr/>
        </p:nvSpPr>
        <p:spPr>
          <a:xfrm>
            <a:off x="2868851" y="5259685"/>
            <a:ext cx="2138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-</a:t>
            </a:r>
            <a:r>
              <a:rPr lang="ru-RU" sz="2000" dirty="0"/>
              <a:t> Значительные капиталовложения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86274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C13C80-6B14-15FA-AE8A-937B181AC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97" y="1615953"/>
            <a:ext cx="2490651" cy="181304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172DCA-2F31-707C-9066-892DC635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555" y="357052"/>
            <a:ext cx="3962399" cy="768212"/>
          </a:xfrm>
        </p:spPr>
        <p:txBody>
          <a:bodyPr/>
          <a:lstStyle/>
          <a:p>
            <a:r>
              <a:rPr lang="ru-RU" dirty="0"/>
              <a:t>Коммерциализация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06A6F2-356C-21CA-A7A2-A75EEEC3A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555" y="1232841"/>
            <a:ext cx="5634445" cy="5059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Разработав</a:t>
            </a:r>
            <a:r>
              <a:rPr lang="ru-RU" sz="2400" dirty="0"/>
              <a:t> технологию мы сможем </a:t>
            </a:r>
            <a:r>
              <a:rPr lang="ru-RU" sz="2400" dirty="0">
                <a:solidFill>
                  <a:srgbClr val="FF0000"/>
                </a:solidFill>
              </a:rPr>
              <a:t>продавать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</a:rPr>
              <a:t>лицензии</a:t>
            </a:r>
            <a:r>
              <a:rPr lang="ru-RU" sz="2400" dirty="0"/>
              <a:t> на её использование, при этом сохранив её в своём владении.</a:t>
            </a:r>
          </a:p>
          <a:p>
            <a:pPr marL="0" indent="0">
              <a:buNone/>
            </a:pPr>
            <a:r>
              <a:rPr lang="ru-RU" sz="2400" dirty="0"/>
              <a:t>Потенциально </a:t>
            </a:r>
            <a:r>
              <a:rPr lang="ru-RU" sz="2400" dirty="0">
                <a:solidFill>
                  <a:srgbClr val="FF0000"/>
                </a:solidFill>
              </a:rPr>
              <a:t>заинтересованные</a:t>
            </a:r>
            <a:r>
              <a:rPr lang="ru-RU" sz="2400" dirty="0"/>
              <a:t> лица- это компании, уже занимающиеся перевод автомобилей на </a:t>
            </a:r>
            <a:r>
              <a:rPr lang="ru-RU" sz="2400" dirty="0">
                <a:solidFill>
                  <a:srgbClr val="FF0000"/>
                </a:solidFill>
              </a:rPr>
              <a:t>ГБО, </a:t>
            </a:r>
            <a:r>
              <a:rPr lang="ru-RU" sz="2400" dirty="0"/>
              <a:t>а также планируется решить кейс с застройщиками многоквартирных домов.</a:t>
            </a:r>
          </a:p>
          <a:p>
            <a:pPr marL="0" indent="0">
              <a:buNone/>
            </a:pPr>
            <a:r>
              <a:rPr lang="ru-RU" sz="2400" dirty="0"/>
              <a:t>Компаний из этой отрасли </a:t>
            </a:r>
            <a:r>
              <a:rPr lang="ru-RU" sz="2400" dirty="0">
                <a:solidFill>
                  <a:srgbClr val="FF0000"/>
                </a:solidFill>
              </a:rPr>
              <a:t>достаточно</a:t>
            </a:r>
            <a:r>
              <a:rPr lang="ru-RU" sz="2400" dirty="0"/>
              <a:t> в каждом городе, а значит и проблему продажи лицензии можно исключить.</a:t>
            </a:r>
          </a:p>
          <a:p>
            <a:pPr marL="0" indent="0">
              <a:buNone/>
            </a:pPr>
            <a:r>
              <a:rPr lang="ru-RU" sz="2400" dirty="0"/>
              <a:t> Выплачивая небольшой процент владельцу </a:t>
            </a:r>
            <a:r>
              <a:rPr lang="ru-RU" sz="2400" dirty="0">
                <a:solidFill>
                  <a:srgbClr val="FF0000"/>
                </a:solidFill>
              </a:rPr>
              <a:t>патента</a:t>
            </a:r>
            <a:r>
              <a:rPr lang="ru-RU" sz="2400" dirty="0"/>
              <a:t> компании смогут использовать технологию для </a:t>
            </a:r>
            <a:r>
              <a:rPr lang="ru-RU" sz="2400" dirty="0">
                <a:solidFill>
                  <a:srgbClr val="FF0000"/>
                </a:solidFill>
              </a:rPr>
              <a:t>увеличения</a:t>
            </a:r>
            <a:r>
              <a:rPr lang="ru-RU" sz="2400" dirty="0"/>
              <a:t> прибыли и </a:t>
            </a:r>
            <a:r>
              <a:rPr lang="ru-RU" sz="2400" dirty="0">
                <a:solidFill>
                  <a:srgbClr val="FF0000"/>
                </a:solidFill>
              </a:rPr>
              <a:t>захвата</a:t>
            </a:r>
            <a:r>
              <a:rPr lang="ru-RU" sz="2400" dirty="0"/>
              <a:t> других рынков.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FF9DFC-2418-B2A4-F301-6A9936E1372C}"/>
              </a:ext>
            </a:extLst>
          </p:cNvPr>
          <p:cNvSpPr txBox="1"/>
          <p:nvPr/>
        </p:nvSpPr>
        <p:spPr>
          <a:xfrm>
            <a:off x="6221540" y="1110425"/>
            <a:ext cx="801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Уфа</a:t>
            </a: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43850-91DC-0AFF-6DF5-A62F22D38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388" y="1615951"/>
            <a:ext cx="1853337" cy="18130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885B75-098D-76D4-F249-EC8B173DC96E}"/>
              </a:ext>
            </a:extLst>
          </p:cNvPr>
          <p:cNvSpPr txBox="1"/>
          <p:nvPr/>
        </p:nvSpPr>
        <p:spPr>
          <a:xfrm>
            <a:off x="9009629" y="1110426"/>
            <a:ext cx="1632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Екатеринбург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AFF286-F4A6-AB2D-BF79-9FBCB3472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388" y="4004742"/>
            <a:ext cx="1871259" cy="16081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3D49A9-6DF9-B8A3-417E-B7C8CB97C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209" y="3762681"/>
            <a:ext cx="2495739" cy="20922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8E4598-A374-C531-3FC2-12558114A7EF}"/>
              </a:ext>
            </a:extLst>
          </p:cNvPr>
          <p:cNvSpPr txBox="1"/>
          <p:nvPr/>
        </p:nvSpPr>
        <p:spPr>
          <a:xfrm>
            <a:off x="6210287" y="648760"/>
            <a:ext cx="4214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Потенциально заинтересованные лица </a:t>
            </a:r>
          </a:p>
        </p:txBody>
      </p:sp>
    </p:spTree>
    <p:extLst>
      <p:ext uri="{BB962C8B-B14F-4D97-AF65-F5344CB8AC3E}">
        <p14:creationId xmlns:p14="http://schemas.microsoft.com/office/powerpoint/2010/main" val="364039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171" y="465993"/>
            <a:ext cx="4573409" cy="81768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Импульсное</a:t>
            </a:r>
            <a:r>
              <a:rPr lang="ru-RU" sz="3200" dirty="0"/>
              <a:t> расщепление молекулы.</a:t>
            </a:r>
            <a:br>
              <a:rPr lang="ru-RU" sz="3200" dirty="0"/>
            </a:br>
            <a:r>
              <a:rPr lang="en-US" sz="3200" dirty="0">
                <a:solidFill>
                  <a:srgbClr val="FF0000"/>
                </a:solidFill>
              </a:rPr>
              <a:t>WFC</a:t>
            </a:r>
            <a:r>
              <a:rPr lang="ru-RU" sz="32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38291" y="1283677"/>
                <a:ext cx="5280839" cy="5679831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ru-RU" sz="1900" dirty="0"/>
                  <a:t>Нынешний основной способ получения водорода-электролиз воды </a:t>
                </a:r>
                <a:r>
                  <a:rPr lang="ru-RU" sz="1900" dirty="0">
                    <a:solidFill>
                      <a:srgbClr val="FF0000"/>
                    </a:solidFill>
                  </a:rPr>
                  <a:t>постоянным током</a:t>
                </a:r>
                <a:r>
                  <a:rPr lang="ru-RU" sz="1900" dirty="0"/>
                  <a:t>.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ru-RU" sz="1900" dirty="0"/>
                  <a:t>Вода разлагается с помощью тока, однако затраты энергии настолько высоки, что процесс </a:t>
                </a:r>
                <a:r>
                  <a:rPr lang="ru-RU" sz="1900" dirty="0">
                    <a:solidFill>
                      <a:srgbClr val="FF0000"/>
                    </a:solidFill>
                  </a:rPr>
                  <a:t>неэффективен</a:t>
                </a:r>
                <a:r>
                  <a:rPr lang="ru-RU" sz="1900" dirty="0"/>
                  <a:t>.  Это обусловлено тем, что после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19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900" dirty="0"/>
                  <a:t> </a:t>
                </a:r>
                <a:r>
                  <a:rPr lang="ru-RU" sz="1900" dirty="0"/>
                  <a:t>любое напряжение в водном конденсаторе падает в сотни раз.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ru-RU" sz="1900" dirty="0"/>
                  <a:t>В случае если мы будем подавать переменный ток на водный конденсатор и </a:t>
                </a:r>
                <a:r>
                  <a:rPr lang="ru-RU" sz="1900" dirty="0">
                    <a:solidFill>
                      <a:srgbClr val="FF0000"/>
                    </a:solidFill>
                  </a:rPr>
                  <a:t>ступенчато заряжать </a:t>
                </a:r>
                <a:r>
                  <a:rPr lang="ru-RU" sz="1900" dirty="0"/>
                  <a:t>его, мы получим значительный </a:t>
                </a:r>
                <a:r>
                  <a:rPr lang="ru-RU" sz="1900" dirty="0">
                    <a:solidFill>
                      <a:srgbClr val="FF0000"/>
                    </a:solidFill>
                  </a:rPr>
                  <a:t>прирост</a:t>
                </a:r>
                <a:r>
                  <a:rPr lang="ru-RU" sz="1900" dirty="0"/>
                  <a:t> в мощности и сделаем это куда </a:t>
                </a:r>
                <a:r>
                  <a:rPr lang="ru-RU" sz="1900" dirty="0">
                    <a:solidFill>
                      <a:srgbClr val="FF0000"/>
                    </a:solidFill>
                  </a:rPr>
                  <a:t>экономичнее</a:t>
                </a:r>
                <a:r>
                  <a:rPr lang="ru-RU" sz="1900" dirty="0"/>
                  <a:t> любых других способов. Однако это возможно лишь при 𝑇</a:t>
                </a:r>
                <a14:m>
                  <m:oMath xmlns:m="http://schemas.openxmlformats.org/officeDocument/2006/math">
                    <m:r>
                      <a:rPr lang="ru-RU" sz="190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ru-RU" sz="19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ru-RU" sz="19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900" dirty="0"/>
                  <a:t>. Эту технологию удачно повторили </a:t>
                </a:r>
                <a:r>
                  <a:rPr lang="ru-RU" sz="1900" dirty="0">
                    <a:solidFill>
                      <a:srgbClr val="FF0000"/>
                    </a:solidFill>
                  </a:rPr>
                  <a:t>лишь в США</a:t>
                </a:r>
                <a:r>
                  <a:rPr lang="en-US" sz="1900" dirty="0">
                    <a:solidFill>
                      <a:srgbClr val="FF0000"/>
                    </a:solidFill>
                  </a:rPr>
                  <a:t>.</a:t>
                </a:r>
                <a:endParaRPr lang="ru-RU" sz="1900" dirty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ru-RU" sz="1900" dirty="0"/>
                  <a:t>Замедлив скорость горения водород-кислородной смеси и покрыв стенки цилиндров и поршней керамикой, мы сможем </a:t>
                </a:r>
                <a:r>
                  <a:rPr lang="ru-RU" sz="1900" dirty="0">
                    <a:solidFill>
                      <a:srgbClr val="FF0000"/>
                    </a:solidFill>
                  </a:rPr>
                  <a:t>удачно</a:t>
                </a:r>
                <a:r>
                  <a:rPr lang="ru-RU" sz="1900" dirty="0"/>
                  <a:t> использовать эту технологию в ДВС не уменьшив его ресурс, тем самым исправим главный минус </a:t>
                </a:r>
                <a:r>
                  <a:rPr lang="en-US" sz="1900" dirty="0">
                    <a:solidFill>
                      <a:srgbClr val="FF0000"/>
                    </a:solidFill>
                  </a:rPr>
                  <a:t>WFC</a:t>
                </a:r>
                <a:endParaRPr lang="ru-RU" sz="19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8291" y="1283677"/>
                <a:ext cx="5280839" cy="5679831"/>
              </a:xfrm>
              <a:blipFill>
                <a:blip r:embed="rId3"/>
                <a:stretch>
                  <a:fillRect l="-1038" t="-644" r="-13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68808" y="5371070"/>
            <a:ext cx="59875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Основным отличием </a:t>
            </a:r>
            <a:r>
              <a:rPr lang="en-US" sz="1900" dirty="0">
                <a:solidFill>
                  <a:srgbClr val="FF0000"/>
                </a:solidFill>
              </a:rPr>
              <a:t>WFC</a:t>
            </a:r>
            <a:r>
              <a:rPr lang="ru-RU" sz="1900" dirty="0"/>
              <a:t> от аналогов являются</a:t>
            </a:r>
            <a:r>
              <a:rPr lang="en-US" sz="1900" dirty="0"/>
              <a:t>:</a:t>
            </a:r>
            <a:endParaRPr lang="ru-RU" sz="1900" dirty="0"/>
          </a:p>
          <a:p>
            <a:pPr marL="285750" indent="-285750">
              <a:buBlip>
                <a:blip r:embed="rId4"/>
              </a:buBlip>
            </a:pPr>
            <a:r>
              <a:rPr lang="ru-RU" sz="1900" dirty="0"/>
              <a:t>Значительно меньшие </a:t>
            </a:r>
            <a:r>
              <a:rPr lang="ru-RU" sz="1900" dirty="0">
                <a:solidFill>
                  <a:srgbClr val="FF0000"/>
                </a:solidFill>
              </a:rPr>
              <a:t>энергозатраты</a:t>
            </a:r>
          </a:p>
          <a:p>
            <a:pPr marL="285750" indent="-285750">
              <a:buBlip>
                <a:blip r:embed="rId4"/>
              </a:buBlip>
            </a:pPr>
            <a:r>
              <a:rPr lang="ru-RU" sz="1900" dirty="0"/>
              <a:t>Производительность гораздо </a:t>
            </a:r>
            <a:r>
              <a:rPr lang="ru-RU" sz="1900" dirty="0">
                <a:solidFill>
                  <a:srgbClr val="FF0000"/>
                </a:solidFill>
              </a:rPr>
              <a:t>больше</a:t>
            </a:r>
            <a:r>
              <a:rPr lang="ru-RU" sz="1900" dirty="0"/>
              <a:t> чем у конкурентов</a:t>
            </a:r>
          </a:p>
          <a:p>
            <a:pPr marL="285750" indent="-285750">
              <a:buBlip>
                <a:blip r:embed="rId4"/>
              </a:buBlip>
            </a:pPr>
            <a:r>
              <a:rPr lang="ru-RU" sz="1900" dirty="0">
                <a:solidFill>
                  <a:srgbClr val="FF0000"/>
                </a:solidFill>
              </a:rPr>
              <a:t>Не снижает, а увеличивает ресурс </a:t>
            </a:r>
            <a:r>
              <a:rPr lang="ru-RU" sz="1900" dirty="0"/>
              <a:t>ДВС в отличии от аналогов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12" y="3383700"/>
            <a:ext cx="2305033" cy="17368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2" r="12726" b="8334"/>
          <a:stretch/>
        </p:blipFill>
        <p:spPr>
          <a:xfrm>
            <a:off x="5721262" y="3379665"/>
            <a:ext cx="2525923" cy="1740839"/>
          </a:xfrm>
          <a:prstGeom prst="rect">
            <a:avLst/>
          </a:prstGeom>
        </p:spPr>
      </p:pic>
      <p:sp>
        <p:nvSpPr>
          <p:cNvPr id="9" name="Полилиния 8"/>
          <p:cNvSpPr/>
          <p:nvPr/>
        </p:nvSpPr>
        <p:spPr>
          <a:xfrm>
            <a:off x="5963980" y="905607"/>
            <a:ext cx="3520848" cy="1891352"/>
          </a:xfrm>
          <a:custGeom>
            <a:avLst/>
            <a:gdLst>
              <a:gd name="connsiteX0" fmla="*/ 0 w 5433646"/>
              <a:gd name="connsiteY0" fmla="*/ 1778942 h 3528839"/>
              <a:gd name="connsiteX1" fmla="*/ 263769 w 5433646"/>
              <a:gd name="connsiteY1" fmla="*/ 1770150 h 3528839"/>
              <a:gd name="connsiteX2" fmla="*/ 747346 w 5433646"/>
              <a:gd name="connsiteY2" fmla="*/ 1471211 h 3528839"/>
              <a:gd name="connsiteX3" fmla="*/ 1222131 w 5433646"/>
              <a:gd name="connsiteY3" fmla="*/ 917296 h 3528839"/>
              <a:gd name="connsiteX4" fmla="*/ 1732084 w 5433646"/>
              <a:gd name="connsiteY4" fmla="*/ 266665 h 3528839"/>
              <a:gd name="connsiteX5" fmla="*/ 2162908 w 5433646"/>
              <a:gd name="connsiteY5" fmla="*/ 11688 h 3528839"/>
              <a:gd name="connsiteX6" fmla="*/ 2479431 w 5433646"/>
              <a:gd name="connsiteY6" fmla="*/ 82027 h 3528839"/>
              <a:gd name="connsiteX7" fmla="*/ 2760784 w 5433646"/>
              <a:gd name="connsiteY7" fmla="*/ 424927 h 3528839"/>
              <a:gd name="connsiteX8" fmla="*/ 2883877 w 5433646"/>
              <a:gd name="connsiteY8" fmla="*/ 899711 h 3528839"/>
              <a:gd name="connsiteX9" fmla="*/ 2989384 w 5433646"/>
              <a:gd name="connsiteY9" fmla="*/ 1383288 h 3528839"/>
              <a:gd name="connsiteX10" fmla="*/ 3077308 w 5433646"/>
              <a:gd name="connsiteY10" fmla="*/ 1954788 h 3528839"/>
              <a:gd name="connsiteX11" fmla="*/ 3420208 w 5433646"/>
              <a:gd name="connsiteY11" fmla="*/ 2570250 h 3528839"/>
              <a:gd name="connsiteX12" fmla="*/ 3894992 w 5433646"/>
              <a:gd name="connsiteY12" fmla="*/ 2974696 h 3528839"/>
              <a:gd name="connsiteX13" fmla="*/ 4317023 w 5433646"/>
              <a:gd name="connsiteY13" fmla="*/ 3229673 h 3528839"/>
              <a:gd name="connsiteX14" fmla="*/ 4756638 w 5433646"/>
              <a:gd name="connsiteY14" fmla="*/ 3387934 h 3528839"/>
              <a:gd name="connsiteX15" fmla="*/ 5099538 w 5433646"/>
              <a:gd name="connsiteY15" fmla="*/ 3449480 h 3528839"/>
              <a:gd name="connsiteX16" fmla="*/ 5433646 w 5433646"/>
              <a:gd name="connsiteY16" fmla="*/ 3528611 h 3528839"/>
              <a:gd name="connsiteX0" fmla="*/ 0 w 5488469"/>
              <a:gd name="connsiteY0" fmla="*/ 1778942 h 3496504"/>
              <a:gd name="connsiteX1" fmla="*/ 263769 w 5488469"/>
              <a:gd name="connsiteY1" fmla="*/ 1770150 h 3496504"/>
              <a:gd name="connsiteX2" fmla="*/ 747346 w 5488469"/>
              <a:gd name="connsiteY2" fmla="*/ 1471211 h 3496504"/>
              <a:gd name="connsiteX3" fmla="*/ 1222131 w 5488469"/>
              <a:gd name="connsiteY3" fmla="*/ 917296 h 3496504"/>
              <a:gd name="connsiteX4" fmla="*/ 1732084 w 5488469"/>
              <a:gd name="connsiteY4" fmla="*/ 266665 h 3496504"/>
              <a:gd name="connsiteX5" fmla="*/ 2162908 w 5488469"/>
              <a:gd name="connsiteY5" fmla="*/ 11688 h 3496504"/>
              <a:gd name="connsiteX6" fmla="*/ 2479431 w 5488469"/>
              <a:gd name="connsiteY6" fmla="*/ 82027 h 3496504"/>
              <a:gd name="connsiteX7" fmla="*/ 2760784 w 5488469"/>
              <a:gd name="connsiteY7" fmla="*/ 424927 h 3496504"/>
              <a:gd name="connsiteX8" fmla="*/ 2883877 w 5488469"/>
              <a:gd name="connsiteY8" fmla="*/ 899711 h 3496504"/>
              <a:gd name="connsiteX9" fmla="*/ 2989384 w 5488469"/>
              <a:gd name="connsiteY9" fmla="*/ 1383288 h 3496504"/>
              <a:gd name="connsiteX10" fmla="*/ 3077308 w 5488469"/>
              <a:gd name="connsiteY10" fmla="*/ 1954788 h 3496504"/>
              <a:gd name="connsiteX11" fmla="*/ 3420208 w 5488469"/>
              <a:gd name="connsiteY11" fmla="*/ 2570250 h 3496504"/>
              <a:gd name="connsiteX12" fmla="*/ 3894992 w 5488469"/>
              <a:gd name="connsiteY12" fmla="*/ 2974696 h 3496504"/>
              <a:gd name="connsiteX13" fmla="*/ 4317023 w 5488469"/>
              <a:gd name="connsiteY13" fmla="*/ 3229673 h 3496504"/>
              <a:gd name="connsiteX14" fmla="*/ 4756638 w 5488469"/>
              <a:gd name="connsiteY14" fmla="*/ 3387934 h 3496504"/>
              <a:gd name="connsiteX15" fmla="*/ 5099538 w 5488469"/>
              <a:gd name="connsiteY15" fmla="*/ 3449480 h 3496504"/>
              <a:gd name="connsiteX16" fmla="*/ 5488469 w 5488469"/>
              <a:gd name="connsiteY16" fmla="*/ 3496104 h 3496504"/>
              <a:gd name="connsiteX0" fmla="*/ 0 w 5488469"/>
              <a:gd name="connsiteY0" fmla="*/ 1778942 h 3496502"/>
              <a:gd name="connsiteX1" fmla="*/ 263769 w 5488469"/>
              <a:gd name="connsiteY1" fmla="*/ 1770150 h 3496502"/>
              <a:gd name="connsiteX2" fmla="*/ 747346 w 5488469"/>
              <a:gd name="connsiteY2" fmla="*/ 1471211 h 3496502"/>
              <a:gd name="connsiteX3" fmla="*/ 1222131 w 5488469"/>
              <a:gd name="connsiteY3" fmla="*/ 917296 h 3496502"/>
              <a:gd name="connsiteX4" fmla="*/ 1732084 w 5488469"/>
              <a:gd name="connsiteY4" fmla="*/ 266665 h 3496502"/>
              <a:gd name="connsiteX5" fmla="*/ 2162908 w 5488469"/>
              <a:gd name="connsiteY5" fmla="*/ 11688 h 3496502"/>
              <a:gd name="connsiteX6" fmla="*/ 2479431 w 5488469"/>
              <a:gd name="connsiteY6" fmla="*/ 82027 h 3496502"/>
              <a:gd name="connsiteX7" fmla="*/ 2760784 w 5488469"/>
              <a:gd name="connsiteY7" fmla="*/ 424927 h 3496502"/>
              <a:gd name="connsiteX8" fmla="*/ 2883877 w 5488469"/>
              <a:gd name="connsiteY8" fmla="*/ 899711 h 3496502"/>
              <a:gd name="connsiteX9" fmla="*/ 2989384 w 5488469"/>
              <a:gd name="connsiteY9" fmla="*/ 1383288 h 3496502"/>
              <a:gd name="connsiteX10" fmla="*/ 3145836 w 5488469"/>
              <a:gd name="connsiteY10" fmla="*/ 1971041 h 3496502"/>
              <a:gd name="connsiteX11" fmla="*/ 3420208 w 5488469"/>
              <a:gd name="connsiteY11" fmla="*/ 2570250 h 3496502"/>
              <a:gd name="connsiteX12" fmla="*/ 3894992 w 5488469"/>
              <a:gd name="connsiteY12" fmla="*/ 2974696 h 3496502"/>
              <a:gd name="connsiteX13" fmla="*/ 4317023 w 5488469"/>
              <a:gd name="connsiteY13" fmla="*/ 3229673 h 3496502"/>
              <a:gd name="connsiteX14" fmla="*/ 4756638 w 5488469"/>
              <a:gd name="connsiteY14" fmla="*/ 3387934 h 3496502"/>
              <a:gd name="connsiteX15" fmla="*/ 5099538 w 5488469"/>
              <a:gd name="connsiteY15" fmla="*/ 3449480 h 3496502"/>
              <a:gd name="connsiteX16" fmla="*/ 5488469 w 5488469"/>
              <a:gd name="connsiteY16" fmla="*/ 3496104 h 3496502"/>
              <a:gd name="connsiteX0" fmla="*/ 0 w 5488469"/>
              <a:gd name="connsiteY0" fmla="*/ 1778942 h 3496504"/>
              <a:gd name="connsiteX1" fmla="*/ 263769 w 5488469"/>
              <a:gd name="connsiteY1" fmla="*/ 1770150 h 3496504"/>
              <a:gd name="connsiteX2" fmla="*/ 747346 w 5488469"/>
              <a:gd name="connsiteY2" fmla="*/ 1471211 h 3496504"/>
              <a:gd name="connsiteX3" fmla="*/ 1222131 w 5488469"/>
              <a:gd name="connsiteY3" fmla="*/ 917296 h 3496504"/>
              <a:gd name="connsiteX4" fmla="*/ 1732084 w 5488469"/>
              <a:gd name="connsiteY4" fmla="*/ 266665 h 3496504"/>
              <a:gd name="connsiteX5" fmla="*/ 2162908 w 5488469"/>
              <a:gd name="connsiteY5" fmla="*/ 11688 h 3496504"/>
              <a:gd name="connsiteX6" fmla="*/ 2479431 w 5488469"/>
              <a:gd name="connsiteY6" fmla="*/ 82027 h 3496504"/>
              <a:gd name="connsiteX7" fmla="*/ 2760784 w 5488469"/>
              <a:gd name="connsiteY7" fmla="*/ 424927 h 3496504"/>
              <a:gd name="connsiteX8" fmla="*/ 2883877 w 5488469"/>
              <a:gd name="connsiteY8" fmla="*/ 899711 h 3496504"/>
              <a:gd name="connsiteX9" fmla="*/ 2989384 w 5488469"/>
              <a:gd name="connsiteY9" fmla="*/ 1383288 h 3496504"/>
              <a:gd name="connsiteX10" fmla="*/ 3145836 w 5488469"/>
              <a:gd name="connsiteY10" fmla="*/ 1971041 h 3496504"/>
              <a:gd name="connsiteX11" fmla="*/ 3516150 w 5488469"/>
              <a:gd name="connsiteY11" fmla="*/ 2505233 h 3496504"/>
              <a:gd name="connsiteX12" fmla="*/ 3894992 w 5488469"/>
              <a:gd name="connsiteY12" fmla="*/ 2974696 h 3496504"/>
              <a:gd name="connsiteX13" fmla="*/ 4317023 w 5488469"/>
              <a:gd name="connsiteY13" fmla="*/ 3229673 h 3496504"/>
              <a:gd name="connsiteX14" fmla="*/ 4756638 w 5488469"/>
              <a:gd name="connsiteY14" fmla="*/ 3387934 h 3496504"/>
              <a:gd name="connsiteX15" fmla="*/ 5099538 w 5488469"/>
              <a:gd name="connsiteY15" fmla="*/ 3449480 h 3496504"/>
              <a:gd name="connsiteX16" fmla="*/ 5488469 w 5488469"/>
              <a:gd name="connsiteY16" fmla="*/ 3496104 h 3496504"/>
              <a:gd name="connsiteX0" fmla="*/ 0 w 5488469"/>
              <a:gd name="connsiteY0" fmla="*/ 1778942 h 3496502"/>
              <a:gd name="connsiteX1" fmla="*/ 263769 w 5488469"/>
              <a:gd name="connsiteY1" fmla="*/ 1770150 h 3496502"/>
              <a:gd name="connsiteX2" fmla="*/ 747346 w 5488469"/>
              <a:gd name="connsiteY2" fmla="*/ 1471211 h 3496502"/>
              <a:gd name="connsiteX3" fmla="*/ 1222131 w 5488469"/>
              <a:gd name="connsiteY3" fmla="*/ 917296 h 3496502"/>
              <a:gd name="connsiteX4" fmla="*/ 1732084 w 5488469"/>
              <a:gd name="connsiteY4" fmla="*/ 266665 h 3496502"/>
              <a:gd name="connsiteX5" fmla="*/ 2162908 w 5488469"/>
              <a:gd name="connsiteY5" fmla="*/ 11688 h 3496502"/>
              <a:gd name="connsiteX6" fmla="*/ 2479431 w 5488469"/>
              <a:gd name="connsiteY6" fmla="*/ 82027 h 3496502"/>
              <a:gd name="connsiteX7" fmla="*/ 2760784 w 5488469"/>
              <a:gd name="connsiteY7" fmla="*/ 424927 h 3496502"/>
              <a:gd name="connsiteX8" fmla="*/ 2883877 w 5488469"/>
              <a:gd name="connsiteY8" fmla="*/ 899711 h 3496502"/>
              <a:gd name="connsiteX9" fmla="*/ 2989384 w 5488469"/>
              <a:gd name="connsiteY9" fmla="*/ 1383288 h 3496502"/>
              <a:gd name="connsiteX10" fmla="*/ 3241777 w 5488469"/>
              <a:gd name="connsiteY10" fmla="*/ 1938532 h 3496502"/>
              <a:gd name="connsiteX11" fmla="*/ 3516150 w 5488469"/>
              <a:gd name="connsiteY11" fmla="*/ 2505233 h 3496502"/>
              <a:gd name="connsiteX12" fmla="*/ 3894992 w 5488469"/>
              <a:gd name="connsiteY12" fmla="*/ 2974696 h 3496502"/>
              <a:gd name="connsiteX13" fmla="*/ 4317023 w 5488469"/>
              <a:gd name="connsiteY13" fmla="*/ 3229673 h 3496502"/>
              <a:gd name="connsiteX14" fmla="*/ 4756638 w 5488469"/>
              <a:gd name="connsiteY14" fmla="*/ 3387934 h 3496502"/>
              <a:gd name="connsiteX15" fmla="*/ 5099538 w 5488469"/>
              <a:gd name="connsiteY15" fmla="*/ 3449480 h 3496502"/>
              <a:gd name="connsiteX16" fmla="*/ 5488469 w 5488469"/>
              <a:gd name="connsiteY16" fmla="*/ 3496104 h 3496502"/>
              <a:gd name="connsiteX0" fmla="*/ 0 w 5488469"/>
              <a:gd name="connsiteY0" fmla="*/ 1778942 h 3496504"/>
              <a:gd name="connsiteX1" fmla="*/ 263769 w 5488469"/>
              <a:gd name="connsiteY1" fmla="*/ 1770150 h 3496504"/>
              <a:gd name="connsiteX2" fmla="*/ 747346 w 5488469"/>
              <a:gd name="connsiteY2" fmla="*/ 1471211 h 3496504"/>
              <a:gd name="connsiteX3" fmla="*/ 1222131 w 5488469"/>
              <a:gd name="connsiteY3" fmla="*/ 917296 h 3496504"/>
              <a:gd name="connsiteX4" fmla="*/ 1732084 w 5488469"/>
              <a:gd name="connsiteY4" fmla="*/ 266665 h 3496504"/>
              <a:gd name="connsiteX5" fmla="*/ 2162908 w 5488469"/>
              <a:gd name="connsiteY5" fmla="*/ 11688 h 3496504"/>
              <a:gd name="connsiteX6" fmla="*/ 2479431 w 5488469"/>
              <a:gd name="connsiteY6" fmla="*/ 82027 h 3496504"/>
              <a:gd name="connsiteX7" fmla="*/ 2760784 w 5488469"/>
              <a:gd name="connsiteY7" fmla="*/ 424927 h 3496504"/>
              <a:gd name="connsiteX8" fmla="*/ 2883877 w 5488469"/>
              <a:gd name="connsiteY8" fmla="*/ 899711 h 3496504"/>
              <a:gd name="connsiteX9" fmla="*/ 3044207 w 5488469"/>
              <a:gd name="connsiteY9" fmla="*/ 1334526 h 3496504"/>
              <a:gd name="connsiteX10" fmla="*/ 3241777 w 5488469"/>
              <a:gd name="connsiteY10" fmla="*/ 1938532 h 3496504"/>
              <a:gd name="connsiteX11" fmla="*/ 3516150 w 5488469"/>
              <a:gd name="connsiteY11" fmla="*/ 2505233 h 3496504"/>
              <a:gd name="connsiteX12" fmla="*/ 3894992 w 5488469"/>
              <a:gd name="connsiteY12" fmla="*/ 2974696 h 3496504"/>
              <a:gd name="connsiteX13" fmla="*/ 4317023 w 5488469"/>
              <a:gd name="connsiteY13" fmla="*/ 3229673 h 3496504"/>
              <a:gd name="connsiteX14" fmla="*/ 4756638 w 5488469"/>
              <a:gd name="connsiteY14" fmla="*/ 3387934 h 3496504"/>
              <a:gd name="connsiteX15" fmla="*/ 5099538 w 5488469"/>
              <a:gd name="connsiteY15" fmla="*/ 3449480 h 3496504"/>
              <a:gd name="connsiteX16" fmla="*/ 5488469 w 5488469"/>
              <a:gd name="connsiteY16" fmla="*/ 3496104 h 3496504"/>
              <a:gd name="connsiteX0" fmla="*/ 0 w 5488469"/>
              <a:gd name="connsiteY0" fmla="*/ 1778942 h 3496502"/>
              <a:gd name="connsiteX1" fmla="*/ 263769 w 5488469"/>
              <a:gd name="connsiteY1" fmla="*/ 1770150 h 3496502"/>
              <a:gd name="connsiteX2" fmla="*/ 747346 w 5488469"/>
              <a:gd name="connsiteY2" fmla="*/ 1471211 h 3496502"/>
              <a:gd name="connsiteX3" fmla="*/ 1222131 w 5488469"/>
              <a:gd name="connsiteY3" fmla="*/ 917296 h 3496502"/>
              <a:gd name="connsiteX4" fmla="*/ 1732084 w 5488469"/>
              <a:gd name="connsiteY4" fmla="*/ 266665 h 3496502"/>
              <a:gd name="connsiteX5" fmla="*/ 2162908 w 5488469"/>
              <a:gd name="connsiteY5" fmla="*/ 11688 h 3496502"/>
              <a:gd name="connsiteX6" fmla="*/ 2479431 w 5488469"/>
              <a:gd name="connsiteY6" fmla="*/ 82027 h 3496502"/>
              <a:gd name="connsiteX7" fmla="*/ 2760784 w 5488469"/>
              <a:gd name="connsiteY7" fmla="*/ 424927 h 3496502"/>
              <a:gd name="connsiteX8" fmla="*/ 2938701 w 5488469"/>
              <a:gd name="connsiteY8" fmla="*/ 883458 h 3496502"/>
              <a:gd name="connsiteX9" fmla="*/ 3044207 w 5488469"/>
              <a:gd name="connsiteY9" fmla="*/ 1334526 h 3496502"/>
              <a:gd name="connsiteX10" fmla="*/ 3241777 w 5488469"/>
              <a:gd name="connsiteY10" fmla="*/ 1938532 h 3496502"/>
              <a:gd name="connsiteX11" fmla="*/ 3516150 w 5488469"/>
              <a:gd name="connsiteY11" fmla="*/ 2505233 h 3496502"/>
              <a:gd name="connsiteX12" fmla="*/ 3894992 w 5488469"/>
              <a:gd name="connsiteY12" fmla="*/ 2974696 h 3496502"/>
              <a:gd name="connsiteX13" fmla="*/ 4317023 w 5488469"/>
              <a:gd name="connsiteY13" fmla="*/ 3229673 h 3496502"/>
              <a:gd name="connsiteX14" fmla="*/ 4756638 w 5488469"/>
              <a:gd name="connsiteY14" fmla="*/ 3387934 h 3496502"/>
              <a:gd name="connsiteX15" fmla="*/ 5099538 w 5488469"/>
              <a:gd name="connsiteY15" fmla="*/ 3449480 h 3496502"/>
              <a:gd name="connsiteX16" fmla="*/ 5488469 w 5488469"/>
              <a:gd name="connsiteY16" fmla="*/ 3496104 h 349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88469" h="3496502">
                <a:moveTo>
                  <a:pt x="0" y="1778942"/>
                </a:moveTo>
                <a:cubicBezTo>
                  <a:pt x="69605" y="1800190"/>
                  <a:pt x="139211" y="1821438"/>
                  <a:pt x="263769" y="1770150"/>
                </a:cubicBezTo>
                <a:cubicBezTo>
                  <a:pt x="388327" y="1718862"/>
                  <a:pt x="587619" y="1613353"/>
                  <a:pt x="747346" y="1471211"/>
                </a:cubicBezTo>
                <a:cubicBezTo>
                  <a:pt x="907073" y="1329069"/>
                  <a:pt x="1058008" y="1118054"/>
                  <a:pt x="1222131" y="917296"/>
                </a:cubicBezTo>
                <a:cubicBezTo>
                  <a:pt x="1386254" y="716538"/>
                  <a:pt x="1575288" y="417600"/>
                  <a:pt x="1732084" y="266665"/>
                </a:cubicBezTo>
                <a:cubicBezTo>
                  <a:pt x="1888880" y="115730"/>
                  <a:pt x="2038350" y="42461"/>
                  <a:pt x="2162908" y="11688"/>
                </a:cubicBezTo>
                <a:cubicBezTo>
                  <a:pt x="2287466" y="-19085"/>
                  <a:pt x="2379785" y="13154"/>
                  <a:pt x="2479431" y="82027"/>
                </a:cubicBezTo>
                <a:cubicBezTo>
                  <a:pt x="2579077" y="150900"/>
                  <a:pt x="2684239" y="291355"/>
                  <a:pt x="2760784" y="424927"/>
                </a:cubicBezTo>
                <a:cubicBezTo>
                  <a:pt x="2837329" y="558499"/>
                  <a:pt x="2891464" y="731858"/>
                  <a:pt x="2938701" y="883458"/>
                </a:cubicBezTo>
                <a:cubicBezTo>
                  <a:pt x="2985938" y="1035058"/>
                  <a:pt x="2993694" y="1158680"/>
                  <a:pt x="3044207" y="1334526"/>
                </a:cubicBezTo>
                <a:cubicBezTo>
                  <a:pt x="3094720" y="1510372"/>
                  <a:pt x="3163120" y="1743414"/>
                  <a:pt x="3241777" y="1938532"/>
                </a:cubicBezTo>
                <a:cubicBezTo>
                  <a:pt x="3320434" y="2133650"/>
                  <a:pt x="3407281" y="2332539"/>
                  <a:pt x="3516150" y="2505233"/>
                </a:cubicBezTo>
                <a:cubicBezTo>
                  <a:pt x="3625019" y="2677927"/>
                  <a:pt x="3761513" y="2853956"/>
                  <a:pt x="3894992" y="2974696"/>
                </a:cubicBezTo>
                <a:cubicBezTo>
                  <a:pt x="4028471" y="3095436"/>
                  <a:pt x="4173415" y="3160800"/>
                  <a:pt x="4317023" y="3229673"/>
                </a:cubicBezTo>
                <a:cubicBezTo>
                  <a:pt x="4460631" y="3298546"/>
                  <a:pt x="4626219" y="3351300"/>
                  <a:pt x="4756638" y="3387934"/>
                </a:cubicBezTo>
                <a:cubicBezTo>
                  <a:pt x="4887057" y="3424568"/>
                  <a:pt x="4977566" y="3431452"/>
                  <a:pt x="5099538" y="3449480"/>
                </a:cubicBezTo>
                <a:cubicBezTo>
                  <a:pt x="5221510" y="3467508"/>
                  <a:pt x="5459161" y="3500500"/>
                  <a:pt x="5488469" y="3496104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5950453" y="652505"/>
            <a:ext cx="13526" cy="2363713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950453" y="3016217"/>
            <a:ext cx="480037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417522" y="899505"/>
            <a:ext cx="32999" cy="2110609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935170" y="899505"/>
            <a:ext cx="1515351" cy="6323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 rot="16200000">
                <a:off x="4461285" y="1675363"/>
                <a:ext cx="24150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Напряжение </a:t>
                </a:r>
                <a:r>
                  <a:rPr lang="en-US" dirty="0"/>
                  <a:t>U</a:t>
                </a:r>
                <a:r>
                  <a:rPr lang="ru-RU" dirty="0"/>
                  <a:t>            </a:t>
                </a:r>
                <a:r>
                  <a:rPr lang="en-US" dirty="0"/>
                  <a:t>U</a:t>
                </a:r>
                <a:r>
                  <a:rPr lang="ru-RU" dirty="0">
                    <a:ea typeface="Microsoft Himalaya" panose="01010100010101010101" pitchFamily="2" charset="0"/>
                    <a:cs typeface="Microsoft Himalaya" panose="01010100010101010101" pitchFamily="2" charset="0"/>
                  </a:rPr>
                  <a:t>'</a:t>
                </a:r>
                <a14:m>
                  <m:oMath xmlns:m="http://schemas.openxmlformats.org/officeDocument/2006/math">
                    <m:r>
                      <a:rPr lang="ru-RU" sz="1600" i="1" dirty="0" smtClean="0">
                        <a:latin typeface="Cambria Math" panose="02040503050406030204" pitchFamily="18" charset="0"/>
                      </a:rPr>
                      <m:t>𝑚𝑎𝑥</m:t>
                    </m:r>
                  </m:oMath>
                </a14:m>
                <a:endParaRPr lang="ru-RU" sz="1600" dirty="0">
                  <a:latin typeface="Bahnschrift SemiBold SemiConden" panose="020B0502040204020203" pitchFamily="34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461285" y="1675363"/>
                <a:ext cx="2415047" cy="369332"/>
              </a:xfrm>
              <a:prstGeom prst="rect">
                <a:avLst/>
              </a:prstGeom>
              <a:blipFill>
                <a:blip r:embed="rId7"/>
                <a:stretch>
                  <a:fillRect l="-10000" r="-26667" b="-2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9965229" y="3010333"/>
            <a:ext cx="99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Время </a:t>
            </a:r>
            <a:r>
              <a:rPr lang="en-US" dirty="0"/>
              <a:t>T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222466" y="3016217"/>
                <a:ext cx="5593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latin typeface="Bahnschrift SemiCondensed" panose="020B0502040204020203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466" y="3016217"/>
                <a:ext cx="559377" cy="276999"/>
              </a:xfrm>
              <a:prstGeom prst="rect">
                <a:avLst/>
              </a:prstGeom>
              <a:blipFill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5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углом 11"/>
          <p:cNvSpPr/>
          <p:nvPr/>
        </p:nvSpPr>
        <p:spPr>
          <a:xfrm rot="16200000">
            <a:off x="7358194" y="3876750"/>
            <a:ext cx="768469" cy="1092953"/>
          </a:xfrm>
          <a:prstGeom prst="bentArrow">
            <a:avLst>
              <a:gd name="adj1" fmla="val 19885"/>
              <a:gd name="adj2" fmla="val 28487"/>
              <a:gd name="adj3" fmla="val 36510"/>
              <a:gd name="adj4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579" y="349339"/>
            <a:ext cx="3264861" cy="677334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Схема </a:t>
            </a:r>
            <a:r>
              <a:rPr lang="ru-RU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установки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2" y="1396005"/>
            <a:ext cx="4044038" cy="2396467"/>
          </a:xfrm>
        </p:spPr>
      </p:pic>
      <p:sp>
        <p:nvSpPr>
          <p:cNvPr id="7" name="TextBox 6"/>
          <p:cNvSpPr txBox="1"/>
          <p:nvPr/>
        </p:nvSpPr>
        <p:spPr>
          <a:xfrm>
            <a:off x="413267" y="1026673"/>
            <a:ext cx="245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Схема генератора импульсов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62807" y="1396005"/>
            <a:ext cx="1131683" cy="2388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588" y="2303397"/>
            <a:ext cx="2924175" cy="137109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63525" y="1898303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Топливный элемент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2386713"/>
            <a:ext cx="941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-2742" y="2766391"/>
            <a:ext cx="951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3462807" y="2386713"/>
            <a:ext cx="120878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10800000">
            <a:off x="3462807" y="2554411"/>
            <a:ext cx="4132956" cy="1321377"/>
          </a:xfrm>
          <a:prstGeom prst="bentConnector3">
            <a:avLst>
              <a:gd name="adj1" fmla="val 78263"/>
            </a:avLst>
          </a:prstGeom>
          <a:ln>
            <a:solidFill>
              <a:srgbClr val="00B0F0">
                <a:alpha val="9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7590576" y="3567066"/>
            <a:ext cx="0" cy="344485"/>
          </a:xfrm>
          <a:prstGeom prst="line">
            <a:avLst/>
          </a:prstGeom>
          <a:ln>
            <a:solidFill>
              <a:srgbClr val="00B0F0">
                <a:alpha val="95000"/>
              </a:srgb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30060" y="2017381"/>
            <a:ext cx="67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АКБ</a:t>
            </a:r>
            <a:endParaRPr lang="ru-RU" sz="1600" dirty="0">
              <a:latin typeface="Bahnschrift SemiBold Condensed" panose="020B0502040204020203" pitchFamily="34" charset="0"/>
            </a:endParaRPr>
          </a:p>
        </p:txBody>
      </p:sp>
      <p:sp>
        <p:nvSpPr>
          <p:cNvPr id="57" name="Стрелка влево 56"/>
          <p:cNvSpPr/>
          <p:nvPr/>
        </p:nvSpPr>
        <p:spPr>
          <a:xfrm>
            <a:off x="2690" y="2095320"/>
            <a:ext cx="184484" cy="234562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17" y="4678794"/>
            <a:ext cx="7988983" cy="1699107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469694" y="4161803"/>
            <a:ext cx="2508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SemiBold Condensed" panose="020B0502040204020203" pitchFamily="34" charset="0"/>
              </a:rPr>
              <a:t>Преобразование сигнала</a:t>
            </a:r>
          </a:p>
        </p:txBody>
      </p:sp>
      <p:sp>
        <p:nvSpPr>
          <p:cNvPr id="67" name="Минус 66"/>
          <p:cNvSpPr/>
          <p:nvPr/>
        </p:nvSpPr>
        <p:spPr>
          <a:xfrm>
            <a:off x="7180130" y="-1955041"/>
            <a:ext cx="45719" cy="693129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Минус 68"/>
          <p:cNvSpPr/>
          <p:nvPr/>
        </p:nvSpPr>
        <p:spPr>
          <a:xfrm>
            <a:off x="6451599" y="604063"/>
            <a:ext cx="5571067" cy="14358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7180130" y="672230"/>
            <a:ext cx="359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Газ уходит на любые нужды</a:t>
            </a:r>
          </a:p>
        </p:txBody>
      </p:sp>
      <p:sp>
        <p:nvSpPr>
          <p:cNvPr id="71" name="Стрелка вправо 70"/>
          <p:cNvSpPr/>
          <p:nvPr/>
        </p:nvSpPr>
        <p:spPr>
          <a:xfrm>
            <a:off x="9501808" y="782794"/>
            <a:ext cx="963997" cy="191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9156442" y="2756045"/>
            <a:ext cx="1641430" cy="6948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9739313" y="2369745"/>
            <a:ext cx="115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Бак с водой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9287123" y="2683565"/>
            <a:ext cx="145779" cy="724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Прямоугольник с двумя усеченными противолежащими углами 74"/>
          <p:cNvSpPr/>
          <p:nvPr/>
        </p:nvSpPr>
        <p:spPr>
          <a:xfrm>
            <a:off x="8078525" y="3567066"/>
            <a:ext cx="930303" cy="529763"/>
          </a:xfrm>
          <a:prstGeom prst="snip2Diag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Минус 84"/>
          <p:cNvSpPr/>
          <p:nvPr/>
        </p:nvSpPr>
        <p:spPr>
          <a:xfrm>
            <a:off x="7451428" y="3347499"/>
            <a:ext cx="836100" cy="10336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Минус 85"/>
          <p:cNvSpPr/>
          <p:nvPr/>
        </p:nvSpPr>
        <p:spPr>
          <a:xfrm>
            <a:off x="8146095" y="2488758"/>
            <a:ext cx="45719" cy="235848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Минус 86"/>
          <p:cNvSpPr/>
          <p:nvPr/>
        </p:nvSpPr>
        <p:spPr>
          <a:xfrm>
            <a:off x="7218743" y="2793440"/>
            <a:ext cx="2283066" cy="12913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Минус 87"/>
          <p:cNvSpPr/>
          <p:nvPr/>
        </p:nvSpPr>
        <p:spPr>
          <a:xfrm>
            <a:off x="8871388" y="3782051"/>
            <a:ext cx="620202" cy="8331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Минус 88"/>
          <p:cNvSpPr/>
          <p:nvPr/>
        </p:nvSpPr>
        <p:spPr>
          <a:xfrm>
            <a:off x="9373555" y="2554411"/>
            <a:ext cx="50065" cy="205975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TextBox 89"/>
          <p:cNvSpPr txBox="1"/>
          <p:nvPr/>
        </p:nvSpPr>
        <p:spPr>
          <a:xfrm>
            <a:off x="8241092" y="3227258"/>
            <a:ext cx="64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Насос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75" y="4453495"/>
            <a:ext cx="2955655" cy="2208453"/>
          </a:xfrm>
          <a:prstGeom prst="rect">
            <a:avLst/>
          </a:prstGeom>
        </p:spPr>
      </p:pic>
      <p:sp>
        <p:nvSpPr>
          <p:cNvPr id="37" name="Выгнутая вниз стрелка 36"/>
          <p:cNvSpPr/>
          <p:nvPr/>
        </p:nvSpPr>
        <p:spPr>
          <a:xfrm>
            <a:off x="8290242" y="3873587"/>
            <a:ext cx="516465" cy="165406"/>
          </a:xfrm>
          <a:prstGeom prst="curvedUp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Выгнутая вверх стрелка 38"/>
          <p:cNvSpPr/>
          <p:nvPr/>
        </p:nvSpPr>
        <p:spPr>
          <a:xfrm flipH="1">
            <a:off x="8241092" y="3623015"/>
            <a:ext cx="565616" cy="223320"/>
          </a:xfrm>
          <a:prstGeom prst="curvedDown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78529" y="4131974"/>
            <a:ext cx="3153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Топливный элемент изнутри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75566" y="4691125"/>
            <a:ext cx="76577" cy="16867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6748977" y="4691125"/>
            <a:ext cx="68353" cy="16867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5320145" y="4847240"/>
            <a:ext cx="87851" cy="15306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579400" y="4847240"/>
            <a:ext cx="87851" cy="15306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6408811" y="5186676"/>
            <a:ext cx="66229" cy="11912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5164282" y="5186676"/>
            <a:ext cx="64834" cy="11912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6197926" y="5557721"/>
            <a:ext cx="66737" cy="8201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5009529" y="5557720"/>
            <a:ext cx="60294" cy="8201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 flipV="1">
            <a:off x="3870614" y="6291694"/>
            <a:ext cx="1138915" cy="862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3859941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736117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3586749" y="5924705"/>
            <a:ext cx="73574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466321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996107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2863903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720425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2599537" y="5924705"/>
            <a:ext cx="52857" cy="453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3011219" y="6291694"/>
            <a:ext cx="455102" cy="862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159830" y="5933210"/>
            <a:ext cx="1487464" cy="573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50452" y="4691125"/>
            <a:ext cx="347323" cy="1914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-220126" y="5348961"/>
            <a:ext cx="2218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SemiBold Condensed" panose="020B0502040204020203" pitchFamily="34" charset="0"/>
              </a:rPr>
              <a:t>Напряжение</a:t>
            </a:r>
            <a:r>
              <a:rPr lang="en-US" sz="2800" dirty="0">
                <a:latin typeface="Bahnschrift SemiBold Condensed" panose="020B0502040204020203" pitchFamily="34" charset="0"/>
              </a:rPr>
              <a:t> U</a:t>
            </a:r>
            <a:endParaRPr lang="ru-RU" dirty="0">
              <a:latin typeface="Bahnschrift SemiBold Condensed" panose="020B0502040204020203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550452" y="2386713"/>
            <a:ext cx="40070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550451" y="2766391"/>
            <a:ext cx="432374" cy="16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flipH="1">
            <a:off x="4671588" y="5557720"/>
            <a:ext cx="2369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671588" y="4691125"/>
            <a:ext cx="0" cy="866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4671590" y="4691125"/>
            <a:ext cx="236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78344" y="4044790"/>
            <a:ext cx="228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Ступенчатая зарядка водного конденсатора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flipH="1">
            <a:off x="5890788" y="5545389"/>
            <a:ext cx="2369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5890788" y="4678794"/>
            <a:ext cx="0" cy="866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H="1">
            <a:off x="5890790" y="4678794"/>
            <a:ext cx="236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622525" y="4787131"/>
            <a:ext cx="181857" cy="10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6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086408"/>
              </p:ext>
            </p:extLst>
          </p:nvPr>
        </p:nvGraphicFramePr>
        <p:xfrm>
          <a:off x="1716809" y="1341048"/>
          <a:ext cx="9142781" cy="474624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37446">
                  <a:extLst>
                    <a:ext uri="{9D8B030D-6E8A-4147-A177-3AD203B41FA5}">
                      <a16:colId xmlns:a16="http://schemas.microsoft.com/office/drawing/2014/main" val="2949802986"/>
                    </a:ext>
                  </a:extLst>
                </a:gridCol>
                <a:gridCol w="756636">
                  <a:extLst>
                    <a:ext uri="{9D8B030D-6E8A-4147-A177-3AD203B41FA5}">
                      <a16:colId xmlns:a16="http://schemas.microsoft.com/office/drawing/2014/main" val="4140520582"/>
                    </a:ext>
                  </a:extLst>
                </a:gridCol>
                <a:gridCol w="1058849">
                  <a:extLst>
                    <a:ext uri="{9D8B030D-6E8A-4147-A177-3AD203B41FA5}">
                      <a16:colId xmlns:a16="http://schemas.microsoft.com/office/drawing/2014/main" val="320312973"/>
                    </a:ext>
                  </a:extLst>
                </a:gridCol>
                <a:gridCol w="1037830">
                  <a:extLst>
                    <a:ext uri="{9D8B030D-6E8A-4147-A177-3AD203B41FA5}">
                      <a16:colId xmlns:a16="http://schemas.microsoft.com/office/drawing/2014/main" val="1886038613"/>
                    </a:ext>
                  </a:extLst>
                </a:gridCol>
                <a:gridCol w="1275262">
                  <a:extLst>
                    <a:ext uri="{9D8B030D-6E8A-4147-A177-3AD203B41FA5}">
                      <a16:colId xmlns:a16="http://schemas.microsoft.com/office/drawing/2014/main" val="568096407"/>
                    </a:ext>
                  </a:extLst>
                </a:gridCol>
                <a:gridCol w="1424976">
                  <a:extLst>
                    <a:ext uri="{9D8B030D-6E8A-4147-A177-3AD203B41FA5}">
                      <a16:colId xmlns:a16="http://schemas.microsoft.com/office/drawing/2014/main" val="221409697"/>
                    </a:ext>
                  </a:extLst>
                </a:gridCol>
                <a:gridCol w="1144529">
                  <a:extLst>
                    <a:ext uri="{9D8B030D-6E8A-4147-A177-3AD203B41FA5}">
                      <a16:colId xmlns:a16="http://schemas.microsoft.com/office/drawing/2014/main" val="1091066831"/>
                    </a:ext>
                  </a:extLst>
                </a:gridCol>
                <a:gridCol w="1007253">
                  <a:extLst>
                    <a:ext uri="{9D8B030D-6E8A-4147-A177-3AD203B41FA5}">
                      <a16:colId xmlns:a16="http://schemas.microsoft.com/office/drawing/2014/main" val="3439923915"/>
                    </a:ext>
                  </a:extLst>
                </a:gridCol>
              </a:tblGrid>
              <a:tr h="666339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76000">
                          <a:srgbClr val="C00000"/>
                        </a:gs>
                        <a:gs pos="5000">
                          <a:schemeClr val="bg1"/>
                        </a:gs>
                      </a:gsLst>
                      <a:lin ang="6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Бензин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Пропан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Метан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Электродвигатель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Электролизер постоянного тока (ЭПТ)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Электролизер Бойза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WFC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04047"/>
                  </a:ext>
                </a:extLst>
              </a:tr>
              <a:tr h="6178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Расход энергии на 100км                       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11 л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12,1 л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9,9 л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 кВт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74 л</a:t>
                      </a:r>
                      <a:r>
                        <a:rPr lang="ru-RU" sz="1600" baseline="0" dirty="0"/>
                        <a:t> </a:t>
                      </a:r>
                    </a:p>
                    <a:p>
                      <a:pPr algn="ctr"/>
                      <a:r>
                        <a:rPr lang="ru-RU" sz="1600" dirty="0"/>
                        <a:t>11,9 кВт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74 л </a:t>
                      </a:r>
                    </a:p>
                    <a:p>
                      <a:pPr algn="ctr"/>
                      <a:r>
                        <a:rPr lang="ru-RU" sz="1600" dirty="0"/>
                        <a:t>1,8 кВт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74 л </a:t>
                      </a:r>
                    </a:p>
                    <a:p>
                      <a:pPr algn="ctr"/>
                      <a:r>
                        <a:rPr lang="ru-RU" sz="1600" dirty="0"/>
                        <a:t>0,37 кВт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822064"/>
                  </a:ext>
                </a:extLst>
              </a:tr>
              <a:tr h="6930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Производительность установки при потреблении 1кВт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defTabSz="936000"/>
                      <a:r>
                        <a:rPr lang="ru-RU" sz="1600" dirty="0"/>
                        <a:t>6,2 л/м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41 л/м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T="4680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200 л/м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563233"/>
                  </a:ext>
                </a:extLst>
              </a:tr>
              <a:tr h="465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Цена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(руб./л) (кВт/ч)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48,8₽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26₽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59743"/>
                  </a:ext>
                </a:extLst>
              </a:tr>
              <a:tr h="447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Стоимость установки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65 000₽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85 000₽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1</a:t>
                      </a:r>
                      <a:r>
                        <a:rPr lang="ru-RU" sz="1600" dirty="0">
                          <a:latin typeface="+mn-lt"/>
                        </a:rPr>
                        <a:t>5</a:t>
                      </a:r>
                      <a:r>
                        <a:rPr lang="en-US" sz="1600" dirty="0">
                          <a:latin typeface="+mn-lt"/>
                        </a:rPr>
                        <a:t>0 000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100 000₽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100 000₽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80 000₽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182645"/>
                  </a:ext>
                </a:extLst>
              </a:tr>
              <a:tr h="357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Окупаемость, км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-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15 000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21 000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r>
                        <a:rPr lang="ru-RU" sz="1600" dirty="0"/>
                        <a:t>0</a:t>
                      </a:r>
                      <a:r>
                        <a:rPr lang="en-US" sz="1600" dirty="0"/>
                        <a:t> 000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21 000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18 000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11 000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402035"/>
                  </a:ext>
                </a:extLst>
              </a:tr>
              <a:tr h="357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Цена, руб./100км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528</a:t>
                      </a:r>
                      <a:r>
                        <a:rPr lang="ru-RU" sz="1600" dirty="0"/>
                        <a:t>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130₽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35₽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9₽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34076"/>
                  </a:ext>
                </a:extLst>
              </a:tr>
              <a:tr h="4474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Экономичнее бензина в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</a:t>
                      </a:r>
                      <a:r>
                        <a:rPr lang="ru-RU" sz="1600" baseline="0" dirty="0"/>
                        <a:t>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4,4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33,6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59,6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209,8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984399"/>
                  </a:ext>
                </a:extLst>
              </a:tr>
              <a:tr h="6930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Сэкономленные деньги после </a:t>
                      </a:r>
                    </a:p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100 000км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338 т.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322 т.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345 т.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370 т.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419 т.</a:t>
                      </a:r>
                      <a:r>
                        <a:rPr lang="ru-RU" sz="1600" dirty="0"/>
                        <a:t>₽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latin typeface="+mn-lt"/>
                        </a:rPr>
                        <a:t> 469т.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₽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74174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680" y="459419"/>
            <a:ext cx="570100" cy="8470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94" y="560585"/>
            <a:ext cx="590666" cy="735945"/>
          </a:xfrm>
          <a:prstGeom prst="rect">
            <a:avLst/>
          </a:prstGeom>
          <a:effectLst/>
        </p:spPr>
      </p:pic>
      <p:pic>
        <p:nvPicPr>
          <p:cNvPr id="1037" name="Picture 13" descr="Кислородный баллон – Бесплатные иконки: здравоохранение и медицина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092" y="456656"/>
            <a:ext cx="894467" cy="851050"/>
          </a:xfrm>
          <a:prstGeom prst="rect">
            <a:avLst/>
          </a:prstGeom>
          <a:noFill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747" y="263928"/>
            <a:ext cx="1397606" cy="1329765"/>
          </a:xfrm>
          <a:prstGeom prst="rect">
            <a:avLst/>
          </a:prstGeom>
        </p:spPr>
      </p:pic>
      <p:pic>
        <p:nvPicPr>
          <p:cNvPr id="1043" name="Picture 19" descr="https://tech-lagoon.com/imagechef/image-negate/f9071f58-887f-45aa-8200-255c963adfdc?1698334365042?n=784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325" y="349212"/>
            <a:ext cx="948859" cy="90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756" y="232136"/>
            <a:ext cx="1129132" cy="107432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184" y="402234"/>
            <a:ext cx="959117" cy="904226"/>
          </a:xfrm>
          <a:prstGeom prst="rect">
            <a:avLst/>
          </a:prstGeom>
        </p:spPr>
      </p:pic>
      <p:sp>
        <p:nvSpPr>
          <p:cNvPr id="22" name="Овал 21"/>
          <p:cNvSpPr/>
          <p:nvPr/>
        </p:nvSpPr>
        <p:spPr>
          <a:xfrm>
            <a:off x="8438469" y="324726"/>
            <a:ext cx="207971" cy="19305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6701" y="269641"/>
            <a:ext cx="2388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Сравнение аналогов </a:t>
            </a:r>
            <a:r>
              <a:rPr lang="ru-RU" sz="2400" dirty="0">
                <a:solidFill>
                  <a:srgbClr val="FF0000"/>
                </a:solidFill>
              </a:rPr>
              <a:t>топлива</a:t>
            </a:r>
            <a:r>
              <a:rPr lang="ru-RU" sz="2400" dirty="0"/>
              <a:t> для ДВС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4134" y="6265364"/>
            <a:ext cx="7537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12"/>
              </a:buBlip>
            </a:pPr>
            <a:r>
              <a:rPr lang="ru-RU" dirty="0"/>
              <a:t> Расчёты  сделаны  на  базе  самого  </a:t>
            </a:r>
            <a:r>
              <a:rPr lang="ru-RU" dirty="0">
                <a:solidFill>
                  <a:srgbClr val="FF0000"/>
                </a:solidFill>
              </a:rPr>
              <a:t>популярного</a:t>
            </a:r>
            <a:r>
              <a:rPr lang="ru-RU" dirty="0"/>
              <a:t>  двигателя РФ -</a:t>
            </a:r>
            <a:r>
              <a:rPr lang="ru-RU" b="1" dirty="0"/>
              <a:t>ЗМЗ</a:t>
            </a:r>
            <a:r>
              <a:rPr lang="ru-RU" dirty="0"/>
              <a:t>406</a:t>
            </a:r>
          </a:p>
        </p:txBody>
      </p:sp>
    </p:spTree>
    <p:extLst>
      <p:ext uri="{BB962C8B-B14F-4D97-AF65-F5344CB8AC3E}">
        <p14:creationId xmlns:p14="http://schemas.microsoft.com/office/powerpoint/2010/main" val="206791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5A2E2-C641-6B29-9C21-D1442CAD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422365"/>
            <a:ext cx="3588887" cy="818607"/>
          </a:xfrm>
        </p:spPr>
        <p:txBody>
          <a:bodyPr>
            <a:noAutofit/>
          </a:bodyPr>
          <a:lstStyle/>
          <a:p>
            <a:r>
              <a:rPr lang="ru-RU" sz="3200" dirty="0"/>
              <a:t>Сравнение </a:t>
            </a:r>
            <a:r>
              <a:rPr lang="ru-RU" sz="3200" dirty="0">
                <a:solidFill>
                  <a:srgbClr val="FF0000"/>
                </a:solidFill>
              </a:rPr>
              <a:t>альтернатив</a:t>
            </a:r>
            <a:r>
              <a:rPr lang="ru-RU" sz="3200" dirty="0"/>
              <a:t> центральному отоплению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2CC8C7-A99D-968D-B212-82B81EE44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1460864"/>
            <a:ext cx="5260848" cy="4994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solidFill>
                  <a:srgbClr val="FF0000"/>
                </a:solidFill>
              </a:rPr>
              <a:t>Переход</a:t>
            </a:r>
            <a:r>
              <a:rPr lang="ru-RU" sz="2200" dirty="0"/>
              <a:t> от ЦСО однозначно позволяет </a:t>
            </a:r>
            <a:r>
              <a:rPr lang="ru-RU" sz="2200" dirty="0">
                <a:solidFill>
                  <a:srgbClr val="FF0000"/>
                </a:solidFill>
              </a:rPr>
              <a:t>сэкономить</a:t>
            </a:r>
            <a:r>
              <a:rPr lang="ru-RU" sz="2200" dirty="0"/>
              <a:t>, однако стоимость установки котельни в подвале многоквартирного дома требует больших </a:t>
            </a:r>
            <a:r>
              <a:rPr lang="ru-RU" sz="2200" dirty="0">
                <a:solidFill>
                  <a:srgbClr val="FF0000"/>
                </a:solidFill>
              </a:rPr>
              <a:t>затрат</a:t>
            </a:r>
            <a:r>
              <a:rPr lang="ru-RU" sz="2200" dirty="0"/>
              <a:t>. </a:t>
            </a:r>
          </a:p>
          <a:p>
            <a:pPr marL="0" indent="0">
              <a:buNone/>
            </a:pPr>
            <a:r>
              <a:rPr lang="ru-RU" sz="2200" dirty="0"/>
              <a:t>Однако, </a:t>
            </a:r>
            <a:r>
              <a:rPr lang="ru-RU" sz="2200" dirty="0">
                <a:solidFill>
                  <a:srgbClr val="FF0000"/>
                </a:solidFill>
              </a:rPr>
              <a:t>водородный</a:t>
            </a:r>
            <a:r>
              <a:rPr lang="ru-RU" sz="2200" dirty="0"/>
              <a:t> котёл основанный на нашей технологии имеет </a:t>
            </a:r>
            <a:r>
              <a:rPr lang="ru-RU" sz="2200" dirty="0">
                <a:solidFill>
                  <a:srgbClr val="FF0000"/>
                </a:solidFill>
              </a:rPr>
              <a:t>меньшую</a:t>
            </a:r>
            <a:r>
              <a:rPr lang="ru-RU" sz="2200" dirty="0"/>
              <a:t> стоимость и значительно </a:t>
            </a:r>
            <a:r>
              <a:rPr lang="ru-RU" sz="2200" dirty="0">
                <a:solidFill>
                  <a:srgbClr val="FF0000"/>
                </a:solidFill>
              </a:rPr>
              <a:t>большую</a:t>
            </a:r>
            <a:r>
              <a:rPr lang="ru-RU" sz="2200" dirty="0"/>
              <a:t> эффективность, поэтому такой котёл позволит </a:t>
            </a:r>
            <a:r>
              <a:rPr lang="ru-RU" sz="2200" dirty="0">
                <a:solidFill>
                  <a:srgbClr val="FF0000"/>
                </a:solidFill>
              </a:rPr>
              <a:t>решить</a:t>
            </a:r>
            <a:r>
              <a:rPr lang="ru-RU" sz="2200" dirty="0"/>
              <a:t> привычные проблемы застройщиков</a:t>
            </a:r>
            <a:r>
              <a:rPr lang="en-US" sz="2200" dirty="0"/>
              <a:t>:</a:t>
            </a:r>
            <a:endParaRPr lang="ru-RU" sz="2200" dirty="0"/>
          </a:p>
          <a:p>
            <a:r>
              <a:rPr lang="ru-RU" sz="2200" dirty="0">
                <a:solidFill>
                  <a:srgbClr val="FF0000"/>
                </a:solidFill>
              </a:rPr>
              <a:t>Уменьшить</a:t>
            </a:r>
            <a:r>
              <a:rPr lang="ru-RU" sz="2200" dirty="0"/>
              <a:t> габариты силовой установки</a:t>
            </a:r>
          </a:p>
          <a:p>
            <a:r>
              <a:rPr lang="ru-RU" sz="2200" dirty="0">
                <a:solidFill>
                  <a:srgbClr val="FF0000"/>
                </a:solidFill>
              </a:rPr>
              <a:t>Увеличить</a:t>
            </a:r>
            <a:r>
              <a:rPr lang="ru-RU" sz="2200" dirty="0"/>
              <a:t> экономию</a:t>
            </a:r>
          </a:p>
          <a:p>
            <a:r>
              <a:rPr lang="ru-RU" sz="2200" dirty="0"/>
              <a:t> Обеспечить </a:t>
            </a:r>
            <a:r>
              <a:rPr lang="ru-RU" sz="2200" dirty="0">
                <a:solidFill>
                  <a:srgbClr val="FF0000"/>
                </a:solidFill>
              </a:rPr>
              <a:t>автономность</a:t>
            </a:r>
            <a:r>
              <a:rPr lang="ru-RU" sz="2200" dirty="0"/>
              <a:t> всей системы, за исключением электричества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670D15-BCC1-284B-15FA-C417CB246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71858"/>
            <a:ext cx="4606727" cy="341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7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975" y="278673"/>
            <a:ext cx="3693304" cy="74208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Команда </a:t>
            </a:r>
            <a:r>
              <a:rPr lang="ru-RU" dirty="0"/>
              <a:t>проекта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77791826"/>
              </p:ext>
            </p:extLst>
          </p:nvPr>
        </p:nvGraphicFramePr>
        <p:xfrm>
          <a:off x="991906" y="1236616"/>
          <a:ext cx="8822654" cy="5172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10" y="5012771"/>
            <a:ext cx="1220493" cy="12204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10" y="3268853"/>
            <a:ext cx="1329816" cy="1329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135" y="1412191"/>
            <a:ext cx="1369905" cy="13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8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770" y="965628"/>
            <a:ext cx="3796939" cy="1349827"/>
          </a:xfrm>
        </p:spPr>
        <p:txBody>
          <a:bodyPr>
            <a:normAutofit fontScale="90000"/>
          </a:bodyPr>
          <a:lstStyle/>
          <a:p>
            <a:br>
              <a:rPr lang="ru-RU" sz="2400" dirty="0">
                <a:latin typeface="Bahnschrift SemiBold Condensed" panose="020B0502040204020203" pitchFamily="34" charset="0"/>
              </a:rPr>
            </a:br>
            <a:r>
              <a:rPr lang="ru-RU" sz="3600" dirty="0">
                <a:latin typeface="Bahnschrift SemiBold Condensed" panose="020B0502040204020203" pitchFamily="34" charset="0"/>
              </a:rPr>
              <a:t>Храмушин </a:t>
            </a:r>
            <a:r>
              <a:rPr lang="ru-RU" sz="3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Виталий</a:t>
            </a:r>
            <a:br>
              <a:rPr lang="ru-RU" sz="3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</a:br>
            <a:r>
              <a:rPr lang="ru-RU" sz="3600" dirty="0">
                <a:latin typeface="Bahnschrift SemiBold Condensed" panose="020B0502040204020203" pitchFamily="34" charset="0"/>
              </a:rPr>
              <a:t>Вячеславович </a:t>
            </a:r>
            <a:br>
              <a:rPr lang="ru-RU" sz="3200" dirty="0">
                <a:latin typeface="Bahnschrift SemiBold Condensed" panose="020B0502040204020203" pitchFamily="34" charset="0"/>
              </a:rPr>
            </a:br>
            <a:endParaRPr lang="ru-RU" sz="2000" dirty="0">
              <a:latin typeface="Bahnschrift SemiBold Condense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38" y="617285"/>
            <a:ext cx="3967190" cy="56425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982" y="2852058"/>
            <a:ext cx="2821578" cy="282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10837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Другая 1">
      <a:majorFont>
        <a:latin typeface="Bahnschrift SemiBold Condensed"/>
        <a:ea typeface=""/>
        <a:cs typeface=""/>
      </a:majorFont>
      <a:minorFont>
        <a:latin typeface="Bahnschrift SemiBold Condensed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3273</TotalTime>
  <Words>756</Words>
  <Application>Microsoft Office PowerPoint</Application>
  <PresentationFormat>Широкоэкранный</PresentationFormat>
  <Paragraphs>158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Cambria Math</vt:lpstr>
      <vt:lpstr>Bahnschrift SemiBold SemiConden</vt:lpstr>
      <vt:lpstr>Wingdings 2</vt:lpstr>
      <vt:lpstr>Bahnschrift SemiBold Condensed</vt:lpstr>
      <vt:lpstr>Bahnschrift Condensed</vt:lpstr>
      <vt:lpstr>Arial</vt:lpstr>
      <vt:lpstr>Calibri</vt:lpstr>
      <vt:lpstr>Bahnschrift SemiCondensed</vt:lpstr>
      <vt:lpstr>View</vt:lpstr>
      <vt:lpstr>Разработка технологии импульсного расщепления молекулы воды</vt:lpstr>
      <vt:lpstr>Всё плохо...</vt:lpstr>
      <vt:lpstr>Коммерциализация</vt:lpstr>
      <vt:lpstr>Импульсное расщепление молекулы. WFC.</vt:lpstr>
      <vt:lpstr>Схема установки</vt:lpstr>
      <vt:lpstr>Презентация PowerPoint</vt:lpstr>
      <vt:lpstr>Сравнение альтернатив центральному отоплению</vt:lpstr>
      <vt:lpstr>Команда проекта</vt:lpstr>
      <vt:lpstr> Храмушин Виталий Вячеславович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Vitaliy Khramushin</cp:lastModifiedBy>
  <cp:revision>598</cp:revision>
  <dcterms:created xsi:type="dcterms:W3CDTF">2023-09-14T11:52:01Z</dcterms:created>
  <dcterms:modified xsi:type="dcterms:W3CDTF">2023-12-02T05:36:29Z</dcterms:modified>
</cp:coreProperties>
</file>