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50" r:id="rId4"/>
  </p:sldMasterIdLst>
  <p:notesMasterIdLst>
    <p:notesMasterId r:id="rId21"/>
  </p:notesMasterIdLst>
  <p:handoutMasterIdLst>
    <p:handoutMasterId r:id="rId22"/>
  </p:handoutMasterIdLst>
  <p:sldIdLst>
    <p:sldId id="278" r:id="rId5"/>
    <p:sldId id="307" r:id="rId6"/>
    <p:sldId id="281" r:id="rId7"/>
    <p:sldId id="279" r:id="rId8"/>
    <p:sldId id="309" r:id="rId9"/>
    <p:sldId id="298" r:id="rId10"/>
    <p:sldId id="300" r:id="rId11"/>
    <p:sldId id="301" r:id="rId12"/>
    <p:sldId id="302" r:id="rId13"/>
    <p:sldId id="282" r:id="rId14"/>
    <p:sldId id="304" r:id="rId15"/>
    <p:sldId id="311" r:id="rId16"/>
    <p:sldId id="289" r:id="rId17"/>
    <p:sldId id="305" r:id="rId18"/>
    <p:sldId id="295" r:id="rId19"/>
    <p:sldId id="293" r:id="rId20"/>
  </p:sldIdLst>
  <p:sldSz cx="12192000" cy="6858000"/>
  <p:notesSz cx="13716000" cy="24384000"/>
  <p:defaultTextStyle>
    <a:defPPr rtl="0">
      <a:defRPr lang="ru-RU"/>
    </a:defPPr>
    <a:lvl1pPr marL="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C4E9"/>
    <a:srgbClr val="DF8C8C"/>
    <a:srgbClr val="FCFBF6"/>
    <a:srgbClr val="202C8F"/>
    <a:srgbClr val="F5CDCE"/>
    <a:srgbClr val="FDFBF6"/>
    <a:srgbClr val="E6F0FE"/>
    <a:srgbClr val="FFEFEF"/>
    <a:srgbClr val="D4D593"/>
    <a:srgbClr val="CDBE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10BB88-862E-44CF-B1B7-A8A266BC478A}" v="223" dt="2023-12-04T10:37:52.379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25" autoAdjust="0"/>
    <p:restoredTop sz="95964" autoAdjust="0"/>
  </p:normalViewPr>
  <p:slideViewPr>
    <p:cSldViewPr snapToGrid="0" snapToObjects="1">
      <p:cViewPr varScale="1">
        <p:scale>
          <a:sx n="75" d="100"/>
          <a:sy n="75" d="100"/>
        </p:scale>
        <p:origin x="1075" y="53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37" d="100"/>
          <a:sy n="37" d="100"/>
        </p:scale>
        <p:origin x="413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1EE7BDC-8E24-6780-BDDA-9880C6E071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9E11F7C-D633-F110-01EF-0A49BDA69E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0633C132-C395-45AE-BEAD-0B67C4951D44}" type="datetime1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97A892-599C-EA50-C0F4-83098AFA3E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148652-9B52-34C1-A93E-94A5E7717B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F4B61E72-FB73-4645-B4E3-DF8DF1681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432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05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399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544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999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188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перерисовать</a:t>
            </a:r>
          </a:p>
        </p:txBody>
      </p:sp>
    </p:spTree>
    <p:extLst>
      <p:ext uri="{BB962C8B-B14F-4D97-AF65-F5344CB8AC3E}">
        <p14:creationId xmlns:p14="http://schemas.microsoft.com/office/powerpoint/2010/main" val="211140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6095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349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Контакты!</a:t>
            </a:r>
          </a:p>
        </p:txBody>
      </p:sp>
    </p:spTree>
    <p:extLst>
      <p:ext uri="{BB962C8B-B14F-4D97-AF65-F5344CB8AC3E}">
        <p14:creationId xmlns:p14="http://schemas.microsoft.com/office/powerpoint/2010/main" val="3380575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Изображение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rtlCol="0" anchor="t">
            <a:noAutofit/>
          </a:bodyPr>
          <a:lstStyle>
            <a:lvl1pPr algn="ctr">
              <a:defRPr lang="ru-RU" sz="4400"/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lang="ru-RU" sz="24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Полилиния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Полилиния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4" name="Изображение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/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ru-RU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ru-RU" sz="1800"/>
            </a:lvl3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 b="1"/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 rtlCol="0">
            <a:noAutofit/>
          </a:bodyPr>
          <a:lstStyle>
            <a:lvl1pPr marL="0" indent="0">
              <a:buNone/>
              <a:defRPr lang="ru-RU" sz="1500"/>
            </a:lvl1pPr>
            <a:lvl2pPr>
              <a:defRPr lang="ru-RU" sz="1500"/>
            </a:lvl2pPr>
            <a:lvl3pPr>
              <a:defRPr lang="ru-RU" sz="1500"/>
            </a:lvl3pPr>
            <a:lvl4pPr>
              <a:defRPr lang="ru-RU" sz="1500"/>
            </a:lvl4pPr>
            <a:lvl5pPr>
              <a:defRPr lang="ru-RU" sz="1500"/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6" name="Полилиния: Фигура 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3" name="Полилиния: Фигура 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Полилиния: Фигура 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7" name="Полилиния: Фигура 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lvl="0"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rtlCol="0" anchor="t">
            <a:noAutofit/>
          </a:bodyPr>
          <a:lstStyle>
            <a:lvl1pPr>
              <a:lnSpc>
                <a:spcPct val="100000"/>
              </a:lnSpc>
              <a:defRPr lang="ru-RU" sz="4400"/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2400">
                <a:solidFill>
                  <a:schemeClr val="accent6"/>
                </a:solidFill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 rtlCol="0">
            <a:noAutofit/>
          </a:bodyPr>
          <a:lstStyle>
            <a:lvl1pPr>
              <a:defRPr lang="ru-RU" sz="1800"/>
            </a:lvl1pPr>
            <a:lvl2pPr>
              <a:defRPr lang="ru-RU" sz="1600"/>
            </a:lvl2pPr>
            <a:lvl3pPr>
              <a:defRPr lang="ru-RU" sz="14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 rtlCol="0">
            <a:noAutofit/>
          </a:bodyPr>
          <a:lstStyle>
            <a:lvl1pPr>
              <a:defRPr lang="ru-RU" sz="1800"/>
            </a:lvl1pPr>
            <a:lvl2pPr>
              <a:defRPr lang="ru-RU" sz="1600"/>
            </a:lvl2pPr>
            <a:lvl3pPr>
              <a:defRPr lang="ru-RU" sz="14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rtlCol="0">
            <a:noAutofit/>
          </a:bodyPr>
          <a:lstStyle>
            <a:lvl1pPr algn="l">
              <a:lnSpc>
                <a:spcPct val="100000"/>
              </a:lnSpc>
              <a:defRPr lang="ru-RU"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57" name="Текст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ru-RU" sz="10000" b="1"/>
            </a:lvl1pPr>
          </a:lstStyle>
          <a:p>
            <a:pPr lvl="0" rtl="0"/>
            <a:r>
              <a:rPr lang="ru-RU"/>
              <a:t>"</a:t>
            </a:r>
          </a:p>
        </p:txBody>
      </p:sp>
      <p:sp>
        <p:nvSpPr>
          <p:cNvPr id="55" name="Текст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56" name="Текст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ru-RU" sz="10000" b="1"/>
            </a:lvl1pPr>
          </a:lstStyle>
          <a:p>
            <a:pPr lvl="0" rtl="0"/>
            <a:r>
              <a:rPr lang="ru-RU"/>
              <a:t>"</a:t>
            </a:r>
          </a:p>
        </p:txBody>
      </p:sp>
      <p:sp>
        <p:nvSpPr>
          <p:cNvPr id="32" name="Изображение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3" name="Полилиния: фигура 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3" name="Изображение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9" name="Полилиния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1" name="Полилиния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3" name="Рисунок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22" name="Текст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6" name="Рисунок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9" name="Рисунок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28" name="Текст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0" name="Текст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0" name="Рисунок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5" name="Текст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3" name="Рисунок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22" name="Текст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1" name="Рисунок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8" name="Текст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6" name="Рисунок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2" name="Рисунок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1" name="Текст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9" name="Рисунок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28" name="Текст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0" name="Текст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3" name="Рисунок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endParaRPr lang="ru-RU" dirty="0"/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3" name="Текст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6" name="Текст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4" name="Рисунок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endParaRPr lang="ru-RU" dirty="0"/>
          </a:p>
        </p:txBody>
      </p:sp>
      <p:sp>
        <p:nvSpPr>
          <p:cNvPr id="52" name="Текст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47" name="Текст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8" name="Рисунок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endParaRPr lang="ru-RU" dirty="0"/>
          </a:p>
        </p:txBody>
      </p:sp>
      <p:sp>
        <p:nvSpPr>
          <p:cNvPr id="58" name="Текст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48" name="Текст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7" name="Рисунок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endParaRPr lang="ru-RU" dirty="0"/>
          </a:p>
        </p:txBody>
      </p:sp>
      <p:sp>
        <p:nvSpPr>
          <p:cNvPr id="59" name="Текст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49" name="Текст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6" name="Рисунок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endParaRPr lang="ru-RU" dirty="0"/>
          </a:p>
        </p:txBody>
      </p:sp>
      <p:sp>
        <p:nvSpPr>
          <p:cNvPr id="60" name="Текст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50" name="Текст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5" name="Рисунок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endParaRPr lang="ru-RU" dirty="0"/>
          </a:p>
        </p:txBody>
      </p:sp>
      <p:sp>
        <p:nvSpPr>
          <p:cNvPr id="61" name="Текст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26" name="Полилиния: Форма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lnSpc>
                <a:spcPct val="100000"/>
              </a:lnSpc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0" name="Изображение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3" name="Текст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4" name="Текст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5" name="Текст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6" name="Текст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7" name="Текст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8" name="Текст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9" name="Текст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40" name="Текст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1" name="Изображение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3" name="Изображение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Полилиния: фигура 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Изображение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9" name="Изображение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ru-RU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ru-RU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6" name="Текст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4" name="Рисунок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endParaRPr lang="ru-RU" dirty="0"/>
          </a:p>
        </p:txBody>
      </p:sp>
      <p:sp>
        <p:nvSpPr>
          <p:cNvPr id="52" name="Текст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49" name="Текст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6" name="Рисунок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endParaRPr lang="ru-RU" dirty="0"/>
          </a:p>
        </p:txBody>
      </p:sp>
      <p:sp>
        <p:nvSpPr>
          <p:cNvPr id="60" name="Текст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50" name="Текст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5" name="Рисунок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endParaRPr lang="ru-RU" dirty="0"/>
          </a:p>
        </p:txBody>
      </p:sp>
      <p:sp>
        <p:nvSpPr>
          <p:cNvPr id="61" name="Текст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ru-RU" sz="1500"/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Изображение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5" name="Изображение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6" name="Изображение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3" name="Изображение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21" name="Изображение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Изображение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 b="1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 rtlCol="0">
            <a:noAutofit/>
          </a:bodyPr>
          <a:lstStyle>
            <a:lvl1pPr marL="0" indent="0">
              <a:buNone/>
              <a:defRPr lang="ru-RU" sz="1500"/>
            </a:lvl1pPr>
            <a:lvl2pPr>
              <a:defRPr lang="ru-RU" sz="1500"/>
            </a:lvl2pPr>
            <a:lvl3pPr>
              <a:defRPr lang="ru-RU" sz="1500"/>
            </a:lvl3pPr>
            <a:lvl4pPr>
              <a:defRPr lang="ru-RU" sz="1500"/>
            </a:lvl4pPr>
            <a:lvl5pPr>
              <a:defRPr lang="ru-RU" sz="15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олилиния: фигура 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9" name="Изображение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rtlCol="0" anchor="ctr">
            <a:noAutofit/>
          </a:bodyPr>
          <a:lstStyle>
            <a:lvl1pPr algn="l">
              <a:defRPr lang="ru-RU" sz="4400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 rtlCol="0">
            <a:noAutofit/>
          </a:bodyPr>
          <a:lstStyle>
            <a:lvl1pPr marL="0" indent="0" algn="l">
              <a:spcBef>
                <a:spcPts val="576"/>
              </a:spcBef>
              <a:buNone/>
              <a:defRPr lang="ru-RU" sz="24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Изображение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1" name="Изображение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" name="Изображение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7" name="Изображение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  <p:sp>
        <p:nvSpPr>
          <p:cNvPr id="18" name="Заголовок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 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RU" sz="32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ru-RU" sz="3200"/>
            </a:lvl1pPr>
            <a:lvl2pPr>
              <a:defRPr lang="ru-RU" sz="2800"/>
            </a:lvl2pPr>
            <a:lvl3pPr>
              <a:defRPr lang="ru-RU" sz="2400"/>
            </a:lvl3pPr>
            <a:lvl4pPr>
              <a:defRPr lang="ru-RU" sz="2000"/>
            </a:lvl4pPr>
            <a:lvl5pPr>
              <a:defRPr lang="ru-RU" sz="2000"/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RU" sz="32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lang="ru-RU" sz="3200"/>
            </a:lvl1pPr>
            <a:lvl2pPr marL="457200" indent="0">
              <a:buNone/>
              <a:defRPr lang="ru-RU" sz="2800"/>
            </a:lvl2pPr>
            <a:lvl3pPr marL="914400" indent="0">
              <a:buNone/>
              <a:defRPr lang="ru-RU" sz="2400"/>
            </a:lvl3pPr>
            <a:lvl4pPr marL="1371600" indent="0">
              <a:buNone/>
              <a:defRPr lang="ru-RU" sz="2000"/>
            </a:lvl4pPr>
            <a:lvl5pPr marL="1828800" indent="0">
              <a:buNone/>
              <a:defRPr lang="ru-RU" sz="2000"/>
            </a:lvl5pPr>
            <a:lvl6pPr marL="2286000" indent="0">
              <a:buNone/>
              <a:defRPr lang="ru-RU" sz="2000"/>
            </a:lvl6pPr>
            <a:lvl7pPr marL="2743200" indent="0">
              <a:buNone/>
              <a:defRPr lang="ru-RU" sz="2000"/>
            </a:lvl7pPr>
            <a:lvl8pPr marL="3200400" indent="0">
              <a:buNone/>
              <a:defRPr lang="ru-RU" sz="2000"/>
            </a:lvl8pPr>
            <a:lvl9pPr marL="3657600" indent="0">
              <a:buNone/>
              <a:defRPr lang="ru-RU" sz="2000"/>
            </a:lvl9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dirty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dirty="0"/>
              <a:t>Заголовок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ru-RU"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9.wdp"/><Relationship Id="rId5" Type="http://schemas.openxmlformats.org/officeDocument/2006/relationships/image" Target="../media/image44.pn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5492" y="3429000"/>
            <a:ext cx="5385816" cy="12252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Приложение Гид «</a:t>
            </a:r>
            <a:r>
              <a:rPr lang="en-US" sz="4000" dirty="0"/>
              <a:t>VL</a:t>
            </a:r>
            <a:r>
              <a:rPr lang="ru-RU" sz="4000" dirty="0"/>
              <a:t>»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7419" y="5545395"/>
            <a:ext cx="9131701" cy="1225296"/>
          </a:xfrm>
        </p:spPr>
        <p:txBody>
          <a:bodyPr rtlCol="0"/>
          <a:lstStyle>
            <a:defPPr>
              <a:defRPr lang="ru-RU"/>
            </a:defPPr>
          </a:lstStyle>
          <a:p>
            <a:pPr lvl="0" algn="r"/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проект в информационной системе </a:t>
            </a:r>
            <a:r>
              <a:rPr lang="en-GB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https://pt.2035.university/project/veb-sajt-po-turizmu-vladivostoka/invite/bb4ec3bf-66b9-4f70-813d-69d22e914a04</a:t>
            </a: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Трекер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Некрасова Марина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098" name="Picture 2" descr="Бесплатное векторное изображение Женщина смотрит на карту концепции местного туризма">
            <a:extLst>
              <a:ext uri="{FF2B5EF4-FFF2-40B4-BE49-F238E27FC236}">
                <a16:creationId xmlns:a16="http://schemas.microsoft.com/office/drawing/2014/main" id="{ADF0721A-4081-25B2-75CB-9020C6193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974" y1="51757" x2="15974" y2="51757"/>
                        <a14:foregroundMark x1="82268" y1="46965" x2="82268" y2="46965"/>
                        <a14:foregroundMark x1="83866" y1="59265" x2="83866" y2="59265"/>
                        <a14:foregroundMark x1="49042" y1="11022" x2="49042" y2="11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655" y="87308"/>
            <a:ext cx="2874010" cy="2874010"/>
          </a:xfrm>
          <a:prstGeom prst="ellipse">
            <a:avLst/>
          </a:prstGeom>
          <a:ln w="63500" cap="rnd">
            <a:solidFill>
              <a:schemeClr val="accent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538CF2A-D824-E4BC-978E-A2BF47A24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040" y="821055"/>
            <a:ext cx="11558905" cy="668338"/>
          </a:xfrm>
        </p:spPr>
        <p:txBody>
          <a:bodyPr/>
          <a:lstStyle/>
          <a:p>
            <a:r>
              <a:rPr lang="ru-RU" sz="4000" dirty="0"/>
              <a:t>Описание </a:t>
            </a:r>
            <a:br>
              <a:rPr lang="ru-RU" sz="4000" dirty="0"/>
            </a:br>
            <a:r>
              <a:rPr lang="ru-RU" sz="4000" dirty="0"/>
              <a:t>стартап-проекта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646A950-14C0-514D-3F4C-4587FA8213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040" y="2165669"/>
            <a:ext cx="9773920" cy="1055052"/>
          </a:xfrm>
        </p:spPr>
        <p:txBody>
          <a:bodyPr/>
          <a:lstStyle/>
          <a:p>
            <a:r>
              <a:rPr lang="ru-RU" sz="3200" dirty="0"/>
              <a:t>Мобильное приложение, помогающее студентам, иностранцам и гостям города ориентироваться в городе Владивосток</a:t>
            </a:r>
          </a:p>
          <a:p>
            <a:endParaRPr lang="ru-RU" dirty="0"/>
          </a:p>
        </p:txBody>
      </p:sp>
      <p:pic>
        <p:nvPicPr>
          <p:cNvPr id="6" name="Picture 4" descr="Бесплатное векторное изображение Группа людей, работающих вместе">
            <a:extLst>
              <a:ext uri="{FF2B5EF4-FFF2-40B4-BE49-F238E27FC236}">
                <a16:creationId xmlns:a16="http://schemas.microsoft.com/office/drawing/2014/main" id="{99FE7F91-BE59-C782-C117-286690848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322321"/>
            <a:ext cx="4900143" cy="3264153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rgbClr val="E6F0F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8911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052" y="1360131"/>
            <a:ext cx="5348747" cy="9438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6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Целевой клиент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2660" y="2520826"/>
            <a:ext cx="6666273" cy="3591233"/>
          </a:xfrm>
        </p:spPr>
        <p:txBody>
          <a:bodyPr rtlCol="0"/>
          <a:lstStyle>
            <a:defPPr>
              <a:defRPr lang="ru-RU"/>
            </a:defPPr>
          </a:lstStyle>
          <a:p>
            <a:pPr marL="134708" lvl="1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</a:pPr>
            <a:r>
              <a:rPr lang="ru-RU" sz="2800" b="1" dirty="0">
                <a:solidFill>
                  <a:schemeClr val="accent6"/>
                </a:solidFill>
                <a:sym typeface="Montserrat"/>
              </a:rPr>
              <a:t>B2C</a:t>
            </a:r>
            <a:r>
              <a:rPr lang="ru-RU" sz="2800" dirty="0">
                <a:solidFill>
                  <a:schemeClr val="accent6"/>
                </a:solidFill>
                <a:sym typeface="Montserrat"/>
              </a:rPr>
              <a:t>:</a:t>
            </a:r>
          </a:p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dirty="0">
                <a:solidFill>
                  <a:schemeClr val="accent6"/>
                </a:solidFill>
                <a:sym typeface="Montserrat"/>
              </a:rPr>
              <a:t>Студенты 1 курсники, иногородние;</a:t>
            </a:r>
          </a:p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dirty="0">
                <a:solidFill>
                  <a:schemeClr val="accent6"/>
                </a:solidFill>
                <a:sym typeface="Montserrat"/>
              </a:rPr>
              <a:t>Иностранные студенты;</a:t>
            </a:r>
          </a:p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dirty="0">
                <a:solidFill>
                  <a:schemeClr val="accent6"/>
                </a:solidFill>
                <a:sym typeface="Montserrat"/>
              </a:rPr>
              <a:t>Иногородние педагоги;</a:t>
            </a:r>
          </a:p>
          <a:p>
            <a:pPr marL="134708" lvl="1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</a:pPr>
            <a:r>
              <a:rPr lang="ru-RU" sz="2800" b="1" dirty="0">
                <a:solidFill>
                  <a:schemeClr val="accent6"/>
                </a:solidFill>
              </a:rPr>
              <a:t>B2B</a:t>
            </a:r>
            <a:r>
              <a:rPr lang="ru-RU" sz="2800" dirty="0">
                <a:solidFill>
                  <a:schemeClr val="accent6"/>
                </a:solidFill>
              </a:rPr>
              <a:t>:</a:t>
            </a:r>
          </a:p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dirty="0">
                <a:solidFill>
                  <a:schemeClr val="accent6"/>
                </a:solidFill>
              </a:rPr>
              <a:t>Потенциальные рекламодатели.</a:t>
            </a:r>
          </a:p>
          <a:p>
            <a:pPr marL="342900" indent="-342900" algn="ctr" rtl="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accent6"/>
              </a:solidFill>
              <a:latin typeface="Times new Roman" panose="02000500000000000000" pitchFamily="2" charset="0"/>
              <a:cs typeface="Times new Roman" panose="02000500000000000000" pitchFamily="2" charset="0"/>
            </a:endParaRPr>
          </a:p>
        </p:txBody>
      </p:sp>
      <p:pic>
        <p:nvPicPr>
          <p:cNvPr id="4" name="Picture 4" descr="Бесплатное векторное изображение Женский гид с группой туристов плоская векторная иллюстрация. счастливые девушки и парни, имеющие экскурсию с гидом, держащим флаг. мужчины и женщины фотографируются, осматривают достопримечательности. туризм, концепция поездки">
            <a:extLst>
              <a:ext uri="{FF2B5EF4-FFF2-40B4-BE49-F238E27FC236}">
                <a16:creationId xmlns:a16="http://schemas.microsoft.com/office/drawing/2014/main" id="{CAE44D27-0AF3-2E1B-88F5-A72721CBD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014" r="72123">
                        <a14:foregroundMark x1="16134" y1="42737" x2="16134" y2="42737"/>
                        <a14:foregroundMark x1="15176" y1="53911" x2="15176" y2="53911"/>
                        <a14:foregroundMark x1="13419" y1="67318" x2="13419" y2="67318"/>
                        <a14:foregroundMark x1="17093" y1="51397" x2="17093" y2="51397"/>
                        <a14:foregroundMark x1="16613" y1="54469" x2="16613" y2="54469"/>
                        <a14:foregroundMark x1="49681" y1="51117" x2="49681" y2="51117"/>
                        <a14:foregroundMark x1="46326" y1="67318" x2="46326" y2="67318"/>
                        <a14:foregroundMark x1="45527" y1="74860" x2="45527" y2="74860"/>
                        <a14:foregroundMark x1="49361" y1="39944" x2="49361" y2="39944"/>
                        <a14:foregroundMark x1="49681" y1="33240" x2="49521" y2="48045"/>
                        <a14:foregroundMark x1="53355" y1="46089" x2="53355" y2="46089"/>
                        <a14:foregroundMark x1="55272" y1="43017" x2="55272" y2="43017"/>
                        <a14:foregroundMark x1="50160" y1="69553" x2="50160" y2="69553"/>
                        <a14:foregroundMark x1="63898" y1="43017" x2="63898" y2="43017"/>
                        <a14:foregroundMark x1="55272" y1="45810" x2="55272" y2="45810"/>
                        <a14:foregroundMark x1="50479" y1="72346" x2="50479" y2="72346"/>
                        <a14:foregroundMark x1="45048" y1="72905" x2="45048" y2="72905"/>
                        <a14:foregroundMark x1="45208" y1="73184" x2="45208" y2="74302"/>
                        <a14:foregroundMark x1="45687" y1="70670" x2="45367" y2="73184"/>
                        <a14:foregroundMark x1="50319" y1="70950" x2="50319" y2="74302"/>
                        <a14:foregroundMark x1="46805" y1="37989" x2="46805" y2="37989"/>
                        <a14:foregroundMark x1="46805" y1="37989" x2="46805" y2="37989"/>
                        <a14:foregroundMark x1="19329" y1="35754" x2="19329" y2="35754"/>
                        <a14:foregroundMark x1="17891" y1="72626" x2="17891" y2="72626"/>
                        <a14:foregroundMark x1="30351" y1="73184" x2="30351" y2="73184"/>
                        <a14:foregroundMark x1="27636" y1="41899" x2="27636" y2="41899"/>
                        <a14:backgroundMark x1="32428" y1="72067" x2="32428" y2="72067"/>
                        <a14:backgroundMark x1="37061" y1="35196" x2="37061" y2="35196"/>
                        <a14:backgroundMark x1="34824" y1="36034" x2="34824" y2="36034"/>
                        <a14:backgroundMark x1="31629" y1="35475" x2="31629" y2="35475"/>
                        <a14:backgroundMark x1="32748" y1="66760" x2="32748" y2="66760"/>
                        <a14:backgroundMark x1="29393" y1="67318" x2="29393" y2="67318"/>
                        <a14:backgroundMark x1="32748" y1="64804" x2="32748" y2="64804"/>
                        <a14:backgroundMark x1="32907" y1="65363" x2="32907" y2="65363"/>
                        <a14:backgroundMark x1="33227" y1="49441" x2="33227" y2="494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63"/>
          <a:stretch/>
        </p:blipFill>
        <p:spPr bwMode="auto">
          <a:xfrm>
            <a:off x="8132353" y="-302340"/>
            <a:ext cx="3647633" cy="26030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57" y="348354"/>
            <a:ext cx="6313424" cy="14999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b="1" dirty="0">
                <a:solidFill>
                  <a:schemeClr val="accent6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проблемы</a:t>
            </a:r>
            <a:endParaRPr lang="ru-RU" sz="40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886" y="881246"/>
            <a:ext cx="6779394" cy="5553777"/>
          </a:xfrm>
        </p:spPr>
        <p:txBody>
          <a:bodyPr rtlCol="0"/>
          <a:lstStyle>
            <a:defPPr>
              <a:defRPr lang="ru-RU"/>
            </a:defPPr>
          </a:lstStyle>
          <a:p>
            <a:pPr marL="0" lvl="1" indent="0">
              <a:lnSpc>
                <a:spcPct val="100000"/>
              </a:lnSpc>
              <a:spcAft>
                <a:spcPts val="1200"/>
              </a:spcAft>
              <a:buSzPts val="1248"/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B2C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:</a:t>
            </a:r>
          </a:p>
          <a:p>
            <a:pPr marL="0" lvl="1" indent="-203620">
              <a:lnSpc>
                <a:spcPct val="100000"/>
              </a:lnSpc>
              <a:spcAft>
                <a:spcPts val="1200"/>
              </a:spcAft>
              <a:buSzPts val="1248"/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Не знание города и самого вуза;</a:t>
            </a:r>
          </a:p>
          <a:p>
            <a:pPr marL="0" lvl="1" indent="-203620">
              <a:lnSpc>
                <a:spcPct val="100000"/>
              </a:lnSpc>
              <a:spcAft>
                <a:spcPts val="1200"/>
              </a:spcAft>
              <a:buSzPts val="1248"/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Необходимость в рекомендации по решению повседневных вопросов;</a:t>
            </a:r>
          </a:p>
          <a:p>
            <a:pPr marL="0" lvl="1" indent="-203620">
              <a:lnSpc>
                <a:spcPct val="100000"/>
              </a:lnSpc>
              <a:spcAft>
                <a:spcPts val="1200"/>
              </a:spcAft>
              <a:buSzPts val="1248"/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Языковой барьер;</a:t>
            </a:r>
          </a:p>
          <a:p>
            <a:pPr marL="0" lvl="1" indent="-203620">
              <a:lnSpc>
                <a:spcPct val="100000"/>
              </a:lnSpc>
              <a:spcAft>
                <a:spcPts val="1200"/>
              </a:spcAft>
              <a:buSzPts val="1248"/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Не знание местной культуры;</a:t>
            </a:r>
          </a:p>
          <a:p>
            <a:pPr marL="0" lvl="1" indent="-203620">
              <a:lnSpc>
                <a:spcPct val="100000"/>
              </a:lnSpc>
              <a:spcAft>
                <a:spcPts val="1200"/>
              </a:spcAft>
              <a:buSzPts val="1248"/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Отсутствие знакомых/местных.</a:t>
            </a:r>
          </a:p>
          <a:p>
            <a:pPr marL="0" lvl="1" indent="0">
              <a:lnSpc>
                <a:spcPct val="100000"/>
              </a:lnSpc>
              <a:spcAft>
                <a:spcPts val="1200"/>
              </a:spcAft>
              <a:buSzPts val="1248"/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B2B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:</a:t>
            </a:r>
          </a:p>
          <a:p>
            <a:pPr marL="0" lvl="1" indent="0">
              <a:lnSpc>
                <a:spcPct val="100000"/>
              </a:lnSpc>
              <a:spcAft>
                <a:spcPts val="1200"/>
              </a:spcAft>
              <a:buSzPts val="1248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Необходимость в привлечении и удержании потенциальных клиентов</a:t>
            </a:r>
          </a:p>
          <a:p>
            <a:pPr marL="0" lvl="1" indent="0">
              <a:buSzPts val="1248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Montserrat"/>
            </a:endParaRPr>
          </a:p>
          <a:p>
            <a:pPr marL="0" lvl="1" indent="0">
              <a:buSzPts val="1248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Montserrat"/>
            </a:endParaRPr>
          </a:p>
          <a:p>
            <a:pPr marL="0" lvl="1" indent="-203620">
              <a:buSzPts val="1248"/>
              <a:buFont typeface="Arial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Montserrat"/>
            </a:endParaRPr>
          </a:p>
          <a:p>
            <a:pPr rtl="0"/>
            <a:endParaRPr lang="ru-RU" dirty="0"/>
          </a:p>
        </p:txBody>
      </p:sp>
      <p:pic>
        <p:nvPicPr>
          <p:cNvPr id="4" name="Picture 4" descr="Бесплатное векторное изображение Крошечные люди, исследующие предупреждение об ошибке операционной системы на веб-странице, изолировали плоскую иллюстрацию.">
            <a:extLst>
              <a:ext uri="{FF2B5EF4-FFF2-40B4-BE49-F238E27FC236}">
                <a16:creationId xmlns:a16="http://schemas.microsoft.com/office/drawing/2014/main" id="{13412E9A-B344-C4A3-A90D-F975F9EFC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32" b="90408" l="9904" r="89936">
                        <a14:foregroundMark x1="60383" y1="88010" x2="60383" y2="88010"/>
                        <a14:foregroundMark x1="70447" y1="90408" x2="70447" y2="90408"/>
                        <a14:foregroundMark x1="68690" y1="89928" x2="68690" y2="899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3850723"/>
            <a:ext cx="4304430" cy="2867328"/>
          </a:xfrm>
          <a:prstGeom prst="ellipse">
            <a:avLst/>
          </a:prstGeom>
          <a:ln w="63500" cap="rnd">
            <a:solidFill>
              <a:srgbClr val="DF8C8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Вектор Женщина страдает навязчивыми мыслями, головная боль, нерешенные вопросы, психологическая травма, депрессия.">
            <a:extLst>
              <a:ext uri="{FF2B5EF4-FFF2-40B4-BE49-F238E27FC236}">
                <a16:creationId xmlns:a16="http://schemas.microsoft.com/office/drawing/2014/main" id="{EC0B7C28-A590-30D3-E891-7F17C64B0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7508" r="95208">
                        <a14:foregroundMark x1="51757" y1="59362" x2="51757" y2="59362"/>
                        <a14:foregroundMark x1="48562" y1="61064" x2="48562" y2="61064"/>
                        <a14:foregroundMark x1="50479" y1="55957" x2="49361" y2="68723"/>
                        <a14:foregroundMark x1="48243" y1="81489" x2="46965" y2="53617"/>
                        <a14:foregroundMark x1="46965" y1="53617" x2="49681" y2="51064"/>
                        <a14:foregroundMark x1="49521" y1="85745" x2="49521" y2="85745"/>
                        <a14:foregroundMark x1="49521" y1="85745" x2="49521" y2="85745"/>
                        <a14:foregroundMark x1="49521" y1="85745" x2="53195" y2="82340"/>
                        <a14:foregroundMark x1="51438" y1="85745" x2="47125" y2="87234"/>
                        <a14:foregroundMark x1="95367" y1="53830" x2="95367" y2="53830"/>
                        <a14:foregroundMark x1="7508" y1="45957" x2="7508" y2="45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6982">
            <a:off x="8279715" y="1110609"/>
            <a:ext cx="2978872" cy="2236533"/>
          </a:xfrm>
          <a:prstGeom prst="ellipse">
            <a:avLst/>
          </a:prstGeom>
          <a:ln w="63500" cap="rnd">
            <a:solidFill>
              <a:srgbClr val="202C8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6B2418-92C0-D639-7FD0-553295A2D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t>5</a:t>
            </a:fld>
            <a:endParaRPr lang="ru-RU" dirty="0"/>
          </a:p>
        </p:txBody>
      </p:sp>
      <p:sp>
        <p:nvSpPr>
          <p:cNvPr id="8" name="Нижний колонтитул 3">
            <a:extLst>
              <a:ext uri="{FF2B5EF4-FFF2-40B4-BE49-F238E27FC236}">
                <a16:creationId xmlns:a16="http://schemas.microsoft.com/office/drawing/2014/main" id="{55D44AE8-4C6D-530D-18C5-0B292699FCEE}"/>
              </a:ext>
            </a:extLst>
          </p:cNvPr>
          <p:cNvSpPr txBox="1">
            <a:spLocks/>
          </p:cNvSpPr>
          <p:nvPr/>
        </p:nvSpPr>
        <p:spPr>
          <a:xfrm>
            <a:off x="3662680" y="1135514"/>
            <a:ext cx="8342697" cy="755583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4572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202C8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 SemiBold"/>
              </a:rPr>
              <a:t>Мобильное приложение «Гид VL», позволяющее</a:t>
            </a:r>
            <a:r>
              <a:rPr lang="ru-RU" sz="2400" b="1" dirty="0">
                <a:solidFill>
                  <a:srgbClr val="202C8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 SemiBold"/>
              </a:rPr>
              <a:t>: </a:t>
            </a:r>
            <a:endParaRPr lang="ru-RU" sz="2400" b="1" dirty="0">
              <a:solidFill>
                <a:srgbClr val="202C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6EAC3EA-D251-D032-95DF-A7096EC3A2B9}"/>
              </a:ext>
            </a:extLst>
          </p:cNvPr>
          <p:cNvSpPr txBox="1">
            <a:spLocks/>
          </p:cNvSpPr>
          <p:nvPr/>
        </p:nvSpPr>
        <p:spPr>
          <a:xfrm>
            <a:off x="8023723" y="320040"/>
            <a:ext cx="3415421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Arial Black" panose="020B0604020202020204" pitchFamily="34" charset="0"/>
                <a:ea typeface="Arial Regular" pitchFamily="34" charset="-122"/>
                <a:sym typeface="Montserrat SemiBold"/>
              </a:rPr>
              <a:t>РЕШЕНИЕ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9C5009B1-E2D2-A413-6AA3-CD240AFA76CF}"/>
              </a:ext>
            </a:extLst>
          </p:cNvPr>
          <p:cNvSpPr txBox="1">
            <a:spLocks/>
          </p:cNvSpPr>
          <p:nvPr/>
        </p:nvSpPr>
        <p:spPr>
          <a:xfrm>
            <a:off x="3402329" y="1956542"/>
            <a:ext cx="9242788" cy="42513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18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lang="ru-RU" sz="20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lang="ru-RU"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lang="ru-RU"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lang="ru-RU"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b="1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b="1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b="1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b="1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9pPr>
          </a:lstStyle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b="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Быстро найти необходимые кафе или ресторан, розничный магазин, кинотеатр, выставочный зал и т.п.;</a:t>
            </a:r>
            <a:endParaRPr lang="ru-RU" sz="2800" b="0" dirty="0">
              <a:solidFill>
                <a:srgbClr val="000000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Получить список рекомендаций о доступных и интересных местах;</a:t>
            </a:r>
          </a:p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Быть в курсе актуальных мероприятий;</a:t>
            </a:r>
          </a:p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Получать скидки от партнеров;</a:t>
            </a:r>
          </a:p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Приложение будет интегрировано с картами Яндекс;</a:t>
            </a:r>
          </a:p>
          <a:p>
            <a:pPr marL="269415" lvl="1" indent="-134707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48"/>
              <a:buFont typeface="Arial"/>
              <a:buChar char="•"/>
            </a:pP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  <a:sym typeface="Montserrat"/>
              </a:rPr>
              <a:t>Размещать рекламные материалы компаний партнеров.</a:t>
            </a:r>
          </a:p>
          <a:p>
            <a:endParaRPr lang="ru-RU" dirty="0"/>
          </a:p>
        </p:txBody>
      </p:sp>
      <p:pic>
        <p:nvPicPr>
          <p:cNvPr id="11" name="Picture 2" descr="Бесплатное векторное изображение Векторная иллюстрация абстрактного понятия взаимопомощи. программа взаимопомощи, помощь друг другу, поддержка бизнеса, мобильный банкинг, работа в команде, группа людей, рукопожатие абстрактная метафора.">
            <a:extLst>
              <a:ext uri="{FF2B5EF4-FFF2-40B4-BE49-F238E27FC236}">
                <a16:creationId xmlns:a16="http://schemas.microsoft.com/office/drawing/2014/main" id="{099E39D7-A506-4B77-4F80-07BFD2FF4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55671"/>
            <a:ext cx="3402329" cy="3402329"/>
          </a:xfrm>
          <a:prstGeom prst="ellipse">
            <a:avLst/>
          </a:prstGeom>
          <a:ln w="63500" cap="rnd">
            <a:solidFill>
              <a:srgbClr val="FCFBF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 descr="Бесплатное векторное изображение Набор из трех лампочек представляет собой эффективную концепцию бизнес-идеи">
            <a:extLst>
              <a:ext uri="{FF2B5EF4-FFF2-40B4-BE49-F238E27FC236}">
                <a16:creationId xmlns:a16="http://schemas.microsoft.com/office/drawing/2014/main" id="{A989F4A2-3B17-4BD4-4425-C426F4B1A5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7" b="89665" l="6550" r="62460">
                        <a14:foregroundMark x1="20128" y1="48324" x2="20128" y2="48324"/>
                        <a14:foregroundMark x1="14058" y1="47207" x2="14058" y2="47207"/>
                        <a14:foregroundMark x1="14377" y1="46369" x2="19649" y2="47765"/>
                        <a14:foregroundMark x1="14377" y1="51117" x2="13898" y2="38827"/>
                        <a14:foregroundMark x1="10703" y1="58939" x2="10703" y2="58939"/>
                        <a14:foregroundMark x1="7987" y1="51955" x2="7987" y2="51955"/>
                        <a14:foregroundMark x1="7188" y1="43575" x2="7188" y2="43575"/>
                        <a14:foregroundMark x1="8147" y1="36034" x2="8147" y2="36034"/>
                        <a14:foregroundMark x1="11022" y1="29330" x2="11022" y2="29330"/>
                        <a14:foregroundMark x1="15016" y1="24581" x2="15016" y2="24581"/>
                        <a14:foregroundMark x1="19649" y1="22626" x2="19649" y2="22626"/>
                        <a14:foregroundMark x1="24121" y1="24860" x2="24121" y2="24860"/>
                        <a14:foregroundMark x1="28275" y1="28492" x2="28275" y2="28492"/>
                        <a14:foregroundMark x1="30351" y1="36034" x2="30351" y2="36034"/>
                        <a14:foregroundMark x1="30831" y1="43855" x2="30831" y2="43855"/>
                        <a14:foregroundMark x1="31150" y1="51955" x2="31150" y2="51955"/>
                        <a14:foregroundMark x1="28115" y1="58939" x2="28115" y2="58939"/>
                        <a14:foregroundMark x1="22045" y1="71788" x2="22045" y2="71788"/>
                        <a14:foregroundMark x1="21725" y1="75140" x2="21725" y2="75140"/>
                        <a14:foregroundMark x1="20447" y1="77933" x2="20447" y2="77933"/>
                        <a14:foregroundMark x1="49521" y1="77933" x2="49521" y2="77933"/>
                        <a14:foregroundMark x1="49361" y1="75140" x2="49361" y2="75140"/>
                        <a14:foregroundMark x1="50958" y1="71508" x2="50958" y2="71508"/>
                        <a14:foregroundMark x1="46965" y1="62570" x2="46965" y2="62570"/>
                        <a14:foregroundMark x1="44888" y1="45810" x2="44888" y2="45810"/>
                        <a14:foregroundMark x1="46006" y1="25140" x2="46006" y2="25140"/>
                        <a14:foregroundMark x1="42332" y1="29330" x2="42332" y2="29330"/>
                        <a14:foregroundMark x1="38978" y1="35475" x2="38978" y2="35475"/>
                        <a14:foregroundMark x1="38339" y1="43575" x2="38339" y2="43575"/>
                        <a14:foregroundMark x1="38978" y1="51955" x2="38978" y2="51955"/>
                        <a14:foregroundMark x1="41693" y1="58939" x2="41693" y2="58939"/>
                        <a14:foregroundMark x1="59105" y1="59497" x2="59105" y2="59497"/>
                        <a14:foregroundMark x1="61661" y1="52235" x2="61661" y2="52235"/>
                        <a14:foregroundMark x1="62460" y1="43855" x2="62460" y2="43855"/>
                        <a14:foregroundMark x1="61502" y1="36034" x2="61502" y2="36034"/>
                        <a14:foregroundMark x1="58946" y1="29050" x2="58946" y2="29050"/>
                        <a14:foregroundMark x1="54952" y1="23464" x2="54952" y2="23464"/>
                        <a14:foregroundMark x1="50319" y1="22346" x2="50319" y2="22346"/>
                        <a14:foregroundMark x1="44728" y1="44972" x2="44728" y2="449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2961"/>
          <a:stretch/>
        </p:blipFill>
        <p:spPr bwMode="auto">
          <a:xfrm>
            <a:off x="723580" y="1509865"/>
            <a:ext cx="1955165" cy="1667869"/>
          </a:xfrm>
          <a:prstGeom prst="ellipse">
            <a:avLst/>
          </a:prstGeom>
          <a:ln w="63500" cap="rnd">
            <a:solidFill>
              <a:srgbClr val="FFEFE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73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125C33-1459-4F00-9BAD-570CB52DB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6" y="1474839"/>
            <a:ext cx="6361471" cy="875071"/>
          </a:xfrm>
        </p:spPr>
        <p:txBody>
          <a:bodyPr/>
          <a:lstStyle/>
          <a:p>
            <a:r>
              <a:rPr lang="ru-RU" dirty="0"/>
              <a:t>Ценности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4EDCCE-54F9-47C7-BB4B-7774F691F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59510" y="3242186"/>
            <a:ext cx="6440130" cy="2863645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Наше приложение Гид VL помогает людям, приехавшим во Владивосток, быстрее понять, где можно поесть, что купить и куда сходить на культурные мероприятия. С помощью этого приложения гости города могут чувствовать себя более комфортно и безопасно, как будто они находятся у себя дома.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Бесплатное векторное изображение Иллюстрация высокой самооценки с женщиной и листьями">
            <a:extLst>
              <a:ext uri="{FF2B5EF4-FFF2-40B4-BE49-F238E27FC236}">
                <a16:creationId xmlns:a16="http://schemas.microsoft.com/office/drawing/2014/main" id="{B440E60E-EC5B-C552-C84F-413DF6D3B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19773">
            <a:off x="8742214" y="-153669"/>
            <a:ext cx="2208102" cy="2208102"/>
          </a:xfrm>
          <a:prstGeom prst="ellipse">
            <a:avLst/>
          </a:prstGeom>
          <a:ln w="63500" cap="rnd">
            <a:solidFill>
              <a:srgbClr val="AAC4E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Бесплатное векторное изображение Иллюстрация концепции макаронных изделий">
            <a:extLst>
              <a:ext uri="{FF2B5EF4-FFF2-40B4-BE49-F238E27FC236}">
                <a16:creationId xmlns:a16="http://schemas.microsoft.com/office/drawing/2014/main" id="{0A977057-E14B-5A4D-514F-B925ABCC7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6195">
            <a:off x="696531" y="4595022"/>
            <a:ext cx="1975270" cy="1975270"/>
          </a:xfrm>
          <a:prstGeom prst="ellipse">
            <a:avLst/>
          </a:prstGeom>
          <a:ln w="63500" cap="rnd">
            <a:solidFill>
              <a:srgbClr val="F5CDC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Вектор Абстрактная векторная иллюстрация программы лояльности">
            <a:extLst>
              <a:ext uri="{FF2B5EF4-FFF2-40B4-BE49-F238E27FC236}">
                <a16:creationId xmlns:a16="http://schemas.microsoft.com/office/drawing/2014/main" id="{F04A67C9-3514-DD64-83E2-44AF07455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4668">
            <a:off x="1020288" y="442464"/>
            <a:ext cx="1966579" cy="1966579"/>
          </a:xfrm>
          <a:prstGeom prst="ellipse">
            <a:avLst/>
          </a:prstGeom>
          <a:ln w="63500" cap="rnd">
            <a:solidFill>
              <a:srgbClr val="202C8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Бесплатное векторное изображение Современные люди занимаются культурной деятельностью">
            <a:extLst>
              <a:ext uri="{FF2B5EF4-FFF2-40B4-BE49-F238E27FC236}">
                <a16:creationId xmlns:a16="http://schemas.microsoft.com/office/drawing/2014/main" id="{2B3361C3-88D9-FBB4-5431-6184E9F21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0784">
            <a:off x="9986674" y="4353258"/>
            <a:ext cx="2033481" cy="2033481"/>
          </a:xfrm>
          <a:prstGeom prst="ellipse">
            <a:avLst/>
          </a:prstGeom>
          <a:ln w="63500" cap="rnd">
            <a:solidFill>
              <a:srgbClr val="F5CDC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40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67F0B6-511D-4BBA-9D8F-643560991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476" y="555831"/>
            <a:ext cx="10671048" cy="842481"/>
          </a:xfrm>
        </p:spPr>
        <p:txBody>
          <a:bodyPr/>
          <a:lstStyle/>
          <a:p>
            <a:r>
              <a:rPr lang="ru-RU" dirty="0"/>
              <a:t>Конкуренция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51968E7E-F04B-4527-B03E-0B10D15DFE6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6154869"/>
              </p:ext>
            </p:extLst>
          </p:nvPr>
        </p:nvGraphicFramePr>
        <p:xfrm>
          <a:off x="543054" y="1699346"/>
          <a:ext cx="11105892" cy="4428161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1850982">
                  <a:extLst>
                    <a:ext uri="{9D8B030D-6E8A-4147-A177-3AD203B41FA5}">
                      <a16:colId xmlns:a16="http://schemas.microsoft.com/office/drawing/2014/main" val="521446681"/>
                    </a:ext>
                  </a:extLst>
                </a:gridCol>
                <a:gridCol w="1850982">
                  <a:extLst>
                    <a:ext uri="{9D8B030D-6E8A-4147-A177-3AD203B41FA5}">
                      <a16:colId xmlns:a16="http://schemas.microsoft.com/office/drawing/2014/main" val="2954042984"/>
                    </a:ext>
                  </a:extLst>
                </a:gridCol>
                <a:gridCol w="1850982">
                  <a:extLst>
                    <a:ext uri="{9D8B030D-6E8A-4147-A177-3AD203B41FA5}">
                      <a16:colId xmlns:a16="http://schemas.microsoft.com/office/drawing/2014/main" val="2610921988"/>
                    </a:ext>
                  </a:extLst>
                </a:gridCol>
                <a:gridCol w="1850982">
                  <a:extLst>
                    <a:ext uri="{9D8B030D-6E8A-4147-A177-3AD203B41FA5}">
                      <a16:colId xmlns:a16="http://schemas.microsoft.com/office/drawing/2014/main" val="3795048628"/>
                    </a:ext>
                  </a:extLst>
                </a:gridCol>
                <a:gridCol w="1850982">
                  <a:extLst>
                    <a:ext uri="{9D8B030D-6E8A-4147-A177-3AD203B41FA5}">
                      <a16:colId xmlns:a16="http://schemas.microsoft.com/office/drawing/2014/main" val="89367037"/>
                    </a:ext>
                  </a:extLst>
                </a:gridCol>
                <a:gridCol w="1850982">
                  <a:extLst>
                    <a:ext uri="{9D8B030D-6E8A-4147-A177-3AD203B41FA5}">
                      <a16:colId xmlns:a16="http://schemas.microsoft.com/office/drawing/2014/main" val="398995893"/>
                    </a:ext>
                  </a:extLst>
                </a:gridCol>
              </a:tblGrid>
              <a:tr h="1712095">
                <a:tc>
                  <a:txBody>
                    <a:bodyPr/>
                    <a:lstStyle/>
                    <a:p>
                      <a:endParaRPr lang="ru-RU" sz="240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noProof="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Montserrat SemiBold"/>
                        </a:rPr>
                        <a:t>Наличие нескольких иностранных  языков</a:t>
                      </a:r>
                      <a:endParaRPr lang="ru-RU" sz="2000" kern="1200" noProof="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algn="ctr"/>
                      <a:endParaRPr lang="ru-RU" sz="200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Удобство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Функциональность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Скидки от партнеров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Уведомления о мероприятиях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531912"/>
                  </a:ext>
                </a:extLst>
              </a:tr>
              <a:tr h="8280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noProof="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2ГИС</a:t>
                      </a:r>
                    </a:p>
                    <a:p>
                      <a:endParaRPr lang="ru-RU" sz="200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409552"/>
                  </a:ext>
                </a:extLst>
              </a:tr>
              <a:tr h="10598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noProof="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Google </a:t>
                      </a:r>
                      <a:r>
                        <a:rPr lang="ru-RU" sz="2000" kern="1200" noProof="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Карты </a:t>
                      </a:r>
                    </a:p>
                    <a:p>
                      <a:endParaRPr lang="ru-RU" sz="200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969578"/>
                  </a:ext>
                </a:extLst>
              </a:tr>
              <a:tr h="8280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noProof="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ГИД </a:t>
                      </a:r>
                      <a:r>
                        <a:rPr lang="en-US" sz="2000" kern="1200" noProof="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VL</a:t>
                      </a:r>
                    </a:p>
                    <a:p>
                      <a:endParaRPr lang="ru-RU" sz="200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434299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4F593D1-4D2D-438A-ABD2-DDF926DEE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1608" y="457200"/>
            <a:ext cx="987552" cy="274320"/>
          </a:xfrm>
        </p:spPr>
        <p:txBody>
          <a:bodyPr/>
          <a:lstStyle/>
          <a:p>
            <a:pPr rtl="0"/>
            <a:fld id="{48F63A3B-78C7-47BE-AE5E-E10140E04643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697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BBC0D-5A67-4CD3-99FA-CC1AE6C0B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789" y="688369"/>
            <a:ext cx="8548099" cy="1202076"/>
          </a:xfrm>
        </p:spPr>
        <p:txBody>
          <a:bodyPr/>
          <a:lstStyle/>
          <a:p>
            <a:r>
              <a:rPr lang="ru-RU" dirty="0"/>
              <a:t>Конкурентные преимущества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9B898D2-0765-4051-8862-4D39778AD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789" y="2414427"/>
            <a:ext cx="6226139" cy="3755204"/>
          </a:xfrm>
        </p:spPr>
        <p:txBody>
          <a:bodyPr/>
          <a:lstStyle/>
          <a:p>
            <a:pPr marL="285750" lvl="0" indent="-28575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Возможность работать в приложении на нескольких языках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Наличие скидок и спец предложений от партнеров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Наличие информации об актуальных мероприятиях</a:t>
            </a:r>
          </a:p>
          <a:p>
            <a:endParaRPr lang="ru-RU" dirty="0"/>
          </a:p>
        </p:txBody>
      </p:sp>
      <p:pic>
        <p:nvPicPr>
          <p:cNvPr id="8194" name="Picture 2" descr="Бесплатное векторное изображение Абстрактная концепция таргетинга на несколько устройств">
            <a:extLst>
              <a:ext uri="{FF2B5EF4-FFF2-40B4-BE49-F238E27FC236}">
                <a16:creationId xmlns:a16="http://schemas.microsoft.com/office/drawing/2014/main" id="{AE081166-9BE6-BB27-16FD-1B6561858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595" y="1396999"/>
            <a:ext cx="4383405" cy="4383405"/>
          </a:xfrm>
          <a:prstGeom prst="ellipse">
            <a:avLst/>
          </a:prstGeom>
          <a:ln w="63500" cap="rnd">
            <a:solidFill>
              <a:srgbClr val="202C8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55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82955-5EC8-44EB-8653-8F9F32D41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20040"/>
            <a:ext cx="10671048" cy="808522"/>
          </a:xfrm>
        </p:spPr>
        <p:txBody>
          <a:bodyPr/>
          <a:lstStyle/>
          <a:p>
            <a:r>
              <a:rPr lang="ru-RU" dirty="0"/>
              <a:t>Стейкхолдеры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27D21B-D165-4535-A73F-8A083D3B86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BD5701-F480-4A1E-ADF4-D6BE3731D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t>9</a:t>
            </a:fld>
            <a:endParaRPr lang="ru-RU" dirty="0"/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74933B6D-9E39-4FC6-8C30-9D4876803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430147"/>
              </p:ext>
            </p:extLst>
          </p:nvPr>
        </p:nvGraphicFramePr>
        <p:xfrm>
          <a:off x="597601" y="1417320"/>
          <a:ext cx="11012037" cy="496824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415755">
                  <a:extLst>
                    <a:ext uri="{9D8B030D-6E8A-4147-A177-3AD203B41FA5}">
                      <a16:colId xmlns:a16="http://schemas.microsoft.com/office/drawing/2014/main" val="3732334301"/>
                    </a:ext>
                  </a:extLst>
                </a:gridCol>
                <a:gridCol w="5596282">
                  <a:extLst>
                    <a:ext uri="{9D8B030D-6E8A-4147-A177-3AD203B41FA5}">
                      <a16:colId xmlns:a16="http://schemas.microsoft.com/office/drawing/2014/main" val="976456184"/>
                    </a:ext>
                  </a:extLst>
                </a:gridCol>
              </a:tblGrid>
              <a:tr h="5682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Стейкхолдер</a:t>
                      </a:r>
                    </a:p>
                    <a:p>
                      <a:pPr marL="0" algn="l" defTabSz="914400" rtl="0" eaLnBrk="1" latinLnBrk="0" hangingPunct="1"/>
                      <a:endParaRPr lang="ru-RU" sz="24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Заинтересованность</a:t>
                      </a:r>
                    </a:p>
                    <a:p>
                      <a:pPr marL="0" algn="l" defTabSz="914400" rtl="0" eaLnBrk="1" latinLnBrk="0" hangingPunct="1"/>
                      <a:endParaRPr lang="ru-RU" sz="24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20963"/>
                  </a:ext>
                </a:extLst>
              </a:tr>
              <a:tr h="3480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Студенты г. Владивостока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Развлечения и досуг, планирование поездок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536307"/>
                  </a:ext>
                </a:extLst>
              </a:tr>
              <a:tr h="5682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Иностранцы и иногородние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Адаптация в городе Владивосток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91720"/>
                  </a:ext>
                </a:extLst>
              </a:tr>
              <a:tr h="65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Партнеры, потенциальные рекламодатели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Продвижение товаров и услуг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293129"/>
                  </a:ext>
                </a:extLst>
              </a:tr>
              <a:tr h="8117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Администрация вуза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финансовых возможностей, интеграция в студенческую жизнь 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694308"/>
                  </a:ext>
                </a:extLst>
              </a:tr>
              <a:tr h="5682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Администрация города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Реклама города и развитие туризма</a:t>
                      </a:r>
                    </a:p>
                    <a:p>
                      <a:pPr marL="0" algn="l" defTabSz="914400" rtl="0" eaLnBrk="1" latinLnBrk="0" hangingPunct="1"/>
                      <a:endParaRPr lang="ru-RU" sz="2200" b="0" kern="12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173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920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5192" y="457201"/>
            <a:ext cx="5200176" cy="758258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4000" dirty="0">
                <a:latin typeface="+mj-lt"/>
                <a:cs typeface="+mj-cs"/>
              </a:rPr>
              <a:t>Бизнес Модель</a:t>
            </a:r>
            <a:br>
              <a:rPr lang="ru-RU" sz="4000" dirty="0"/>
            </a:br>
            <a:endParaRPr lang="ru-RU" sz="4000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443" y="1553334"/>
            <a:ext cx="4973847" cy="4587708"/>
          </a:xfrm>
          <a:prstGeom prst="ellipse">
            <a:avLst/>
          </a:prstGeom>
          <a:ln w="63500" cap="rnd">
            <a:solidFill>
              <a:srgbClr val="FCFBF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t>10</a:t>
            </a:fld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48124" y="2553862"/>
            <a:ext cx="1846052" cy="2717321"/>
          </a:xfrm>
          <a:prstGeom prst="roundRect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DFAF6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290" y="2376299"/>
            <a:ext cx="5736833" cy="7986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8611" y="2357591"/>
            <a:ext cx="5285690" cy="8047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5265" y="2520076"/>
            <a:ext cx="530398" cy="3901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6170" y="2544462"/>
            <a:ext cx="530398" cy="3657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1644" y="3519745"/>
            <a:ext cx="1231499" cy="8596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4740" y="3519745"/>
            <a:ext cx="1213209" cy="8596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3418" y="3694776"/>
            <a:ext cx="445047" cy="30482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60859" y="3718698"/>
            <a:ext cx="438950" cy="310923"/>
          </a:xfrm>
          <a:prstGeom prst="rect">
            <a:avLst/>
          </a:prstGeom>
        </p:spPr>
      </p:pic>
      <p:pic>
        <p:nvPicPr>
          <p:cNvPr id="9218" name="Picture 2" descr="Бесплатное векторное изображение Нарисованная рукой концепция бизнес-стратегии">
            <a:extLst>
              <a:ext uri="{FF2B5EF4-FFF2-40B4-BE49-F238E27FC236}">
                <a16:creationId xmlns:a16="http://schemas.microsoft.com/office/drawing/2014/main" id="{CEB45283-5B65-A687-413E-07189454AB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585" b="92652" l="7029" r="93131">
                        <a14:foregroundMark x1="7348" y1="64537" x2="7348" y2="64537"/>
                        <a14:foregroundMark x1="12141" y1="91214" x2="12141" y2="91214"/>
                        <a14:foregroundMark x1="88339" y1="84824" x2="88339" y2="84824"/>
                        <a14:foregroundMark x1="82268" y1="86102" x2="82268" y2="86102"/>
                        <a14:foregroundMark x1="89297" y1="87700" x2="89297" y2="87700"/>
                        <a14:foregroundMark x1="91693" y1="69329" x2="91693" y2="69329"/>
                        <a14:foregroundMark x1="92492" y1="56390" x2="92492" y2="56390"/>
                        <a14:foregroundMark x1="93131" y1="67891" x2="93131" y2="67891"/>
                        <a14:foregroundMark x1="89297" y1="92652" x2="89297" y2="92652"/>
                        <a14:foregroundMark x1="80831" y1="92492" x2="80831" y2="92492"/>
                        <a14:foregroundMark x1="22684" y1="92492" x2="22684" y2="92492"/>
                        <a14:foregroundMark x1="11342" y1="92652" x2="11342" y2="92652"/>
                        <a14:backgroundMark x1="35304" y1="38179" x2="49042" y2="38658"/>
                        <a14:backgroundMark x1="49042" y1="38658" x2="62300" y2="71246"/>
                        <a14:backgroundMark x1="62300" y1="71246" x2="59904" y2="80351"/>
                        <a14:backgroundMark x1="12460" y1="26997" x2="42492" y2="27955"/>
                        <a14:backgroundMark x1="42492" y1="27955" x2="71725" y2="37540"/>
                        <a14:backgroundMark x1="71725" y1="37540" x2="30511" y2="40735"/>
                        <a14:backgroundMark x1="30511" y1="40735" x2="57827" y2="46965"/>
                        <a14:backgroundMark x1="57827" y1="46965" x2="57508" y2="79712"/>
                        <a14:backgroundMark x1="55431" y1="28275" x2="29233" y2="20447"/>
                        <a14:backgroundMark x1="33227" y1="33067" x2="77796" y2="43610"/>
                        <a14:backgroundMark x1="75879" y1="52556" x2="31150" y2="47284"/>
                        <a14:backgroundMark x1="28914" y1="39297" x2="13259" y2="33546"/>
                        <a14:backgroundMark x1="14377" y1="32748" x2="30511" y2="38179"/>
                        <a14:backgroundMark x1="30511" y1="38179" x2="46645" y2="51438"/>
                        <a14:backgroundMark x1="46645" y1="51438" x2="52396" y2="59585"/>
                        <a14:backgroundMark x1="52396" y1="59585" x2="54313" y2="67572"/>
                        <a14:backgroundMark x1="68051" y1="62300" x2="59744" y2="74441"/>
                        <a14:backgroundMark x1="59744" y1="74441" x2="43291" y2="75240"/>
                        <a14:backgroundMark x1="43291" y1="75240" x2="38818" y2="69968"/>
                        <a14:backgroundMark x1="36901" y1="66613" x2="44569" y2="83067"/>
                        <a14:backgroundMark x1="33866" y1="56709" x2="50000" y2="66773"/>
                        <a14:backgroundMark x1="69808" y1="58946" x2="30351" y2="65815"/>
                        <a14:backgroundMark x1="28275" y1="61342" x2="75399" y2="76518"/>
                        <a14:backgroundMark x1="75240" y1="58307" x2="67572" y2="64377"/>
                        <a14:backgroundMark x1="67572" y1="64377" x2="64377" y2="70927"/>
                        <a14:backgroundMark x1="70128" y1="63419" x2="76038" y2="70288"/>
                        <a14:backgroundMark x1="76038" y1="70288" x2="76677" y2="70128"/>
                        <a14:backgroundMark x1="33227" y1="47444" x2="31310" y2="56709"/>
                        <a14:backgroundMark x1="31310" y1="56709" x2="29553" y2="59265"/>
                        <a14:backgroundMark x1="10863" y1="66454" x2="10863" y2="66454"/>
                        <a14:backgroundMark x1="90415" y1="68530" x2="90415" y2="68530"/>
                        <a14:backgroundMark x1="27796" y1="56869" x2="27796" y2="56869"/>
                        <a14:backgroundMark x1="17252" y1="59425" x2="17252" y2="59425"/>
                        <a14:backgroundMark x1="16773" y1="59265" x2="16773" y2="59265"/>
                        <a14:backgroundMark x1="84345" y1="60863" x2="84345" y2="60863"/>
                        <a14:backgroundMark x1="84665" y1="60703" x2="84665" y2="60703"/>
                        <a14:backgroundMark x1="16773" y1="23482" x2="16773" y2="23482"/>
                        <a14:backgroundMark x1="16773" y1="23482" x2="12780" y2="30351"/>
                        <a14:backgroundMark x1="12780" y1="30351" x2="13898" y2="40096"/>
                        <a14:backgroundMark x1="13898" y1="40096" x2="23802" y2="48083"/>
                        <a14:backgroundMark x1="23802" y1="48083" x2="27796" y2="42652"/>
                        <a14:backgroundMark x1="33866" y1="67252" x2="43770" y2="79393"/>
                        <a14:backgroundMark x1="43770" y1="79393" x2="60703" y2="83546"/>
                        <a14:backgroundMark x1="60703" y1="83546" x2="68690" y2="79073"/>
                        <a14:backgroundMark x1="49361" y1="24121" x2="69968" y2="25559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" t="43062" r="58294"/>
          <a:stretch/>
        </p:blipFill>
        <p:spPr bwMode="auto">
          <a:xfrm>
            <a:off x="2174040" y="2058487"/>
            <a:ext cx="3037898" cy="416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Бесплатное векторное изображение Нарисованная рукой концепция бизнес-стратегии">
            <a:extLst>
              <a:ext uri="{FF2B5EF4-FFF2-40B4-BE49-F238E27FC236}">
                <a16:creationId xmlns:a16="http://schemas.microsoft.com/office/drawing/2014/main" id="{842C6952-574F-C355-194B-270BFC8463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585" b="92652" l="7029" r="93131">
                        <a14:foregroundMark x1="7348" y1="64537" x2="7348" y2="64537"/>
                        <a14:foregroundMark x1="12141" y1="91214" x2="12141" y2="91214"/>
                        <a14:foregroundMark x1="88339" y1="84824" x2="88339" y2="84824"/>
                        <a14:foregroundMark x1="82268" y1="86102" x2="82268" y2="86102"/>
                        <a14:foregroundMark x1="89297" y1="87700" x2="89297" y2="87700"/>
                        <a14:foregroundMark x1="91693" y1="69329" x2="91693" y2="69329"/>
                        <a14:foregroundMark x1="92492" y1="56390" x2="92492" y2="56390"/>
                        <a14:foregroundMark x1="93131" y1="67891" x2="93131" y2="67891"/>
                        <a14:foregroundMark x1="89297" y1="92652" x2="89297" y2="92652"/>
                        <a14:foregroundMark x1="80831" y1="92492" x2="80831" y2="92492"/>
                        <a14:foregroundMark x1="22684" y1="92492" x2="22684" y2="92492"/>
                        <a14:foregroundMark x1="11342" y1="92652" x2="11342" y2="92652"/>
                        <a14:backgroundMark x1="35304" y1="38179" x2="49042" y2="38658"/>
                        <a14:backgroundMark x1="49042" y1="38658" x2="62300" y2="71246"/>
                        <a14:backgroundMark x1="62300" y1="71246" x2="59904" y2="80351"/>
                        <a14:backgroundMark x1="12460" y1="26997" x2="42492" y2="27955"/>
                        <a14:backgroundMark x1="42492" y1="27955" x2="71725" y2="37540"/>
                        <a14:backgroundMark x1="71725" y1="37540" x2="30511" y2="40735"/>
                        <a14:backgroundMark x1="30511" y1="40735" x2="57827" y2="46965"/>
                        <a14:backgroundMark x1="57827" y1="46965" x2="57508" y2="79712"/>
                        <a14:backgroundMark x1="55431" y1="28275" x2="29233" y2="20447"/>
                        <a14:backgroundMark x1="33227" y1="33067" x2="77796" y2="43610"/>
                        <a14:backgroundMark x1="75879" y1="52556" x2="31150" y2="47284"/>
                        <a14:backgroundMark x1="28914" y1="39297" x2="13259" y2="33546"/>
                        <a14:backgroundMark x1="14377" y1="32748" x2="30511" y2="38179"/>
                        <a14:backgroundMark x1="30511" y1="38179" x2="46645" y2="51438"/>
                        <a14:backgroundMark x1="46645" y1="51438" x2="52396" y2="59585"/>
                        <a14:backgroundMark x1="52396" y1="59585" x2="54313" y2="67572"/>
                        <a14:backgroundMark x1="68051" y1="62300" x2="59744" y2="74441"/>
                        <a14:backgroundMark x1="59744" y1="74441" x2="43291" y2="75240"/>
                        <a14:backgroundMark x1="43291" y1="75240" x2="38818" y2="69968"/>
                        <a14:backgroundMark x1="36901" y1="66613" x2="44569" y2="83067"/>
                        <a14:backgroundMark x1="33866" y1="56709" x2="50000" y2="66773"/>
                        <a14:backgroundMark x1="69808" y1="58946" x2="30351" y2="65815"/>
                        <a14:backgroundMark x1="28275" y1="61342" x2="75399" y2="76518"/>
                        <a14:backgroundMark x1="75240" y1="58307" x2="67572" y2="64377"/>
                        <a14:backgroundMark x1="67572" y1="64377" x2="64377" y2="70927"/>
                        <a14:backgroundMark x1="70128" y1="63419" x2="76038" y2="70288"/>
                        <a14:backgroundMark x1="76038" y1="70288" x2="76677" y2="70128"/>
                        <a14:backgroundMark x1="33227" y1="47444" x2="31310" y2="56709"/>
                        <a14:backgroundMark x1="31310" y1="56709" x2="29553" y2="59265"/>
                        <a14:backgroundMark x1="10863" y1="66454" x2="10863" y2="66454"/>
                        <a14:backgroundMark x1="90415" y1="68530" x2="90415" y2="68530"/>
                        <a14:backgroundMark x1="27796" y1="56869" x2="27796" y2="56869"/>
                        <a14:backgroundMark x1="17252" y1="59425" x2="17252" y2="59425"/>
                        <a14:backgroundMark x1="16773" y1="59265" x2="16773" y2="59265"/>
                        <a14:backgroundMark x1="84345" y1="60863" x2="84345" y2="60863"/>
                        <a14:backgroundMark x1="84665" y1="60703" x2="84665" y2="60703"/>
                        <a14:backgroundMark x1="16773" y1="23482" x2="16773" y2="23482"/>
                        <a14:backgroundMark x1="16773" y1="23482" x2="12780" y2="30351"/>
                        <a14:backgroundMark x1="12780" y1="30351" x2="13898" y2="40096"/>
                        <a14:backgroundMark x1="13898" y1="40096" x2="23802" y2="48083"/>
                        <a14:backgroundMark x1="23802" y1="48083" x2="27796" y2="42652"/>
                        <a14:backgroundMark x1="33866" y1="67252" x2="43770" y2="79393"/>
                        <a14:backgroundMark x1="43770" y1="79393" x2="60703" y2="83546"/>
                        <a14:backgroundMark x1="60703" y1="83546" x2="68690" y2="79073"/>
                        <a14:backgroundMark x1="49361" y1="24121" x2="69968" y2="25559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998" t="43062"/>
          <a:stretch/>
        </p:blipFill>
        <p:spPr bwMode="auto">
          <a:xfrm>
            <a:off x="9130655" y="2318137"/>
            <a:ext cx="2308489" cy="386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6C0E1-37EF-4EC4-9AF7-0314AD74F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74" y="358808"/>
            <a:ext cx="10360526" cy="1597794"/>
          </a:xfrm>
        </p:spPr>
        <p:txBody>
          <a:bodyPr/>
          <a:lstStyle/>
          <a:p>
            <a:r>
              <a:rPr lang="ru-RU" dirty="0"/>
              <a:t>Маркетинговая стратегия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ABA52-31A3-40D6-AF7E-4DF271B9E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474" y="1664634"/>
            <a:ext cx="6560686" cy="3676851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Размещение приложения в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Google Play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;</a:t>
            </a:r>
          </a:p>
          <a:p>
            <a:pPr marL="342900" lvl="0" indent="-3429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Собственные социальные сети и мессенджеры;</a:t>
            </a:r>
          </a:p>
          <a:p>
            <a:pPr marL="342900" lvl="0" indent="-3429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Размещение платной/бесплатной рекламы в партнерский социальных сетях и мессенджерах;</a:t>
            </a:r>
          </a:p>
          <a:p>
            <a:pPr marL="342900" lvl="0" indent="-3429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QR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кода в офлайн точках партнеров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0242" name="Picture 2" descr="Бесплатное векторное изображение Команда цифрового маркетинга с ноутбуками и лампочкой. метрики команды маркетинга, руководитель группы маркетинга и концепция ответственности на белом фоне.">
            <a:extLst>
              <a:ext uri="{FF2B5EF4-FFF2-40B4-BE49-F238E27FC236}">
                <a16:creationId xmlns:a16="http://schemas.microsoft.com/office/drawing/2014/main" id="{C98A01C2-682A-6B90-76B4-F7390DE336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" t="225" r="7231"/>
          <a:stretch/>
        </p:blipFill>
        <p:spPr bwMode="auto">
          <a:xfrm>
            <a:off x="6851446" y="3779270"/>
            <a:ext cx="3531419" cy="3043402"/>
          </a:xfrm>
          <a:prstGeom prst="ellipse">
            <a:avLst/>
          </a:prstGeom>
          <a:ln w="63500" cap="rnd">
            <a:solidFill>
              <a:srgbClr val="DF8C8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Бесплатное векторное изображение Рисованные руководители финансов иллюстрированы">
            <a:extLst>
              <a:ext uri="{FF2B5EF4-FFF2-40B4-BE49-F238E27FC236}">
                <a16:creationId xmlns:a16="http://schemas.microsoft.com/office/drawing/2014/main" id="{2C913E76-E81F-D2BD-744A-B755BBF93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4249" y1="49640" x2="44249" y2="49640"/>
                        <a14:foregroundMark x1="34185" y1="29496" x2="34185" y2="29496"/>
                        <a14:foregroundMark x1="51278" y1="21103" x2="51278" y2="21103"/>
                        <a14:foregroundMark x1="24281" y1="29736" x2="24281" y2="29736"/>
                        <a14:foregroundMark x1="16134" y1="54436" x2="16134" y2="54436"/>
                        <a14:foregroundMark x1="46006" y1="19664" x2="46006" y2="19664"/>
                        <a14:foregroundMark x1="44728" y1="19185" x2="44728" y2="19185"/>
                        <a14:foregroundMark x1="45687" y1="16787" x2="45687" y2="16787"/>
                        <a14:foregroundMark x1="45687" y1="16067" x2="45687" y2="16067"/>
                        <a14:foregroundMark x1="44249" y1="18945" x2="44249" y2="18945"/>
                        <a14:foregroundMark x1="45367" y1="22782" x2="45367" y2="22782"/>
                        <a14:foregroundMark x1="77316" y1="50600" x2="77316" y2="50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182" y="1450322"/>
            <a:ext cx="3233967" cy="2154256"/>
          </a:xfrm>
          <a:prstGeom prst="ellipse">
            <a:avLst/>
          </a:prstGeom>
          <a:ln w="63500" cap="rnd">
            <a:solidFill>
              <a:srgbClr val="E6F0F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661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6BE25-E17C-4B2D-8DED-5521C4CF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216" y="188844"/>
            <a:ext cx="10485783" cy="646044"/>
          </a:xfrm>
        </p:spPr>
        <p:txBody>
          <a:bodyPr/>
          <a:lstStyle/>
          <a:p>
            <a:r>
              <a:rPr lang="ru-RU" dirty="0"/>
              <a:t>Наши достижения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2A3267-8B03-4A0E-A5C2-CD508D358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t>12</a:t>
            </a:fld>
            <a:endParaRPr lang="ru-RU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86AC37FE-CAD5-4B34-B357-FCEEF0010D9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2865" y="999876"/>
            <a:ext cx="10261471" cy="56692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E1A444-2F71-484D-AD51-443DC0A16D64}"/>
              </a:ext>
            </a:extLst>
          </p:cNvPr>
          <p:cNvSpPr txBox="1"/>
          <p:nvPr/>
        </p:nvSpPr>
        <p:spPr>
          <a:xfrm>
            <a:off x="4460027" y="4428978"/>
            <a:ext cx="2402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Приморский океанариум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F42FB4-D4A6-456B-A622-6A58D1C275BE}"/>
              </a:ext>
            </a:extLst>
          </p:cNvPr>
          <p:cNvSpPr txBox="1"/>
          <p:nvPr/>
        </p:nvSpPr>
        <p:spPr>
          <a:xfrm>
            <a:off x="5070909" y="4906973"/>
            <a:ext cx="2050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err="1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о.Русский</a:t>
            </a:r>
            <a:endParaRPr lang="ru-RU" sz="1600" i="1" dirty="0">
              <a:solidFill>
                <a:srgbClr val="343334"/>
              </a:solidFill>
              <a:latin typeface="Monotype Corsiva" panose="03010101010201010101" pitchFamily="66" charset="0"/>
              <a:ea typeface="Batang" panose="02030600000101010101" pitchFamily="18" charset="-127"/>
              <a:cs typeface="MV Boli" panose="0200050003020009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58C430-3C25-44CC-8B83-97143DE65D7E}"/>
              </a:ext>
            </a:extLst>
          </p:cNvPr>
          <p:cNvSpPr txBox="1"/>
          <p:nvPr/>
        </p:nvSpPr>
        <p:spPr>
          <a:xfrm>
            <a:off x="4982344" y="5259777"/>
            <a:ext cx="1204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8:00-20:00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E7BDE7-3D88-4577-8A5A-B856FE6E277E}"/>
              </a:ext>
            </a:extLst>
          </p:cNvPr>
          <p:cNvSpPr txBox="1"/>
          <p:nvPr/>
        </p:nvSpPr>
        <p:spPr>
          <a:xfrm>
            <a:off x="1833299" y="2179258"/>
            <a:ext cx="17421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Поиск местоположения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1210C9-097A-47F6-82E1-E6B6F41B3905}"/>
              </a:ext>
            </a:extLst>
          </p:cNvPr>
          <p:cNvSpPr txBox="1"/>
          <p:nvPr/>
        </p:nvSpPr>
        <p:spPr>
          <a:xfrm>
            <a:off x="1241659" y="2791384"/>
            <a:ext cx="1953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Популярные места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7E2B233-C9A8-4014-8D0F-D6083E09C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291" y="3495761"/>
            <a:ext cx="1181013" cy="9384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175147B-EE5E-440C-B223-E40675FE9BF0}"/>
              </a:ext>
            </a:extLst>
          </p:cNvPr>
          <p:cNvSpPr txBox="1"/>
          <p:nvPr/>
        </p:nvSpPr>
        <p:spPr>
          <a:xfrm>
            <a:off x="1241659" y="4613644"/>
            <a:ext cx="1181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Набережная спортивной гавани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CAE189D-AA30-4EC5-8666-7D846A9A6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9CB9F24-3CB2-42A0-8A4F-844C8135D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637" y="3576637"/>
            <a:ext cx="9525" cy="95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84D8E48-E4FE-4A82-A5B8-6D5EDC32C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274463">
            <a:off x="6396037" y="3729037"/>
            <a:ext cx="9525" cy="95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86109B-A82E-4F66-9B28-71E51E611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9527" y="3495760"/>
            <a:ext cx="1276289" cy="9384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61CD248-DB3A-41C2-89A0-2734B7E8300A}"/>
              </a:ext>
            </a:extLst>
          </p:cNvPr>
          <p:cNvSpPr txBox="1"/>
          <p:nvPr/>
        </p:nvSpPr>
        <p:spPr>
          <a:xfrm>
            <a:off x="2635717" y="4583047"/>
            <a:ext cx="1276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Смотровая площадка на сопке Бурачка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30B9589-D5D7-4424-8283-E3932FC88D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5906" y="1523501"/>
            <a:ext cx="2739669" cy="27056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27BA502-DF1B-4F79-B2F5-7D385B99E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8423" y="4664418"/>
            <a:ext cx="706012" cy="6463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2D173C6E-FA86-4252-824E-638B20255A08}"/>
              </a:ext>
            </a:extLst>
          </p:cNvPr>
          <p:cNvSpPr/>
          <p:nvPr/>
        </p:nvSpPr>
        <p:spPr>
          <a:xfrm>
            <a:off x="7948853" y="5310749"/>
            <a:ext cx="15039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i="1" dirty="0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Приморский океанариум</a:t>
            </a:r>
            <a:endParaRPr lang="ru-RU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D07EB46-3C17-4BCC-970C-D44A3F209FCA}"/>
              </a:ext>
            </a:extLst>
          </p:cNvPr>
          <p:cNvSpPr txBox="1"/>
          <p:nvPr/>
        </p:nvSpPr>
        <p:spPr>
          <a:xfrm>
            <a:off x="7994810" y="5499711"/>
            <a:ext cx="20501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 err="1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о.Русский</a:t>
            </a:r>
            <a:endParaRPr lang="ru-RU" sz="1100" i="1" dirty="0">
              <a:solidFill>
                <a:srgbClr val="343334"/>
              </a:solidFill>
              <a:latin typeface="Monotype Corsiva" panose="03010101010201010101" pitchFamily="66" charset="0"/>
              <a:ea typeface="Batang" panose="02030600000101010101" pitchFamily="18" charset="-127"/>
              <a:cs typeface="MV Boli" panose="02000500030200090000" pitchFamily="2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3509E19-2B2D-46F2-AA44-753E214CA424}"/>
              </a:ext>
            </a:extLst>
          </p:cNvPr>
          <p:cNvSpPr/>
          <p:nvPr/>
        </p:nvSpPr>
        <p:spPr>
          <a:xfrm>
            <a:off x="8254297" y="1614628"/>
            <a:ext cx="21066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Приморский океанариум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B9CF2F-E7B7-4733-8252-BDF5AA7C1C23}"/>
              </a:ext>
            </a:extLst>
          </p:cNvPr>
          <p:cNvSpPr txBox="1"/>
          <p:nvPr/>
        </p:nvSpPr>
        <p:spPr>
          <a:xfrm>
            <a:off x="1337911" y="1302515"/>
            <a:ext cx="174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Приложение «ГИД </a:t>
            </a:r>
            <a:r>
              <a:rPr lang="en-US" b="1" i="1" dirty="0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VL</a:t>
            </a:r>
            <a:r>
              <a:rPr lang="ru-RU" b="1" i="1" dirty="0">
                <a:solidFill>
                  <a:srgbClr val="343334"/>
                </a:solidFill>
                <a:latin typeface="Monotype Corsiva" panose="03010101010201010101" pitchFamily="66" charset="0"/>
                <a:ea typeface="Batang" panose="02030600000101010101" pitchFamily="18" charset="-127"/>
                <a:cs typeface="MV Boli" panose="02000500030200090000" pitchFamily="2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28368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30A5BFC-C134-C072-C14D-9E51A94C8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059" y="1814339"/>
            <a:ext cx="9273940" cy="63183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3200" dirty="0"/>
              <a:t>ВРЕМЕННАЯ ШКАЛА</a:t>
            </a:r>
          </a:p>
        </p:txBody>
      </p:sp>
      <p:sp>
        <p:nvSpPr>
          <p:cNvPr id="175" name="Номер слайда 174">
            <a:extLst>
              <a:ext uri="{FF2B5EF4-FFF2-40B4-BE49-F238E27FC236}">
                <a16:creationId xmlns:a16="http://schemas.microsoft.com/office/drawing/2014/main" id="{1DECFA06-D307-B47D-DA95-3116137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13</a:t>
            </a:fld>
            <a:endParaRPr lang="ru-RU" dirty="0"/>
          </a:p>
        </p:txBody>
      </p:sp>
      <p:sp>
        <p:nvSpPr>
          <p:cNvPr id="56" name="Текст 55">
            <a:extLst>
              <a:ext uri="{FF2B5EF4-FFF2-40B4-BE49-F238E27FC236}">
                <a16:creationId xmlns:a16="http://schemas.microsoft.com/office/drawing/2014/main" id="{42027341-30B3-44DB-373E-60B96EBF2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7" y="3017520"/>
            <a:ext cx="1924670" cy="557784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/>
              <a:t>СЕН-ноя 2023</a:t>
            </a:r>
          </a:p>
        </p:txBody>
      </p:sp>
      <p:sp>
        <p:nvSpPr>
          <p:cNvPr id="57" name="Текст 56">
            <a:extLst>
              <a:ext uri="{FF2B5EF4-FFF2-40B4-BE49-F238E27FC236}">
                <a16:creationId xmlns:a16="http://schemas.microsoft.com/office/drawing/2014/main" id="{49B99446-8DB8-EAE8-ADEB-8E02F160B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866550" y="3017519"/>
            <a:ext cx="1993391" cy="557785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/>
              <a:t>дек 2023</a:t>
            </a:r>
          </a:p>
        </p:txBody>
      </p:sp>
      <p:sp>
        <p:nvSpPr>
          <p:cNvPr id="58" name="Текст 57">
            <a:extLst>
              <a:ext uri="{FF2B5EF4-FFF2-40B4-BE49-F238E27FC236}">
                <a16:creationId xmlns:a16="http://schemas.microsoft.com/office/drawing/2014/main" id="{4F1381C5-2C37-6542-2CC4-2EBF6B0C41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3017520"/>
            <a:ext cx="1993392" cy="557784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/>
              <a:t>ЯНВ 2024</a:t>
            </a:r>
          </a:p>
        </p:txBody>
      </p:sp>
      <p:sp>
        <p:nvSpPr>
          <p:cNvPr id="59" name="Текст 58">
            <a:extLst>
              <a:ext uri="{FF2B5EF4-FFF2-40B4-BE49-F238E27FC236}">
                <a16:creationId xmlns:a16="http://schemas.microsoft.com/office/drawing/2014/main" id="{9348E88D-CFB1-4BF1-41EC-723BBD602A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 err="1"/>
              <a:t>Фев-МАРт</a:t>
            </a:r>
            <a:r>
              <a:rPr lang="ru-RU" dirty="0"/>
              <a:t> 2024</a:t>
            </a:r>
          </a:p>
        </p:txBody>
      </p:sp>
      <p:sp>
        <p:nvSpPr>
          <p:cNvPr id="60" name="Текст 59">
            <a:extLst>
              <a:ext uri="{FF2B5EF4-FFF2-40B4-BE49-F238E27FC236}">
                <a16:creationId xmlns:a16="http://schemas.microsoft.com/office/drawing/2014/main" id="{E1B218F5-E615-C534-C7FC-E557815965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 err="1"/>
              <a:t>Апр</a:t>
            </a:r>
            <a:r>
              <a:rPr lang="ru-RU" dirty="0"/>
              <a:t>-июнь 2024</a:t>
            </a:r>
          </a:p>
        </p:txBody>
      </p:sp>
      <p:sp>
        <p:nvSpPr>
          <p:cNvPr id="139" name="Прямоугольник 138" descr="Маркер временной шкалы">
            <a:extLst>
              <a:ext uri="{FF2B5EF4-FFF2-40B4-BE49-F238E27FC236}">
                <a16:creationId xmlns:a16="http://schemas.microsoft.com/office/drawing/2014/main" id="{632DC974-3AFC-3B05-984D-8920F2613BAB}"/>
              </a:ext>
            </a:extLst>
          </p:cNvPr>
          <p:cNvSpPr/>
          <p:nvPr/>
        </p:nvSpPr>
        <p:spPr>
          <a:xfrm rot="16200000">
            <a:off x="1669440" y="4056839"/>
            <a:ext cx="81643" cy="2612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41" name="Прямоугольник 140" descr="Маркер временной шкалы">
            <a:extLst>
              <a:ext uri="{FF2B5EF4-FFF2-40B4-BE49-F238E27FC236}">
                <a16:creationId xmlns:a16="http://schemas.microsoft.com/office/drawing/2014/main" id="{F2040969-B583-70C1-87C1-D19C7BB276E9}"/>
              </a:ext>
            </a:extLst>
          </p:cNvPr>
          <p:cNvSpPr/>
          <p:nvPr/>
        </p:nvSpPr>
        <p:spPr>
          <a:xfrm rot="16200000">
            <a:off x="3881150" y="4056839"/>
            <a:ext cx="81643" cy="261257"/>
          </a:xfrm>
          <a:prstGeom prst="rect">
            <a:avLst/>
          </a:prstGeom>
          <a:solidFill>
            <a:srgbClr val="F5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43" name="Прямоугольник 142" descr="Маркер временной шкалы">
            <a:extLst>
              <a:ext uri="{FF2B5EF4-FFF2-40B4-BE49-F238E27FC236}">
                <a16:creationId xmlns:a16="http://schemas.microsoft.com/office/drawing/2014/main" id="{916357F2-DD2F-AE73-F0FE-19F36A996C0A}"/>
              </a:ext>
            </a:extLst>
          </p:cNvPr>
          <p:cNvSpPr/>
          <p:nvPr/>
        </p:nvSpPr>
        <p:spPr>
          <a:xfrm rot="16200000">
            <a:off x="6045016" y="4056839"/>
            <a:ext cx="81643" cy="2612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45" name="Прямоугольник 144" descr="Маркер временной шкалы">
            <a:extLst>
              <a:ext uri="{FF2B5EF4-FFF2-40B4-BE49-F238E27FC236}">
                <a16:creationId xmlns:a16="http://schemas.microsoft.com/office/drawing/2014/main" id="{061F8191-7958-A3B6-D754-56FAB2742504}"/>
              </a:ext>
            </a:extLst>
          </p:cNvPr>
          <p:cNvSpPr/>
          <p:nvPr/>
        </p:nvSpPr>
        <p:spPr>
          <a:xfrm rot="16200000">
            <a:off x="8264631" y="4056839"/>
            <a:ext cx="81643" cy="261257"/>
          </a:xfrm>
          <a:prstGeom prst="rect">
            <a:avLst/>
          </a:prstGeom>
          <a:solidFill>
            <a:srgbClr val="F5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47" name="Прямоугольник 146" descr="Маркер временной шкалы">
            <a:extLst>
              <a:ext uri="{FF2B5EF4-FFF2-40B4-BE49-F238E27FC236}">
                <a16:creationId xmlns:a16="http://schemas.microsoft.com/office/drawing/2014/main" id="{FA6C0651-6CD9-1742-F030-13CC2F6DAC2F}"/>
              </a:ext>
            </a:extLst>
          </p:cNvPr>
          <p:cNvSpPr/>
          <p:nvPr/>
        </p:nvSpPr>
        <p:spPr>
          <a:xfrm rot="16200000">
            <a:off x="10475505" y="4056839"/>
            <a:ext cx="81643" cy="2612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A3BF8E55-B2B9-104D-F277-0890253473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504623"/>
            <a:ext cx="1993392" cy="1036641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Разработка прототипа приложения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BCE9DA14-62AB-A857-6387-1F5D330B3F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504623"/>
            <a:ext cx="1993392" cy="1036641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Получение обратной связи от аудитории</a:t>
            </a:r>
          </a:p>
        </p:txBody>
      </p:sp>
      <p:sp>
        <p:nvSpPr>
          <p:cNvPr id="26" name="Текст 25">
            <a:extLst>
              <a:ext uri="{FF2B5EF4-FFF2-40B4-BE49-F238E27FC236}">
                <a16:creationId xmlns:a16="http://schemas.microsoft.com/office/drawing/2014/main" id="{710CB940-D45B-59F1-06E5-9CC94100EF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504623"/>
            <a:ext cx="1993392" cy="1036641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Доработка прототипа приложения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0DA38E3-68A2-4FF9-022B-BA0DF832B1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09876" y="4504623"/>
            <a:ext cx="2215573" cy="1193533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Расширение штата сотрудников (найм разработчиков мобильных приложений)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B72BD1AE-7290-BA6E-18FB-8181C0D13E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504623"/>
            <a:ext cx="1993392" cy="1628163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Разработка мобильного приложения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67316A-0D61-4552-808A-338790C0A145}"/>
              </a:ext>
            </a:extLst>
          </p:cNvPr>
          <p:cNvSpPr txBox="1"/>
          <p:nvPr/>
        </p:nvSpPr>
        <p:spPr>
          <a:xfrm>
            <a:off x="3984859" y="535112"/>
            <a:ext cx="6323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Планы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502887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30A5BFC-C134-C072-C14D-9E51A94C8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436" y="1799924"/>
            <a:ext cx="9206563" cy="64625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3200" dirty="0"/>
              <a:t>ВРЕМЕННАЯ ШКАЛА</a:t>
            </a:r>
          </a:p>
        </p:txBody>
      </p:sp>
      <p:sp>
        <p:nvSpPr>
          <p:cNvPr id="175" name="Номер слайда 174">
            <a:extLst>
              <a:ext uri="{FF2B5EF4-FFF2-40B4-BE49-F238E27FC236}">
                <a16:creationId xmlns:a16="http://schemas.microsoft.com/office/drawing/2014/main" id="{1DECFA06-D307-B47D-DA95-3116137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14</a:t>
            </a:fld>
            <a:endParaRPr lang="ru-RU" dirty="0"/>
          </a:p>
        </p:txBody>
      </p:sp>
      <p:sp>
        <p:nvSpPr>
          <p:cNvPr id="56" name="Текст 55">
            <a:extLst>
              <a:ext uri="{FF2B5EF4-FFF2-40B4-BE49-F238E27FC236}">
                <a16:creationId xmlns:a16="http://schemas.microsoft.com/office/drawing/2014/main" id="{42027341-30B3-44DB-373E-60B96EBF2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7" y="3017520"/>
            <a:ext cx="1924670" cy="557784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/>
              <a:t>июль 2024</a:t>
            </a:r>
          </a:p>
        </p:txBody>
      </p:sp>
      <p:sp>
        <p:nvSpPr>
          <p:cNvPr id="57" name="Текст 56">
            <a:extLst>
              <a:ext uri="{FF2B5EF4-FFF2-40B4-BE49-F238E27FC236}">
                <a16:creationId xmlns:a16="http://schemas.microsoft.com/office/drawing/2014/main" id="{49B99446-8DB8-EAE8-ADEB-8E02F160B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866550" y="3017519"/>
            <a:ext cx="1993391" cy="557785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 err="1"/>
              <a:t>Авг-окт</a:t>
            </a:r>
            <a:r>
              <a:rPr lang="ru-RU" dirty="0"/>
              <a:t> 2024</a:t>
            </a:r>
          </a:p>
        </p:txBody>
      </p:sp>
      <p:sp>
        <p:nvSpPr>
          <p:cNvPr id="58" name="Текст 57">
            <a:extLst>
              <a:ext uri="{FF2B5EF4-FFF2-40B4-BE49-F238E27FC236}">
                <a16:creationId xmlns:a16="http://schemas.microsoft.com/office/drawing/2014/main" id="{4F1381C5-2C37-6542-2CC4-2EBF6B0C41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3017520"/>
            <a:ext cx="1993392" cy="557784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/>
              <a:t>Ноя-дек 2024</a:t>
            </a:r>
          </a:p>
        </p:txBody>
      </p:sp>
      <p:sp>
        <p:nvSpPr>
          <p:cNvPr id="59" name="Текст 58">
            <a:extLst>
              <a:ext uri="{FF2B5EF4-FFF2-40B4-BE49-F238E27FC236}">
                <a16:creationId xmlns:a16="http://schemas.microsoft.com/office/drawing/2014/main" id="{9348E88D-CFB1-4BF1-41EC-723BBD602A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 err="1"/>
              <a:t>Янв</a:t>
            </a:r>
            <a:r>
              <a:rPr lang="ru-RU" dirty="0"/>
              <a:t>-июнь 2025</a:t>
            </a:r>
          </a:p>
        </p:txBody>
      </p:sp>
      <p:sp>
        <p:nvSpPr>
          <p:cNvPr id="60" name="Текст 59">
            <a:extLst>
              <a:ext uri="{FF2B5EF4-FFF2-40B4-BE49-F238E27FC236}">
                <a16:creationId xmlns:a16="http://schemas.microsoft.com/office/drawing/2014/main" id="{E1B218F5-E615-C534-C7FC-E557815965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8" y="3017520"/>
            <a:ext cx="2385291" cy="543910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dirty="0"/>
              <a:t>Второе полугодие 2025</a:t>
            </a:r>
          </a:p>
        </p:txBody>
      </p:sp>
      <p:sp>
        <p:nvSpPr>
          <p:cNvPr id="139" name="Прямоугольник 138" descr="Маркер временной шкалы">
            <a:extLst>
              <a:ext uri="{FF2B5EF4-FFF2-40B4-BE49-F238E27FC236}">
                <a16:creationId xmlns:a16="http://schemas.microsoft.com/office/drawing/2014/main" id="{632DC974-3AFC-3B05-984D-8920F2613BAB}"/>
              </a:ext>
            </a:extLst>
          </p:cNvPr>
          <p:cNvSpPr/>
          <p:nvPr/>
        </p:nvSpPr>
        <p:spPr>
          <a:xfrm rot="16200000">
            <a:off x="1669440" y="4056839"/>
            <a:ext cx="81643" cy="2612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41" name="Прямоугольник 140" descr="Маркер временной шкалы">
            <a:extLst>
              <a:ext uri="{FF2B5EF4-FFF2-40B4-BE49-F238E27FC236}">
                <a16:creationId xmlns:a16="http://schemas.microsoft.com/office/drawing/2014/main" id="{F2040969-B583-70C1-87C1-D19C7BB276E9}"/>
              </a:ext>
            </a:extLst>
          </p:cNvPr>
          <p:cNvSpPr/>
          <p:nvPr/>
        </p:nvSpPr>
        <p:spPr>
          <a:xfrm rot="16200000">
            <a:off x="3881150" y="4056839"/>
            <a:ext cx="81643" cy="261257"/>
          </a:xfrm>
          <a:prstGeom prst="rect">
            <a:avLst/>
          </a:prstGeom>
          <a:solidFill>
            <a:srgbClr val="F5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43" name="Прямоугольник 142" descr="Маркер временной шкалы">
            <a:extLst>
              <a:ext uri="{FF2B5EF4-FFF2-40B4-BE49-F238E27FC236}">
                <a16:creationId xmlns:a16="http://schemas.microsoft.com/office/drawing/2014/main" id="{916357F2-DD2F-AE73-F0FE-19F36A996C0A}"/>
              </a:ext>
            </a:extLst>
          </p:cNvPr>
          <p:cNvSpPr/>
          <p:nvPr/>
        </p:nvSpPr>
        <p:spPr>
          <a:xfrm rot="16200000">
            <a:off x="6045016" y="4056839"/>
            <a:ext cx="81643" cy="2612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45" name="Прямоугольник 144" descr="Маркер временной шкалы">
            <a:extLst>
              <a:ext uri="{FF2B5EF4-FFF2-40B4-BE49-F238E27FC236}">
                <a16:creationId xmlns:a16="http://schemas.microsoft.com/office/drawing/2014/main" id="{061F8191-7958-A3B6-D754-56FAB2742504}"/>
              </a:ext>
            </a:extLst>
          </p:cNvPr>
          <p:cNvSpPr/>
          <p:nvPr/>
        </p:nvSpPr>
        <p:spPr>
          <a:xfrm rot="16200000">
            <a:off x="8264631" y="4056839"/>
            <a:ext cx="81643" cy="261257"/>
          </a:xfrm>
          <a:prstGeom prst="rect">
            <a:avLst/>
          </a:prstGeom>
          <a:solidFill>
            <a:srgbClr val="F5CD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47" name="Прямоугольник 146" descr="Маркер временной шкалы">
            <a:extLst>
              <a:ext uri="{FF2B5EF4-FFF2-40B4-BE49-F238E27FC236}">
                <a16:creationId xmlns:a16="http://schemas.microsoft.com/office/drawing/2014/main" id="{FA6C0651-6CD9-1742-F030-13CC2F6DAC2F}"/>
              </a:ext>
            </a:extLst>
          </p:cNvPr>
          <p:cNvSpPr/>
          <p:nvPr/>
        </p:nvSpPr>
        <p:spPr>
          <a:xfrm rot="16200000">
            <a:off x="10475505" y="4056839"/>
            <a:ext cx="81643" cy="2612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A3BF8E55-B2B9-104D-F277-0890253473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466123"/>
            <a:ext cx="1993392" cy="1075142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Размещение приложения в </a:t>
            </a:r>
            <a:r>
              <a:rPr lang="en-US" sz="1800" dirty="0"/>
              <a:t>Google Play</a:t>
            </a:r>
            <a:endParaRPr lang="ru-RU" sz="1800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BCE9DA14-62AB-A857-6387-1F5D330B3F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466122"/>
            <a:ext cx="1993392" cy="1075142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Запуск бета-тестирования. Привлечение первых пользователей</a:t>
            </a:r>
          </a:p>
        </p:txBody>
      </p:sp>
      <p:sp>
        <p:nvSpPr>
          <p:cNvPr id="26" name="Текст 25">
            <a:extLst>
              <a:ext uri="{FF2B5EF4-FFF2-40B4-BE49-F238E27FC236}">
                <a16:creationId xmlns:a16="http://schemas.microsoft.com/office/drawing/2014/main" id="{710CB940-D45B-59F1-06E5-9CC94100EF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466122"/>
            <a:ext cx="1993392" cy="1075142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Маркетинговая компания по продвижению приложения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0DA38E3-68A2-4FF9-022B-BA0DF832B1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09876" y="4466122"/>
            <a:ext cx="2215573" cy="1232034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Расширение базы пользователей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B72BD1AE-7290-BA6E-18FB-8181C0D13E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454309" y="4466123"/>
            <a:ext cx="2385291" cy="1666664"/>
          </a:xfrm>
        </p:spPr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 sz="1800" dirty="0"/>
              <a:t>Поиск потенциальных партнеров-рекламодателей и заключение с ними первых договоров о размещении рекламы</a:t>
            </a:r>
          </a:p>
        </p:txBody>
      </p:sp>
    </p:spTree>
    <p:extLst>
      <p:ext uri="{BB962C8B-B14F-4D97-AF65-F5344CB8AC3E}">
        <p14:creationId xmlns:p14="http://schemas.microsoft.com/office/powerpoint/2010/main" val="4275278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FFBEC-703D-9A60-0467-2655E3A3D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Знакомство с командой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A1F321-E184-A818-E9D0-4B223926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ru-RU" smtClean="0"/>
              <a:pPr rtl="0"/>
              <a:t>15</a:t>
            </a:fld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21B57AD-10B2-7313-EC24-49913D489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E6F0FE"/>
          </a:solidFill>
        </p:spPr>
        <p:txBody>
          <a:bodyPr/>
          <a:lstStyle/>
          <a:p>
            <a:r>
              <a:rPr lang="ru-RU" dirty="0"/>
              <a:t>Дарья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70F36F2-4D57-8994-83ED-D24E20A7F5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Лидер/Руководитель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0EEDF663-F754-FF94-95BA-EB76A4BDA8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2351" y="3191256"/>
            <a:ext cx="2029968" cy="694944"/>
          </a:xfrm>
          <a:solidFill>
            <a:srgbClr val="E6F0FE"/>
          </a:solidFill>
          <a:ln>
            <a:solidFill>
              <a:srgbClr val="E6F0FE"/>
            </a:solidFill>
          </a:ln>
        </p:spPr>
        <p:txBody>
          <a:bodyPr/>
          <a:lstStyle/>
          <a:p>
            <a:r>
              <a:rPr lang="ru-RU" dirty="0"/>
              <a:t>Сабина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E40B7D5-2BA5-A793-CEDB-10FE437536A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79492" y="3602228"/>
            <a:ext cx="2029968" cy="182880"/>
          </a:xfrm>
        </p:spPr>
        <p:txBody>
          <a:bodyPr/>
          <a:lstStyle/>
          <a:p>
            <a:r>
              <a:rPr lang="ru-RU" dirty="0"/>
              <a:t>Организатор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8B88CD7-D632-BBCA-A791-A49CF42B21A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249169" y="5804916"/>
            <a:ext cx="2029968" cy="694944"/>
          </a:xfrm>
          <a:solidFill>
            <a:srgbClr val="F5CDCE"/>
          </a:solidFill>
        </p:spPr>
        <p:txBody>
          <a:bodyPr/>
          <a:lstStyle/>
          <a:p>
            <a:r>
              <a:rPr lang="ru-RU" dirty="0"/>
              <a:t>Елизавета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BB147FA0-E62A-4C59-E86D-69CC8FC08E0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249169" y="6180836"/>
            <a:ext cx="2029968" cy="182880"/>
          </a:xfrm>
        </p:spPr>
        <p:txBody>
          <a:bodyPr/>
          <a:lstStyle/>
          <a:p>
            <a:r>
              <a:rPr lang="ru-RU" dirty="0"/>
              <a:t>Управленец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D7B15ADA-8C5C-EE4D-0138-62BAA91EA9D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915400" y="3191256"/>
            <a:ext cx="2029968" cy="694944"/>
          </a:xfrm>
          <a:solidFill>
            <a:srgbClr val="E6F0FE"/>
          </a:solidFill>
          <a:ln>
            <a:solidFill>
              <a:srgbClr val="E6F0FE"/>
            </a:solidFill>
          </a:ln>
        </p:spPr>
        <p:txBody>
          <a:bodyPr/>
          <a:lstStyle/>
          <a:p>
            <a:r>
              <a:rPr lang="ru-RU" dirty="0"/>
              <a:t>Софья</a:t>
            </a:r>
          </a:p>
          <a:p>
            <a:endParaRPr lang="ru-RU" dirty="0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09BC1D19-2A5A-0284-7E14-8A148DAECDF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15400" y="3616960"/>
            <a:ext cx="2029968" cy="182880"/>
          </a:xfrm>
        </p:spPr>
        <p:txBody>
          <a:bodyPr/>
          <a:lstStyle/>
          <a:p>
            <a:r>
              <a:rPr lang="ru-RU" dirty="0"/>
              <a:t>Генератор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8FE0D9D-426D-31B1-2628-6C9F4352D81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109460" y="5758688"/>
            <a:ext cx="2029968" cy="694944"/>
          </a:xfrm>
        </p:spPr>
        <p:txBody>
          <a:bodyPr/>
          <a:lstStyle/>
          <a:p>
            <a:r>
              <a:rPr lang="ru-RU" dirty="0"/>
              <a:t>Эльмира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39C4CA55-9886-1DF6-2B83-C0CA2C70A7E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109460" y="6215888"/>
            <a:ext cx="2029968" cy="182880"/>
          </a:xfrm>
        </p:spPr>
        <p:txBody>
          <a:bodyPr/>
          <a:lstStyle/>
          <a:p>
            <a:r>
              <a:rPr lang="ru-RU" dirty="0" err="1"/>
              <a:t>Ресурсодержатель</a:t>
            </a:r>
            <a:endParaRPr lang="ru-RU" dirty="0"/>
          </a:p>
        </p:txBody>
      </p:sp>
      <p:pic>
        <p:nvPicPr>
          <p:cNvPr id="29" name="Picture 4">
            <a:extLst>
              <a:ext uri="{FF2B5EF4-FFF2-40B4-BE49-F238E27FC236}">
                <a16:creationId xmlns:a16="http://schemas.microsoft.com/office/drawing/2014/main" id="{B5890217-691D-E5C4-E337-8EF118AE428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" t="266" r="-28" b="28604"/>
          <a:stretch/>
        </p:blipFill>
        <p:spPr bwMode="auto">
          <a:xfrm>
            <a:off x="1297306" y="1384808"/>
            <a:ext cx="2028825" cy="1801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Picture 8">
            <a:extLst>
              <a:ext uri="{FF2B5EF4-FFF2-40B4-BE49-F238E27FC236}">
                <a16:creationId xmlns:a16="http://schemas.microsoft.com/office/drawing/2014/main" id="{515D3ABE-83B9-4E40-863F-8F00673AD85B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 rotWithShape="1">
          <a:blip r:embed="rId3"/>
          <a:srcRect l="5521" t="28279" r="3258" b="33751"/>
          <a:stretch/>
        </p:blipFill>
        <p:spPr bwMode="auto">
          <a:xfrm>
            <a:off x="5106353" y="1389888"/>
            <a:ext cx="2028825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701C3D1-3A10-DF59-9DE6-EAC0CCBBDEBE}"/>
              </a:ext>
            </a:extLst>
          </p:cNvPr>
          <p:cNvPicPr>
            <a:picLocks noGrp="1" noChangeAspect="1" noChangeArrowheads="1"/>
          </p:cNvPicPr>
          <p:nvPr>
            <p:ph type="pic" sz="quarter" idx="2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" b="26978"/>
          <a:stretch/>
        </p:blipFill>
        <p:spPr bwMode="auto">
          <a:xfrm>
            <a:off x="8915400" y="1307592"/>
            <a:ext cx="2029968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7E293C9-486B-85A7-BD72-E5764A7CE225}"/>
              </a:ext>
            </a:extLst>
          </p:cNvPr>
          <p:cNvPicPr>
            <a:picLocks noGrp="1" noChangeAspect="1" noChangeArrowheads="1"/>
          </p:cNvPicPr>
          <p:nvPr>
            <p:ph type="pic" sz="quarter" idx="26"/>
          </p:nvPr>
        </p:nvPicPr>
        <p:blipFill rotWithShape="1">
          <a:blip r:embed="rId5"/>
          <a:srcRect l="8375" r="8375"/>
          <a:stretch/>
        </p:blipFill>
        <p:spPr bwMode="auto">
          <a:xfrm>
            <a:off x="3249169" y="3929888"/>
            <a:ext cx="2029968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4BB04633-8336-F1DE-B859-AFC2B9115771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 rotWithShape="1">
          <a:blip r:embed="rId6"/>
          <a:srcRect l="-633" t="-447" r="633" b="27343"/>
          <a:stretch/>
        </p:blipFill>
        <p:spPr bwMode="auto">
          <a:xfrm>
            <a:off x="7109460" y="3929888"/>
            <a:ext cx="2029968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83698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Бесплатное векторное изображение Иллюстрация концепции карты спасибо">
            <a:extLst>
              <a:ext uri="{FF2B5EF4-FFF2-40B4-BE49-F238E27FC236}">
                <a16:creationId xmlns:a16="http://schemas.microsoft.com/office/drawing/2014/main" id="{5B283AF3-36CF-F42D-9002-C032A817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642" y1="89776" x2="23642" y2="89776"/>
                        <a14:foregroundMark x1="34185" y1="88818" x2="34185" y2="88818"/>
                        <a14:foregroundMark x1="36741" y1="25240" x2="36741" y2="25240"/>
                        <a14:backgroundMark x1="22364" y1="33227" x2="22364" y2="33227"/>
                        <a14:backgroundMark x1="23163" y1="32109" x2="23163" y2="32109"/>
                        <a14:backgroundMark x1="17732" y1="41693" x2="17732" y2="41693"/>
                        <a14:backgroundMark x1="17732" y1="42013" x2="17732" y2="42013"/>
                        <a14:backgroundMark x1="17732" y1="41054" x2="17732" y2="41054"/>
                        <a14:backgroundMark x1="18051" y1="40415" x2="18051" y2="40415"/>
                        <a14:backgroundMark x1="28914" y1="41534" x2="28914" y2="41534"/>
                        <a14:backgroundMark x1="32268" y1="40415" x2="32268" y2="40415"/>
                        <a14:backgroundMark x1="32109" y1="40735" x2="32109" y2="40735"/>
                        <a14:backgroundMark x1="42652" y1="58626" x2="42652" y2="58626"/>
                        <a14:backgroundMark x1="42652" y1="58626" x2="49840" y2="54792"/>
                        <a14:backgroundMark x1="49840" y1="54792" x2="60064" y2="65335"/>
                        <a14:backgroundMark x1="60064" y1="65335" x2="58307" y2="68530"/>
                        <a14:backgroundMark x1="58307" y1="68530" x2="52716" y2="62300"/>
                        <a14:backgroundMark x1="52716" y1="62300" x2="47604" y2="51438"/>
                        <a14:backgroundMark x1="47604" y1="51438" x2="51278" y2="44249"/>
                        <a14:backgroundMark x1="51278" y1="44249" x2="69489" y2="57508"/>
                        <a14:backgroundMark x1="69489" y1="57508" x2="71885" y2="66773"/>
                        <a14:backgroundMark x1="71885" y1="66773" x2="65655" y2="72204"/>
                        <a14:backgroundMark x1="65655" y1="72204" x2="42173" y2="68530"/>
                        <a14:backgroundMark x1="42173" y1="68530" x2="39457" y2="59105"/>
                        <a14:backgroundMark x1="39457" y1="59105" x2="39776" y2="557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08" t="14633" r="57082" b="71395"/>
          <a:stretch/>
        </p:blipFill>
        <p:spPr bwMode="auto">
          <a:xfrm>
            <a:off x="9499600" y="3276600"/>
            <a:ext cx="751840" cy="83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AB426-5B7C-607E-D413-5D2C9495C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4364" y="2197164"/>
            <a:ext cx="7697168" cy="66751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СПАСИБО</a:t>
            </a:r>
            <a:r>
              <a:rPr lang="en-US" sz="4000" dirty="0"/>
              <a:t> </a:t>
            </a:r>
            <a:r>
              <a:rPr lang="ru-RU" sz="4000" dirty="0"/>
              <a:t>За внимание </a:t>
            </a:r>
          </a:p>
        </p:txBody>
      </p:sp>
      <p:pic>
        <p:nvPicPr>
          <p:cNvPr id="7174" name="Picture 6" descr="Бесплатное векторное изображение Плоская иллюстрация к празднованию всемирного дня благодарности">
            <a:extLst>
              <a:ext uri="{FF2B5EF4-FFF2-40B4-BE49-F238E27FC236}">
                <a16:creationId xmlns:a16="http://schemas.microsoft.com/office/drawing/2014/main" id="{84838BE4-D902-F706-61C0-64743E412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44" b="97444" l="9744" r="89776">
                        <a14:foregroundMark x1="53035" y1="94409" x2="53035" y2="94409"/>
                        <a14:foregroundMark x1="53035" y1="94409" x2="53035" y2="94409"/>
                        <a14:foregroundMark x1="52556" y1="97444" x2="52556" y2="97444"/>
                        <a14:backgroundMark x1="49521" y1="43770" x2="53355" y2="418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493" y="1723310"/>
            <a:ext cx="5074285" cy="507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2017" y="3847817"/>
            <a:ext cx="5323605" cy="789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accent6"/>
                </a:solidFill>
              </a:rPr>
              <a:t>Контакт для связи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232" y="4584065"/>
            <a:ext cx="464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6"/>
                </a:solidFill>
              </a:rPr>
              <a:t>Румянцева Софья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232" y="5182168"/>
            <a:ext cx="311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6"/>
                </a:solidFill>
              </a:rPr>
              <a:t>генератор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2017" y="5555621"/>
            <a:ext cx="2432649" cy="55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1020"/>
              </a:lnSpc>
            </a:pPr>
            <a:r>
              <a:rPr lang="ru-RU" sz="2000" dirty="0">
                <a:solidFill>
                  <a:schemeClr val="accent6"/>
                </a:solidFill>
                <a:sym typeface="Montserrat"/>
              </a:rPr>
              <a:t>+7(908)-441-33-75</a:t>
            </a:r>
            <a:endParaRPr lang="en-US" sz="2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962426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ие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Times new Roman"/>
        <a:ea typeface=""/>
        <a:cs typeface="Times new Rom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-Color-Block_Win32_jx_v9" id="{2F95B383-2EBA-4D92-A5FB-15AB92E0DD44}" vid="{86105DA6-E613-46C4-BC07-43C4C2AF651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2DF34B-B169-425F-A023-C2FEC976C8E1}">
  <ds:schemaRefs>
    <ds:schemaRef ds:uri="http://schemas.microsoft.com/sharepoint/v3"/>
    <ds:schemaRef ds:uri="16c05727-aa75-4e4a-9b5f-8a80a1165891"/>
    <ds:schemaRef ds:uri="http://purl.org/dc/elements/1.1/"/>
    <ds:schemaRef ds:uri="230e9df3-be65-4c73-a93b-d1236ebd677e"/>
    <ds:schemaRef ds:uri="http://purl.org/dc/dcmitype/"/>
    <ds:schemaRef ds:uri="71af3243-3dd4-4a8d-8c0d-dd76da1f02a5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3A7381A-0B8C-4955-BF3C-A86DC89763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32FEDE-8755-4284-9B30-D11182D0F3D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509</Words>
  <Application>Microsoft Office PowerPoint</Application>
  <PresentationFormat>Широкоэкранный</PresentationFormat>
  <Paragraphs>142</Paragraphs>
  <Slides>16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Monotype Corsiva</vt:lpstr>
      <vt:lpstr>Times new Roman</vt:lpstr>
      <vt:lpstr>Times new Roman</vt:lpstr>
      <vt:lpstr>Пользовательские</vt:lpstr>
      <vt:lpstr>Приложение Гид «VL» </vt:lpstr>
      <vt:lpstr>Описание  стартап-проекта</vt:lpstr>
      <vt:lpstr>Целевой клиент</vt:lpstr>
      <vt:lpstr>проблемы</vt:lpstr>
      <vt:lpstr>Презентация PowerPoint</vt:lpstr>
      <vt:lpstr>Ценности</vt:lpstr>
      <vt:lpstr>Конкуренция</vt:lpstr>
      <vt:lpstr>Конкурентные преимущества</vt:lpstr>
      <vt:lpstr>Стейкхолдеры</vt:lpstr>
      <vt:lpstr>Бизнес Модель </vt:lpstr>
      <vt:lpstr>Маркетинговая стратегия</vt:lpstr>
      <vt:lpstr>Наши достижения</vt:lpstr>
      <vt:lpstr>ВРЕМЕННАЯ ШКАЛА</vt:lpstr>
      <vt:lpstr>ВРЕМЕННАЯ ШКАЛА</vt:lpstr>
      <vt:lpstr>Знакомство с командой</vt:lpstr>
      <vt:lpstr>СПАСИБО За внимание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2022-08-11T21:37:00Z</dcterms:created>
  <dcterms:modified xsi:type="dcterms:W3CDTF">2023-12-04T10:43:52Z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