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pitalist" initials="c" lastIdx="1" clrIdx="0">
    <p:extLst>
      <p:ext uri="{19B8F6BF-5375-455C-9EA6-DF929625EA0E}">
        <p15:presenceInfo xmlns:p15="http://schemas.microsoft.com/office/powerpoint/2012/main" xmlns="" userId="capitalis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815"/>
    <a:srgbClr val="FBA612"/>
    <a:srgbClr val="C2E9F0"/>
    <a:srgbClr val="FBA919"/>
    <a:srgbClr val="FFBB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arismarketresearch.com/industry-analysis/motor-monitoring-marke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25390" y="1420154"/>
            <a:ext cx="5936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 </a:t>
            </a:r>
            <a:r>
              <a:rPr lang="en-US" sz="3200" dirty="0"/>
              <a:t>PoChek#3</a:t>
            </a:r>
            <a:endParaRPr lang="ru-RU" sz="3200" dirty="0"/>
          </a:p>
          <a:p>
            <a:r>
              <a:rPr lang="ru-RU" sz="3200" dirty="0"/>
              <a:t>Проект: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C5B6F42-84C0-4766-A609-4FCE78EECCC8}"/>
              </a:ext>
            </a:extLst>
          </p:cNvPr>
          <p:cNvSpPr txBox="1"/>
          <p:nvPr/>
        </p:nvSpPr>
        <p:spPr>
          <a:xfrm>
            <a:off x="2143431" y="1925104"/>
            <a:ext cx="55158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Система мониторинга системы охлаждения силовых масляных трансформаторов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603076" y="68617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DE338556-8093-4118-9375-4CCD32B3BC57}"/>
              </a:ext>
            </a:extLst>
          </p:cNvPr>
          <p:cNvSpPr/>
          <p:nvPr/>
        </p:nvSpPr>
        <p:spPr>
          <a:xfrm>
            <a:off x="1694621" y="3091300"/>
            <a:ext cx="3539613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BA612"/>
                </a:solidFill>
              </a:rPr>
              <a:t>Кто наши потребители?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0C0ECA37-EC0C-481B-B74E-8297CB9A8195}"/>
              </a:ext>
            </a:extLst>
          </p:cNvPr>
          <p:cNvSpPr/>
          <p:nvPr/>
        </p:nvSpPr>
        <p:spPr>
          <a:xfrm>
            <a:off x="901387" y="1795814"/>
            <a:ext cx="10946483" cy="1120878"/>
          </a:xfrm>
          <a:prstGeom prst="roundRect">
            <a:avLst>
              <a:gd name="adj" fmla="val 5228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solidFill>
                  <a:schemeClr val="tx1"/>
                </a:solidFill>
              </a:rPr>
              <a:t>Переход к предиктивному обслуживанию оборудования в концепции цифровой трансформации отраслей народного хозяйства и индустрии 4.0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523EBC85-5AF3-4CA9-A39E-97EB3C79D839}"/>
              </a:ext>
            </a:extLst>
          </p:cNvPr>
          <p:cNvSpPr/>
          <p:nvPr/>
        </p:nvSpPr>
        <p:spPr>
          <a:xfrm>
            <a:off x="268943" y="941525"/>
            <a:ext cx="3113355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BA815"/>
                </a:solidFill>
              </a:rPr>
              <a:t>Какую проблему </a:t>
            </a:r>
          </a:p>
          <a:p>
            <a:pPr algn="ctr"/>
            <a:r>
              <a:rPr lang="ru-RU" sz="2400" b="1" dirty="0">
                <a:solidFill>
                  <a:srgbClr val="FBA815"/>
                </a:solidFill>
              </a:rPr>
              <a:t>решает проект?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63401019-9539-4553-B3F6-B91F378EA2B0}"/>
              </a:ext>
            </a:extLst>
          </p:cNvPr>
          <p:cNvSpPr/>
          <p:nvPr/>
        </p:nvSpPr>
        <p:spPr>
          <a:xfrm>
            <a:off x="2408903" y="3997063"/>
            <a:ext cx="9514154" cy="2067377"/>
          </a:xfrm>
          <a:prstGeom prst="roundRect">
            <a:avLst>
              <a:gd name="adj" fmla="val 5228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Критерии, определяющие сегмент потребителя:</a:t>
            </a:r>
          </a:p>
          <a:p>
            <a:r>
              <a:rPr lang="ru-RU" sz="2000" dirty="0">
                <a:solidFill>
                  <a:schemeClr val="tx1"/>
                </a:solidFill>
              </a:rPr>
              <a:t>1 – потребитель обладает силовыми трансформаторами с системами охлаждения типа Д и ДЦ и заинтересован в переходе к предиктивному обслуживанию оборудования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2 – потребитель занимается производством силовых трансформатора с системами Д и ДЦ и заинтересован в улучшении потребительских свойств своей продукции</a:t>
            </a:r>
          </a:p>
        </p:txBody>
      </p:sp>
      <p:pic>
        <p:nvPicPr>
          <p:cNvPr id="19" name="Рисунок 18" descr="Целевая аудитория со сплошной заливкой">
            <a:extLst>
              <a:ext uri="{FF2B5EF4-FFF2-40B4-BE49-F238E27FC236}">
                <a16:creationId xmlns:a16="http://schemas.microsoft.com/office/drawing/2014/main" xmlns="" id="{85C669D8-D50E-45E9-8676-D62F9E7B2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65310" y="2852358"/>
            <a:ext cx="1209040" cy="1209040"/>
          </a:xfrm>
          <a:prstGeom prst="rect">
            <a:avLst/>
          </a:prstGeom>
        </p:spPr>
      </p:pic>
      <p:pic>
        <p:nvPicPr>
          <p:cNvPr id="21" name="Рисунок 20" descr="Человек с идеей со сплошной заливкой">
            <a:extLst>
              <a:ext uri="{FF2B5EF4-FFF2-40B4-BE49-F238E27FC236}">
                <a16:creationId xmlns:a16="http://schemas.microsoft.com/office/drawing/2014/main" xmlns="" id="{26C83F17-0148-421E-AF7B-E7DF508AD1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82017" y="513676"/>
            <a:ext cx="1219333" cy="12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96645" y="3428999"/>
            <a:ext cx="11897032" cy="3213847"/>
          </a:xfrm>
          <a:prstGeom prst="roundRect">
            <a:avLst>
              <a:gd name="adj" fmla="val 114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ЦЕННОСТНОЕ ПРЕДЛОЖЕНИЕ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Возможность удаленного мониторинга и контроля технического состояния электрической части системы охлаждения трансформаторов с масляной изоляцией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Снижение расходов на проведение плановых осмотров и ремонтов элементов системы охлаждения трансформаторов с масляной изоляцией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Накопление данных о состоянии и эффективности системы охлаждения в различных режимах работы силового трансформатора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Переход к предиктивному обслуживанию оборудования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Планирование капитальных затрат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906836" y="84596"/>
            <a:ext cx="2476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96646" y="854037"/>
            <a:ext cx="11897032" cy="10565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Программно-технический комплекс уделенной оценки технического состояния электрической части системы охлаждения силового трансформатора с масляной изоляцией в режиме реального времени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196645" y="2054977"/>
            <a:ext cx="3696929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Технические средства измерения, обработки и передачи сигналов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76A542A5-B1A8-43EF-A16E-B2E2188EF60E}"/>
              </a:ext>
            </a:extLst>
          </p:cNvPr>
          <p:cNvSpPr/>
          <p:nvPr/>
        </p:nvSpPr>
        <p:spPr>
          <a:xfrm>
            <a:off x="4038600" y="2047627"/>
            <a:ext cx="392684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Программное обеспечение анализа данных измерений и расчета показателей технического состояния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34ED0F17-9325-4420-AD6D-6F58D4543B03}"/>
              </a:ext>
            </a:extLst>
          </p:cNvPr>
          <p:cNvSpPr/>
          <p:nvPr/>
        </p:nvSpPr>
        <p:spPr>
          <a:xfrm>
            <a:off x="8110466" y="2047626"/>
            <a:ext cx="392684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Модуль предиктивной аналитики и определения остаточного ресурса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-29854" y="0"/>
            <a:ext cx="12221853" cy="6877737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5027921" y="-19737"/>
            <a:ext cx="2136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2663" algn="l"/>
              </a:tabLst>
            </a:pPr>
            <a:r>
              <a:rPr lang="ru-RU" sz="4400" b="1" dirty="0"/>
              <a:t>РЫНОК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57790" y="845821"/>
            <a:ext cx="3441191" cy="2426506"/>
          </a:xfrm>
          <a:prstGeom prst="roundRect">
            <a:avLst>
              <a:gd name="adj" fmla="val 5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Ключевые мировые игроки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ABB Group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Siemens AG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Honeywell International Inc.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National Instruments Corporation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General Electric Company</a:t>
            </a:r>
          </a:p>
          <a:p>
            <a:r>
              <a:rPr lang="de-DE" sz="1400" dirty="0" err="1">
                <a:solidFill>
                  <a:schemeClr val="tx1"/>
                </a:solidFill>
              </a:rPr>
              <a:t>Advantech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Banner Engineering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Eaton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Emerson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Mitsubishi Electric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 err="1">
                <a:solidFill>
                  <a:schemeClr val="tx1"/>
                </a:solidFill>
              </a:rPr>
              <a:t>Qualitrol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Rockwell Automation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Schneider Electric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SKF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WEG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658672" y="845820"/>
            <a:ext cx="2911289" cy="2426507"/>
          </a:xfrm>
          <a:prstGeom prst="roundRect">
            <a:avLst>
              <a:gd name="adj" fmla="val 34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Конкурентные преимущества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Наличие системы предиктивной аналитики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Возможность точного раннего определения зарождающегося дефекта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Полностью цифровая система измерения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9E0B4C9-37EA-4031-863C-7F6C85EA5C84}"/>
              </a:ext>
            </a:extLst>
          </p:cNvPr>
          <p:cNvGrpSpPr/>
          <p:nvPr/>
        </p:nvGrpSpPr>
        <p:grpSpPr>
          <a:xfrm>
            <a:off x="6675855" y="845820"/>
            <a:ext cx="5423067" cy="5485532"/>
            <a:chOff x="-427228" y="1126708"/>
            <a:chExt cx="5539740" cy="5227037"/>
          </a:xfrm>
        </p:grpSpPr>
        <p:sp>
          <p:nvSpPr>
            <p:cNvPr id="6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0557C32A-9D29-4B46-A81D-CEAA98499B30}"/>
                </a:ext>
              </a:extLst>
            </p:cNvPr>
            <p:cNvSpPr/>
            <p:nvPr/>
          </p:nvSpPr>
          <p:spPr>
            <a:xfrm>
              <a:off x="-427228" y="1126708"/>
              <a:ext cx="5539740" cy="5227037"/>
            </a:xfrm>
            <a:prstGeom prst="roundRect">
              <a:avLst>
                <a:gd name="adj" fmla="val 13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Объем мирового рынка мониторинга электродвигателей</a:t>
              </a: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2023 год:   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2,25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</a:t>
              </a:r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2027 год:   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2,9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	 </a:t>
              </a:r>
              <a:r>
                <a:rPr lang="de-DE" b="1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CAGR 7,7%</a:t>
              </a:r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2030 год:   </a:t>
              </a:r>
              <a:r>
                <a:rPr lang="ru-RU" dirty="0">
                  <a:solidFill>
                    <a:srgbClr val="000000"/>
                  </a:solidFill>
                  <a:latin typeface="Calibri" panose="020F0502020204030204" pitchFamily="34" charset="0"/>
                </a:rPr>
                <a:t>3,89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 	  </a:t>
              </a:r>
              <a:r>
                <a:rPr lang="ru-RU" sz="160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2021-2023</a:t>
              </a:r>
              <a:endParaRPr lang="ru-RU" sz="1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dirty="0"/>
                <a:t> </a:t>
              </a:r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8133642-0913-4ABF-A7E0-247B9F23C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68601" y="1680331"/>
              <a:ext cx="5481113" cy="33322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37C90C3-6DE2-4B5D-B63E-86852C75B7F6}"/>
              </a:ext>
            </a:extLst>
          </p:cNvPr>
          <p:cNvSpPr txBox="1"/>
          <p:nvPr/>
        </p:nvSpPr>
        <p:spPr>
          <a:xfrm>
            <a:off x="29853" y="6433540"/>
            <a:ext cx="30181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Roboto" panose="02000000000000000000" pitchFamily="2" charset="0"/>
              </a:rPr>
              <a:t>Темпы роста рынков систем мониторинга ЭД по регионам</a:t>
            </a:r>
            <a:endParaRPr lang="ru-RU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EADA746-DC4A-4FA0-B3D5-F609B9498BD8}"/>
              </a:ext>
            </a:extLst>
          </p:cNvPr>
          <p:cNvSpPr txBox="1"/>
          <p:nvPr/>
        </p:nvSpPr>
        <p:spPr>
          <a:xfrm>
            <a:off x="8113044" y="6518178"/>
            <a:ext cx="40491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Roboto" panose="02000000000000000000" pitchFamily="2" charset="0"/>
                <a:hlinkClick r:id="rId3"/>
              </a:rPr>
              <a:t>*</a:t>
            </a:r>
            <a:r>
              <a:rPr lang="de-DE" sz="1100" b="1" dirty="0">
                <a:latin typeface="Roboto" panose="02000000000000000000" pitchFamily="2" charset="0"/>
                <a:hlinkClick r:id="rId3"/>
              </a:rPr>
              <a:t>Global Motor Monitoring Market Size Report, 2022 - 2030</a:t>
            </a:r>
            <a:endParaRPr lang="ru-RU" sz="1100" dirty="0"/>
          </a:p>
        </p:txBody>
      </p:sp>
      <p:sp>
        <p:nvSpPr>
          <p:cNvPr id="25" name="Прямоугольник: скругленные углы 6">
            <a:extLst>
              <a:ext uri="{FF2B5EF4-FFF2-40B4-BE49-F238E27FC236}">
                <a16:creationId xmlns:a16="http://schemas.microsoft.com/office/drawing/2014/main" xmlns="" id="{1F2623DD-5CC0-4416-9BC5-AD77885FD02B}"/>
              </a:ext>
            </a:extLst>
          </p:cNvPr>
          <p:cNvSpPr/>
          <p:nvPr/>
        </p:nvSpPr>
        <p:spPr>
          <a:xfrm>
            <a:off x="321076" y="3368443"/>
            <a:ext cx="6412171" cy="592996"/>
          </a:xfrm>
          <a:prstGeom prst="roundRect">
            <a:avLst>
              <a:gd name="adj" fmla="val 5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Ключевые игроки рынка РФ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</a:rPr>
              <a:t>ООО «ДИМРУС» ООО «</a:t>
            </a:r>
            <a:r>
              <a:rPr lang="en-US" sz="1500" dirty="0">
                <a:solidFill>
                  <a:schemeClr val="tx1"/>
                </a:solidFill>
              </a:rPr>
              <a:t>ATF</a:t>
            </a:r>
            <a:r>
              <a:rPr lang="ru-RU" sz="1500" dirty="0">
                <a:solidFill>
                  <a:schemeClr val="tx1"/>
                </a:solidFill>
              </a:rPr>
              <a:t>» </a:t>
            </a:r>
            <a:r>
              <a:rPr lang="ru-RU" sz="1500" i="0" dirty="0">
                <a:solidFill>
                  <a:srgbClr val="000000"/>
                </a:solidFill>
                <a:effectLst/>
              </a:rPr>
              <a:t>ООО </a:t>
            </a:r>
            <a:r>
              <a:rPr lang="ru-RU" sz="1500" dirty="0">
                <a:solidFill>
                  <a:schemeClr val="tx1"/>
                </a:solidFill>
              </a:rPr>
              <a:t>«Вибро-Центр»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3D197E3B-73B8-4FD5-945E-C9DB5515D4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257"/>
          <a:stretch/>
        </p:blipFill>
        <p:spPr>
          <a:xfrm>
            <a:off x="93078" y="5330890"/>
            <a:ext cx="1327518" cy="103566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61C321A-EFE9-454B-92EA-5B2BCAAD3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274" y="3952319"/>
            <a:ext cx="5712384" cy="29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86688" y="0"/>
            <a:ext cx="5618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62273" y="1032594"/>
            <a:ext cx="12018133" cy="986788"/>
          </a:xfrm>
          <a:prstGeom prst="roundRect">
            <a:avLst>
              <a:gd name="adj" fmla="val 7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Разработан макетный образец блока измерения для продукта проекта. Блок измерения включает в себя датчик измерения фазного тока асинхронного двигателя, плату питания датчика, а также плату преобразования сигнала. Выполнено тестирование с использованием дополнительного лабораторного оборудования.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7FAC240-1938-491E-B79F-5552DACD0A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4" t="2355" r="2110" b="3798"/>
          <a:stretch/>
        </p:blipFill>
        <p:spPr>
          <a:xfrm>
            <a:off x="8999622" y="2127165"/>
            <a:ext cx="3080784" cy="22659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B1230D-99F2-454C-96A5-DA5C1A39CF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5117" r="6406"/>
          <a:stretch/>
        </p:blipFill>
        <p:spPr>
          <a:xfrm>
            <a:off x="71753" y="2422144"/>
            <a:ext cx="6429869" cy="3941978"/>
          </a:xfrm>
          <a:prstGeom prst="roundRect">
            <a:avLst>
              <a:gd name="adj" fmla="val 8594"/>
            </a:avLst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24FEE6F-87EF-4C3A-94A5-7766EEA82B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69" t="20531" b="19298"/>
          <a:stretch/>
        </p:blipFill>
        <p:spPr>
          <a:xfrm>
            <a:off x="6541463" y="4077833"/>
            <a:ext cx="5538943" cy="2649756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9D9F183-851A-4601-8C7A-691D234C64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8972" y="2149793"/>
            <a:ext cx="3080784" cy="2310588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53" r="3368"/>
          <a:stretch/>
        </p:blipFill>
        <p:spPr>
          <a:xfrm>
            <a:off x="42694" y="137454"/>
            <a:ext cx="11781444" cy="6463443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-31542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3118" y="1990942"/>
            <a:ext cx="1917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776719" y="9771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872150" y="294630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37655" y="3005631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447654" y="2987864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E39648-7975-4507-8011-4DD999469D12}"/>
              </a:ext>
            </a:extLst>
          </p:cNvPr>
          <p:cNvSpPr txBox="1"/>
          <p:nvPr/>
        </p:nvSpPr>
        <p:spPr>
          <a:xfrm>
            <a:off x="4596703" y="667787"/>
            <a:ext cx="7088741" cy="147732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Проанализированы и классифицированы неисправности компонентов системы охлаждения силовых трансформаторов. Определена связь выявленных неисправностей с техническим состоянием силового трансформатора. Разработан макет блока измерения для продукта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B3C6A5-005D-4BBB-985A-5AC306CCBD3F}"/>
              </a:ext>
            </a:extLst>
          </p:cNvPr>
          <p:cNvSpPr txBox="1"/>
          <p:nvPr/>
        </p:nvSpPr>
        <p:spPr>
          <a:xfrm>
            <a:off x="9026338" y="3212968"/>
            <a:ext cx="301133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компьютерной модели; Разработка методики оценки технического состояния в режиме реального времени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3CC1FDF-D214-4893-92EC-4E08EE469308}"/>
              </a:ext>
            </a:extLst>
          </p:cNvPr>
          <p:cNvSpPr txBox="1"/>
          <p:nvPr/>
        </p:nvSpPr>
        <p:spPr>
          <a:xfrm>
            <a:off x="123769" y="5200233"/>
            <a:ext cx="383153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Выбор компонентов технической части комплекса для работы в составе программно-технического комплекса</a:t>
            </a:r>
          </a:p>
          <a:p>
            <a:r>
              <a:rPr lang="ru-RU" sz="1600" dirty="0"/>
              <a:t>Разработка алгоритмов функционирования программно-технического комплекса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7DD6EF7B-F942-4E98-9897-15463CC140F0}"/>
              </a:ext>
            </a:extLst>
          </p:cNvPr>
          <p:cNvCxnSpPr>
            <a:cxnSpLocks/>
          </p:cNvCxnSpPr>
          <p:nvPr/>
        </p:nvCxnSpPr>
        <p:spPr>
          <a:xfrm>
            <a:off x="8141073" y="3659606"/>
            <a:ext cx="885264" cy="455194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трелка: вправо 43">
            <a:extLst>
              <a:ext uri="{FF2B5EF4-FFF2-40B4-BE49-F238E27FC236}">
                <a16:creationId xmlns:a16="http://schemas.microsoft.com/office/drawing/2014/main" xmlns="" id="{09A80AE7-BA77-4BB9-A946-F0549A7C32E6}"/>
              </a:ext>
            </a:extLst>
          </p:cNvPr>
          <p:cNvSpPr/>
          <p:nvPr/>
        </p:nvSpPr>
        <p:spPr>
          <a:xfrm>
            <a:off x="1090251" y="4357639"/>
            <a:ext cx="11059055" cy="681749"/>
          </a:xfrm>
          <a:prstGeom prst="rightArrow">
            <a:avLst/>
          </a:prstGeom>
          <a:solidFill>
            <a:schemeClr val="accent6">
              <a:lumMod val="60000"/>
              <a:lumOff val="40000"/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2025 год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844026D-410F-4973-B4A2-4CAF32AF72B2}"/>
              </a:ext>
            </a:extLst>
          </p:cNvPr>
          <p:cNvSpPr txBox="1"/>
          <p:nvPr/>
        </p:nvSpPr>
        <p:spPr>
          <a:xfrm>
            <a:off x="866310" y="395752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4A4217B-B6A1-41FE-A8BA-DB22364B3458}"/>
              </a:ext>
            </a:extLst>
          </p:cNvPr>
          <p:cNvSpPr txBox="1"/>
          <p:nvPr/>
        </p:nvSpPr>
        <p:spPr>
          <a:xfrm>
            <a:off x="8366526" y="5150885"/>
            <a:ext cx="3379714" cy="1569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Этап 5</a:t>
            </a:r>
          </a:p>
          <a:p>
            <a:r>
              <a:rPr lang="ru-RU" sz="1600" dirty="0"/>
              <a:t>Предварительный вывод продукта на рынок</a:t>
            </a:r>
          </a:p>
          <a:p>
            <a:r>
              <a:rPr lang="ru-RU" sz="1600" dirty="0"/>
              <a:t>Оптимизация технической части комплекса по критерию мощности силового трансформатора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1A76AAF3-8549-4A3C-98F6-7183C1A25EC7}"/>
              </a:ext>
            </a:extLst>
          </p:cNvPr>
          <p:cNvCxnSpPr>
            <a:cxnSpLocks/>
          </p:cNvCxnSpPr>
          <p:nvPr/>
        </p:nvCxnSpPr>
        <p:spPr>
          <a:xfrm>
            <a:off x="2258582" y="3722370"/>
            <a:ext cx="0" cy="14693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F8C797E2-B1A4-460E-9F6C-DB0A3C2714A2}"/>
              </a:ext>
            </a:extLst>
          </p:cNvPr>
          <p:cNvCxnSpPr>
            <a:cxnSpLocks/>
          </p:cNvCxnSpPr>
          <p:nvPr/>
        </p:nvCxnSpPr>
        <p:spPr>
          <a:xfrm flipH="1">
            <a:off x="4888230" y="3918585"/>
            <a:ext cx="1" cy="1120803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C5BC837A-E8D5-4FD9-B445-2D24CAE61532}"/>
              </a:ext>
            </a:extLst>
          </p:cNvPr>
          <p:cNvCxnSpPr>
            <a:cxnSpLocks/>
          </p:cNvCxnSpPr>
          <p:nvPr/>
        </p:nvCxnSpPr>
        <p:spPr>
          <a:xfrm>
            <a:off x="1318260" y="4987290"/>
            <a:ext cx="7048266" cy="457069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2EA8573-6A0D-4C56-BC71-D0065908029F}"/>
              </a:ext>
            </a:extLst>
          </p:cNvPr>
          <p:cNvSpPr txBox="1"/>
          <p:nvPr/>
        </p:nvSpPr>
        <p:spPr>
          <a:xfrm>
            <a:off x="4036379" y="5021621"/>
            <a:ext cx="393731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методики оценки влияния технического состояния компонентов электрической части системы охлаждения на общее техническое состояние силового трансформатора. Ввод в продукт предиктивной аналитики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B24518B-776A-4F2F-80DE-3E772B62CC5F}"/>
              </a:ext>
            </a:extLst>
          </p:cNvPr>
          <p:cNvSpPr/>
          <p:nvPr/>
        </p:nvSpPr>
        <p:spPr>
          <a:xfrm>
            <a:off x="1240632" y="4357278"/>
            <a:ext cx="148272" cy="66434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3621742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Каналы сбыта</a:t>
            </a:r>
          </a:p>
          <a:p>
            <a:r>
              <a:rPr lang="en-US" dirty="0">
                <a:solidFill>
                  <a:schemeClr val="tx1"/>
                </a:solidFill>
              </a:rPr>
              <a:t>OEM </a:t>
            </a:r>
            <a:r>
              <a:rPr lang="ru-RU" dirty="0">
                <a:solidFill>
                  <a:schemeClr val="tx1"/>
                </a:solidFill>
              </a:rPr>
              <a:t>продажи (производителям трансформаторов)</a:t>
            </a:r>
          </a:p>
          <a:p>
            <a:r>
              <a:rPr lang="ru-RU" dirty="0">
                <a:solidFill>
                  <a:schemeClr val="tx1"/>
                </a:solidFill>
              </a:rPr>
              <a:t>Прямые продажи системы</a:t>
            </a:r>
          </a:p>
          <a:p>
            <a:r>
              <a:rPr lang="ru-RU" dirty="0">
                <a:solidFill>
                  <a:schemeClr val="tx1"/>
                </a:solidFill>
              </a:rPr>
              <a:t>Продажи через электронные аукционы-закупки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448236"/>
            <a:ext cx="6338048" cy="1730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Ценностное предложение: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Планирование капитальных затрат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эксплуатационных расходов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Внедрение передовых технологий в компании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5047128" y="2732374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Целевая аудитория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трансформаторного оборудования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Компании эксплуатирующие силовые трансформаторы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228600" y="4453512"/>
            <a:ext cx="65352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Необходимые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Финансовые ресурсы (операционные расходы, закупки)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Технические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Трудовые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Информационные ресурсы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162685" y="4419601"/>
            <a:ext cx="4666642" cy="23550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Планируемые партнеры</a:t>
            </a:r>
          </a:p>
          <a:p>
            <a:r>
              <a:rPr lang="ru-RU" dirty="0">
                <a:solidFill>
                  <a:schemeClr val="tx1"/>
                </a:solidFill>
              </a:rPr>
              <a:t>ООО «РУРИКО»</a:t>
            </a:r>
            <a:r>
              <a:rPr lang="en-US" dirty="0">
                <a:solidFill>
                  <a:schemeClr val="tx1"/>
                </a:solidFill>
              </a:rPr>
              <a:t>     (</a:t>
            </a:r>
            <a:r>
              <a:rPr lang="ru-RU" dirty="0">
                <a:solidFill>
                  <a:schemeClr val="tx1"/>
                </a:solidFill>
              </a:rPr>
              <a:t>разработка, 			продвижение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ООО «ЗВ Сервис» (моделирование </a:t>
            </a: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dirty="0" err="1">
                <a:solidFill>
                  <a:schemeClr val="tx1"/>
                </a:solidFill>
              </a:rPr>
              <a:t>SimInTech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r>
              <a:rPr lang="ru-RU" dirty="0">
                <a:solidFill>
                  <a:schemeClr val="tx1"/>
                </a:solidFill>
              </a:rPr>
              <a:t>ООО «Тольяттинский трансформатор» 		(Тестирование и 			апробация системы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336176" y="1359084"/>
            <a:ext cx="11501717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Для вывода продукта проекта на рынок к 2025 году и запуску пилотного производства: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25 813 000 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754226"/>
            <a:ext cx="8494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источники финансирования: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Собственные денежные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Грантовая поддержка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Участие в конкурсах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Привлечение финансирования от потенциальных заказчиков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5" y="4826033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4826033"/>
            <a:ext cx="110183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Затраты на разработку (оплата труда команды проекта)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Затраты на приобретение оборудования для разработки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Научные исследования для повышения конкурентного преимущества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Информационная подготовка для вывода продукта на рынок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591</Words>
  <Application>Microsoft Office PowerPoint</Application>
  <PresentationFormat>Произвольный</PresentationFormat>
  <Paragraphs>113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41</cp:revision>
  <dcterms:created xsi:type="dcterms:W3CDTF">2023-09-06T12:36:24Z</dcterms:created>
  <dcterms:modified xsi:type="dcterms:W3CDTF">2023-12-28T06:36:27Z</dcterms:modified>
</cp:coreProperties>
</file>