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07CA817-DBA9-4614-B4F0-8A966160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582706" y="1586753"/>
            <a:ext cx="66201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Разработка модели трех осевого вертикального фрезерного станка по дереву с неподвижным порталом с числовым программным управлением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9D8851-9B64-430C-A9CC-E5B8342DAC03}"/>
              </a:ext>
            </a:extLst>
          </p:cNvPr>
          <p:cNvSpPr txBox="1"/>
          <p:nvPr/>
        </p:nvSpPr>
        <p:spPr>
          <a:xfrm>
            <a:off x="4671848" y="9572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3C6AB55-C8E1-424A-B2B4-4A9D23768471}"/>
              </a:ext>
            </a:extLst>
          </p:cNvPr>
          <p:cNvSpPr/>
          <p:nvPr/>
        </p:nvSpPr>
        <p:spPr>
          <a:xfrm>
            <a:off x="144363" y="831978"/>
            <a:ext cx="5562754" cy="471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Какую проблему решает проект?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1B6B54CE-C9AC-4630-A6C5-E559E53AB355}"/>
              </a:ext>
            </a:extLst>
          </p:cNvPr>
          <p:cNvSpPr/>
          <p:nvPr/>
        </p:nvSpPr>
        <p:spPr>
          <a:xfrm>
            <a:off x="144364" y="1397877"/>
            <a:ext cx="11903274" cy="1671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tx1"/>
                </a:solidFill>
              </a:rPr>
              <a:t>За последний год стоимость импортных станков с ЧПУ выросла в несколько раз. Кроме того, многие иностранные компании ушли с рынка России. Разработка фрезерного станка с ЧПУ из недорогих материалов позволит снизить его стоимость для конечного потребителя. </a:t>
            </a:r>
          </a:p>
          <a:p>
            <a:pPr algn="just"/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1D3BF3DE-4D37-4362-B577-AADF1BC22777}"/>
              </a:ext>
            </a:extLst>
          </p:cNvPr>
          <p:cNvSpPr/>
          <p:nvPr/>
        </p:nvSpPr>
        <p:spPr>
          <a:xfrm>
            <a:off x="144362" y="3247695"/>
            <a:ext cx="2935168" cy="4713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Кто наши потребители?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6A15FEC6-51D2-4C34-8318-4434EB9AA5F7}"/>
              </a:ext>
            </a:extLst>
          </p:cNvPr>
          <p:cNvSpPr/>
          <p:nvPr/>
        </p:nvSpPr>
        <p:spPr>
          <a:xfrm>
            <a:off x="3190202" y="3230134"/>
            <a:ext cx="8789118" cy="21601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</a:rPr>
              <a:t>. Частные мастерские.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2. </a:t>
            </a:r>
            <a:r>
              <a:rPr lang="ru-RU" sz="2000" b="1" dirty="0" smtClean="0">
                <a:solidFill>
                  <a:schemeClr val="tx1"/>
                </a:solidFill>
              </a:rPr>
              <a:t>Промышленные предприятия.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77951" y="5213684"/>
            <a:ext cx="10461812" cy="12215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Главным ценностным предложением </a:t>
            </a:r>
            <a:r>
              <a:rPr lang="ru-RU" sz="2000" dirty="0" err="1" smtClean="0">
                <a:solidFill>
                  <a:schemeClr val="tx1"/>
                </a:solidFill>
              </a:rPr>
              <a:t>стартап-проекта</a:t>
            </a:r>
            <a:r>
              <a:rPr lang="ru-RU" sz="2000" dirty="0" smtClean="0">
                <a:solidFill>
                  <a:schemeClr val="tx1"/>
                </a:solidFill>
              </a:rPr>
              <a:t> является доступность на российском рынке.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3330387" y="4560439"/>
            <a:ext cx="5556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9576" y="1123420"/>
            <a:ext cx="10461812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Фрезерный станок с ЧПУ оригинальной конструкции (повышенная жесткость благодаря внедрению неподвижного портала) в собранном виде или в наборе для самостоятельной сборки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8" name="Picture 5" descr="2схемачп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1103" y="2224136"/>
            <a:ext cx="3163939" cy="2147548"/>
          </a:xfrm>
          <a:prstGeom prst="rect">
            <a:avLst/>
          </a:prstGeom>
          <a:noFill/>
        </p:spPr>
      </p:pic>
      <p:pic>
        <p:nvPicPr>
          <p:cNvPr id="9" name="Picture 5" descr="5771513553367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652" y="2189099"/>
            <a:ext cx="2843920" cy="21329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110603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КОНКУРЕНТЫ И КОНКУРЕНТНЫЕ ПРЕИМУЩЕСТВА</a:t>
            </a:r>
            <a:endParaRPr lang="ru-RU" sz="4400" b="1" dirty="0"/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1196284" y="1702050"/>
            <a:ext cx="3159499" cy="4760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1369254" y="1720308"/>
            <a:ext cx="30951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Конкуренты 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dirty="0" smtClean="0"/>
              <a:t>Крупные производители деревообрабатывающих станков с ЧПУ: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 smtClean="0"/>
              <a:t>«Вебер </a:t>
            </a:r>
            <a:r>
              <a:rPr lang="ru-RU" sz="2000" dirty="0" err="1" smtClean="0"/>
              <a:t>Комеханикс</a:t>
            </a:r>
            <a:r>
              <a:rPr lang="ru-RU" sz="2000" dirty="0" smtClean="0"/>
              <a:t>»,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 «Сибирь ARMS», 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«БМЗ», 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«Кировский станкостроительный завод», 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«</a:t>
            </a:r>
            <a:r>
              <a:rPr lang="ru-RU" sz="2000" dirty="0" err="1" smtClean="0"/>
              <a:t>Техгард</a:t>
            </a:r>
            <a:r>
              <a:rPr lang="ru-RU" sz="2000" dirty="0" smtClean="0"/>
              <a:t>» </a:t>
            </a:r>
            <a:endParaRPr lang="ru-RU" sz="2000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7744859" y="1566399"/>
            <a:ext cx="35840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Конкурентные преимущества</a:t>
            </a:r>
          </a:p>
          <a:p>
            <a:endParaRPr lang="ru-RU" sz="2000" b="1" dirty="0"/>
          </a:p>
          <a:p>
            <a:r>
              <a:rPr lang="ru-RU" sz="2000" dirty="0" smtClean="0"/>
              <a:t>Продукт будет отличаться от конкурентов более устойчивым положением обрабатывающего инструмента и стоимостью.</a:t>
            </a:r>
          </a:p>
          <a:p>
            <a:r>
              <a:rPr lang="ru-RU" sz="2000" dirty="0" smtClean="0"/>
              <a:t>Каркас станка выполняется из недорогого материала ДСП  или материала вторичной обработки (древесина, пластик).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3212864" y="258016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8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293772" y="1650995"/>
            <a:ext cx="5856549" cy="34087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355755" y="2384360"/>
            <a:ext cx="57945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 smtClean="0"/>
              <a:t>В ходе прохождения акселератора был проведен анализ рынка и конкурентов, разработана бизнес модель </a:t>
            </a:r>
            <a:r>
              <a:rPr lang="ru-RU" dirty="0" err="1" smtClean="0"/>
              <a:t>стартап-проекта</a:t>
            </a:r>
            <a:r>
              <a:rPr lang="ru-RU" dirty="0" smtClean="0"/>
              <a:t>, изготовлен макет, соответствующий уровню готовности продукта TRL 3.</a:t>
            </a:r>
            <a:endParaRPr lang="ru-RU" dirty="0"/>
          </a:p>
        </p:txBody>
      </p:sp>
      <p:pic>
        <p:nvPicPr>
          <p:cNvPr id="11" name="Picture 6" descr="IMG-20230516-WA0016"/>
          <p:cNvPicPr>
            <a:picLocks noChangeAspect="1" noChangeArrowheads="1"/>
          </p:cNvPicPr>
          <p:nvPr/>
        </p:nvPicPr>
        <p:blipFill>
          <a:blip r:embed="rId2" cstate="print"/>
          <a:srcRect t="27419"/>
          <a:stretch>
            <a:fillRect/>
          </a:stretch>
        </p:blipFill>
        <p:spPr bwMode="auto">
          <a:xfrm>
            <a:off x="7682295" y="1128069"/>
            <a:ext cx="2116007" cy="2728708"/>
          </a:xfrm>
          <a:prstGeom prst="rect">
            <a:avLst/>
          </a:prstGeom>
          <a:noFill/>
        </p:spPr>
      </p:pic>
      <p:pic>
        <p:nvPicPr>
          <p:cNvPr id="12" name="Picture 6" descr="d5129bb9-6194-4cfa-9bca-e3bf6e132b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828" y="3950598"/>
            <a:ext cx="4539707" cy="25543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9026337" y="4657725"/>
            <a:ext cx="2608729" cy="502644"/>
          </a:xfrm>
          <a:prstGeom prst="roundRect">
            <a:avLst/>
          </a:prstGeom>
          <a:solidFill>
            <a:srgbClr val="FB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2330824" y="313765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C93BB4-00D4-4981-BC52-BA7BBA347659}"/>
              </a:ext>
            </a:extLst>
          </p:cNvPr>
          <p:cNvSpPr txBox="1"/>
          <p:nvPr/>
        </p:nvSpPr>
        <p:spPr>
          <a:xfrm>
            <a:off x="9304804" y="47089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2023 </a:t>
            </a:r>
            <a:r>
              <a:rPr lang="ru-RU" sz="2000"/>
              <a:t>/ </a:t>
            </a:r>
            <a:r>
              <a:rPr lang="ru-RU" sz="2000" smtClean="0"/>
              <a:t>2024 </a:t>
            </a:r>
            <a:r>
              <a:rPr lang="ru-RU" sz="2000"/>
              <a:t>/ </a:t>
            </a:r>
            <a:r>
              <a:rPr lang="ru-RU" sz="2000" smtClean="0"/>
              <a:t>2025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4626643" y="1983919"/>
            <a:ext cx="2608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 </a:t>
            </a:r>
            <a:r>
              <a:rPr lang="ru-RU" sz="2000" dirty="0" smtClean="0"/>
              <a:t>Анализ рынка и конкурентов, разработка </a:t>
            </a:r>
            <a:r>
              <a:rPr lang="ru-RU" sz="2000" dirty="0" err="1" smtClean="0"/>
              <a:t>бизнес-модели</a:t>
            </a:r>
            <a:r>
              <a:rPr lang="ru-RU" sz="2000" dirty="0" smtClean="0"/>
              <a:t> (2023 год)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2330824" y="3290544"/>
            <a:ext cx="2648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 </a:t>
            </a:r>
            <a:r>
              <a:rPr lang="ru-RU" sz="2000" dirty="0" smtClean="0"/>
              <a:t>Создание </a:t>
            </a:r>
            <a:r>
              <a:rPr lang="ru-RU" sz="2000" dirty="0" err="1" smtClean="0"/>
              <a:t>предсерийного</a:t>
            </a:r>
            <a:r>
              <a:rPr lang="ru-RU" sz="2000" dirty="0" smtClean="0"/>
              <a:t> образца (2024 год)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4979615" y="3572590"/>
            <a:ext cx="3073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 </a:t>
            </a:r>
            <a:r>
              <a:rPr lang="ru-RU" sz="2000" dirty="0" smtClean="0"/>
              <a:t>Разработка прототипа и проведение испытаний (2024 год)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8400694" y="3394382"/>
            <a:ext cx="2608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 </a:t>
            </a:r>
            <a:r>
              <a:rPr lang="ru-RU" sz="2000" dirty="0" smtClean="0"/>
              <a:t>Создание </a:t>
            </a:r>
            <a:r>
              <a:rPr lang="en-US" sz="2000" dirty="0" smtClean="0"/>
              <a:t>MVP </a:t>
            </a:r>
            <a:r>
              <a:rPr lang="ru-RU" sz="2000" dirty="0" smtClean="0"/>
              <a:t>(2023 год)</a:t>
            </a:r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01D60D7-5247-409F-84BE-4DC884C94B8F}"/>
              </a:ext>
            </a:extLst>
          </p:cNvPr>
          <p:cNvSpPr txBox="1"/>
          <p:nvPr/>
        </p:nvSpPr>
        <p:spPr>
          <a:xfrm>
            <a:off x="1440488" y="4708981"/>
            <a:ext cx="3031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Производство (2025 год)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2737547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6DABB0B-EE05-4A4B-B9BB-79DDAB28001A}"/>
              </a:ext>
            </a:extLst>
          </p:cNvPr>
          <p:cNvSpPr/>
          <p:nvPr/>
        </p:nvSpPr>
        <p:spPr>
          <a:xfrm>
            <a:off x="3840082" y="442847"/>
            <a:ext cx="7724385" cy="14465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C1425B4F-959C-4E58-94A9-6F230B0A6084}"/>
              </a:ext>
            </a:extLst>
          </p:cNvPr>
          <p:cNvSpPr/>
          <p:nvPr/>
        </p:nvSpPr>
        <p:spPr>
          <a:xfrm>
            <a:off x="3811900" y="2158006"/>
            <a:ext cx="7818636" cy="1959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2B840F-2EC2-4578-80BF-B0E39CC09E0B}"/>
              </a:ext>
            </a:extLst>
          </p:cNvPr>
          <p:cNvSpPr/>
          <p:nvPr/>
        </p:nvSpPr>
        <p:spPr>
          <a:xfrm>
            <a:off x="618564" y="4658855"/>
            <a:ext cx="5925671" cy="20025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B4D06279-65E9-45B2-8E56-F02D7520405C}"/>
              </a:ext>
            </a:extLst>
          </p:cNvPr>
          <p:cNvSpPr/>
          <p:nvPr/>
        </p:nvSpPr>
        <p:spPr>
          <a:xfrm>
            <a:off x="7333130" y="4639708"/>
            <a:ext cx="4454482" cy="1940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E19E0C65-A915-4AE8-8B0B-77B736BFDC90}"/>
              </a:ext>
            </a:extLst>
          </p:cNvPr>
          <p:cNvCxnSpPr/>
          <p:nvPr/>
        </p:nvCxnSpPr>
        <p:spPr>
          <a:xfrm>
            <a:off x="3624107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3624107" y="2092081"/>
            <a:ext cx="7761069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4109098" y="497084"/>
            <a:ext cx="6278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Ценностное предложение: доступность на российском рынке. Отличием от конкурентов будет являться стоимость и жесткость конструкции.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4036018" y="2207294"/>
            <a:ext cx="78186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Целевая аудитория: Юридические лица.</a:t>
            </a:r>
          </a:p>
          <a:p>
            <a:r>
              <a:rPr lang="ru-RU" sz="2000" dirty="0" smtClean="0"/>
              <a:t>Средний и малый бизнес в отрасли </a:t>
            </a:r>
            <a:r>
              <a:rPr lang="ru-RU" sz="2000" dirty="0" err="1" smtClean="0"/>
              <a:t>материалообработки</a:t>
            </a:r>
            <a:r>
              <a:rPr lang="ru-RU" sz="2000" smtClean="0"/>
              <a:t>.</a:t>
            </a:r>
            <a:endParaRPr lang="ru-RU" sz="2000" dirty="0" smtClean="0"/>
          </a:p>
          <a:p>
            <a:r>
              <a:rPr lang="ru-RU" sz="2000" dirty="0" smtClean="0"/>
              <a:t>Географическое расположение: Российская Федерации, страны СНГ, Китай и Индия.</a:t>
            </a:r>
          </a:p>
          <a:p>
            <a:r>
              <a:rPr lang="ru-RU" sz="2000" dirty="0" smtClean="0"/>
              <a:t>Сектор рынка: B2B.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7543452" y="4842610"/>
            <a:ext cx="3999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партнеры:</a:t>
            </a:r>
          </a:p>
          <a:p>
            <a:r>
              <a:rPr lang="ru-RU" sz="2000" dirty="0" smtClean="0"/>
              <a:t>Тольяттинский </a:t>
            </a:r>
            <a:r>
              <a:rPr lang="ru-RU" sz="2000" smtClean="0"/>
              <a:t>государственный университет</a:t>
            </a:r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724277" y="1999100"/>
            <a:ext cx="257118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Каналы сбыта:</a:t>
            </a:r>
          </a:p>
          <a:p>
            <a:r>
              <a:rPr lang="ru-RU" sz="1400" dirty="0" smtClean="0"/>
              <a:t>участие в профильных выставках, тендерах, прямые продажи, сайт, продажи через фирмы, занимающиеся поставкой аналогичного оборудования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908C805-9C1F-41CD-B7B1-4179CA9ACB04}"/>
              </a:ext>
            </a:extLst>
          </p:cNvPr>
          <p:cNvSpPr txBox="1"/>
          <p:nvPr/>
        </p:nvSpPr>
        <p:spPr>
          <a:xfrm>
            <a:off x="766486" y="4704053"/>
            <a:ext cx="54622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/>
              <a:t>Необходимые </a:t>
            </a:r>
            <a:r>
              <a:rPr lang="ru-RU" sz="2000" smtClean="0"/>
              <a:t>ресурсы: 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площади для производства, станки для механической обработки, ручной инструмент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11034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23F588E1-DD90-4558-AD16-ED2724A7F537}"/>
              </a:ext>
            </a:extLst>
          </p:cNvPr>
          <p:cNvSpPr/>
          <p:nvPr/>
        </p:nvSpPr>
        <p:spPr>
          <a:xfrm>
            <a:off x="1443318" y="1359084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1443318" y="1410211"/>
            <a:ext cx="9287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400" b="1"/>
            </a:lvl1pPr>
          </a:lstStyle>
          <a:p>
            <a:pPr algn="ctr"/>
            <a:r>
              <a:rPr lang="ru-RU" sz="2800" dirty="0" smtClean="0"/>
              <a:t>Необходимые первоначальные затраты: 540 </a:t>
            </a:r>
            <a:r>
              <a:rPr lang="ru-RU" sz="2800" dirty="0"/>
              <a:t>000 руб.</a:t>
            </a:r>
          </a:p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695253" y="2844254"/>
            <a:ext cx="1098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Планируемые источники финансирования: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гранты </a:t>
            </a:r>
            <a:r>
              <a:rPr lang="ru-RU" sz="2000" dirty="0"/>
              <a:t>и </a:t>
            </a:r>
            <a:r>
              <a:rPr lang="ru-RU" sz="2000" dirty="0" smtClean="0"/>
              <a:t>конкурсы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="" xmlns:a16="http://schemas.microsoft.com/office/drawing/2014/main" id="{F10A26FF-07C9-4677-A6F8-F686046AD8B2}"/>
              </a:ext>
            </a:extLst>
          </p:cNvPr>
          <p:cNvSpPr/>
          <p:nvPr/>
        </p:nvSpPr>
        <p:spPr>
          <a:xfrm>
            <a:off x="345229" y="4219009"/>
            <a:ext cx="11501717" cy="18197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677146" y="4436734"/>
            <a:ext cx="9202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Направления расходов:</a:t>
            </a:r>
          </a:p>
          <a:p>
            <a:pPr marL="457200" indent="-457200">
              <a:buAutoNum type="arabicPeriod"/>
            </a:pPr>
            <a:r>
              <a:rPr lang="ru-RU" sz="2000" dirty="0"/>
              <a:t>Закупка </a:t>
            </a:r>
            <a:r>
              <a:rPr lang="ru-RU" sz="2000" dirty="0" smtClean="0"/>
              <a:t>материалов и комплектующих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Затраты на покупку программ управления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Фонд оплаты труда и т.д.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05844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386</Words>
  <Application>Microsoft Office PowerPoint</Application>
  <PresentationFormat>Произвольный</PresentationFormat>
  <Paragraphs>55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27</cp:revision>
  <dcterms:created xsi:type="dcterms:W3CDTF">2023-09-06T12:36:24Z</dcterms:created>
  <dcterms:modified xsi:type="dcterms:W3CDTF">2023-12-25T15:16:34Z</dcterms:modified>
</cp:coreProperties>
</file>