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4" r:id="rId1"/>
    <p:sldMasterId id="2147483685" r:id="rId2"/>
    <p:sldMasterId id="2147483686" r:id="rId3"/>
  </p:sldMasterIdLst>
  <p:notesMasterIdLst>
    <p:notesMasterId r:id="rId2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0080625" cy="5670550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E0326FA-6CF7-44D7-8783-36258A8A3F71}">
  <a:tblStyle styleId="{4E0326FA-6CF7-44D7-8783-36258A8A3F7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27" autoAdjust="0"/>
    <p:restoredTop sz="94660"/>
  </p:normalViewPr>
  <p:slideViewPr>
    <p:cSldViewPr snapToGrid="0">
      <p:cViewPr varScale="1">
        <p:scale>
          <a:sx n="136" d="100"/>
          <a:sy n="136" d="100"/>
        </p:scale>
        <p:origin x="288" y="96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3" Type="http://schemas.openxmlformats.org/officeDocument/2006/relationships/slideMaster" Target="slideMasters/slideMaster3.xml" /><Relationship Id="rId21" Type="http://schemas.openxmlformats.org/officeDocument/2006/relationships/notesMaster" Target="notesMasters/notesMaster1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slide" Target="slides/slide17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theme" Target="theme/theme1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viewProps" Target="viewProps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ubTitle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2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 txBox="1">
            <a:spLocks noGrp="1"/>
          </p:cNvSpPr>
          <p:nvPr>
            <p:ph type="subTitle" idx="1"/>
          </p:nvPr>
        </p:nvSpPr>
        <p:spPr>
          <a:xfrm>
            <a:off x="504000" y="74160"/>
            <a:ext cx="9071280" cy="579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3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body" idx="2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body" idx="3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body" idx="4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9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9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2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3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body" idx="4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body" idx="5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body" idx="6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 /><Relationship Id="rId13" Type="http://schemas.openxmlformats.org/officeDocument/2006/relationships/theme" Target="../theme/theme2.xml" /><Relationship Id="rId3" Type="http://schemas.openxmlformats.org/officeDocument/2006/relationships/slideLayout" Target="../slideLayouts/slideLayout15.xml" /><Relationship Id="rId7" Type="http://schemas.openxmlformats.org/officeDocument/2006/relationships/slideLayout" Target="../slideLayouts/slideLayout19.xml" /><Relationship Id="rId12" Type="http://schemas.openxmlformats.org/officeDocument/2006/relationships/slideLayout" Target="../slideLayouts/slideLayout24.xml" /><Relationship Id="rId2" Type="http://schemas.openxmlformats.org/officeDocument/2006/relationships/slideLayout" Target="../slideLayouts/slideLayout14.xml" /><Relationship Id="rId1" Type="http://schemas.openxmlformats.org/officeDocument/2006/relationships/slideLayout" Target="../slideLayouts/slideLayout13.xml" /><Relationship Id="rId6" Type="http://schemas.openxmlformats.org/officeDocument/2006/relationships/slideLayout" Target="../slideLayouts/slideLayout18.xml" /><Relationship Id="rId11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17.xml" /><Relationship Id="rId10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16.xml" /><Relationship Id="rId9" Type="http://schemas.openxmlformats.org/officeDocument/2006/relationships/slideLayout" Target="../slideLayouts/slideLayout21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 /><Relationship Id="rId13" Type="http://schemas.openxmlformats.org/officeDocument/2006/relationships/theme" Target="../theme/theme3.xml" /><Relationship Id="rId3" Type="http://schemas.openxmlformats.org/officeDocument/2006/relationships/slideLayout" Target="../slideLayouts/slideLayout27.xml" /><Relationship Id="rId7" Type="http://schemas.openxmlformats.org/officeDocument/2006/relationships/slideLayout" Target="../slideLayouts/slideLayout31.xml" /><Relationship Id="rId12" Type="http://schemas.openxmlformats.org/officeDocument/2006/relationships/slideLayout" Target="../slideLayouts/slideLayout36.xml" /><Relationship Id="rId2" Type="http://schemas.openxmlformats.org/officeDocument/2006/relationships/slideLayout" Target="../slideLayouts/slideLayout26.xml" /><Relationship Id="rId1" Type="http://schemas.openxmlformats.org/officeDocument/2006/relationships/slideLayout" Target="../slideLayouts/slideLayout25.xml" /><Relationship Id="rId6" Type="http://schemas.openxmlformats.org/officeDocument/2006/relationships/slideLayout" Target="../slideLayouts/slideLayout30.xml" /><Relationship Id="rId11" Type="http://schemas.openxmlformats.org/officeDocument/2006/relationships/slideLayout" Target="../slideLayouts/slideLayout35.xml" /><Relationship Id="rId5" Type="http://schemas.openxmlformats.org/officeDocument/2006/relationships/slideLayout" Target="../slideLayouts/slideLayout29.xml" /><Relationship Id="rId10" Type="http://schemas.openxmlformats.org/officeDocument/2006/relationships/slideLayout" Target="../slideLayouts/slideLayout34.xml" /><Relationship Id="rId4" Type="http://schemas.openxmlformats.org/officeDocument/2006/relationships/slideLayout" Target="../slideLayouts/slideLayout28.xml" /><Relationship Id="rId9" Type="http://schemas.openxmlformats.org/officeDocument/2006/relationships/slideLayout" Target="../slideLayouts/slideLayout3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3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3.xml" /><Relationship Id="rId5" Type="http://schemas.openxmlformats.org/officeDocument/2006/relationships/image" Target="../media/image7.jpg" /><Relationship Id="rId4" Type="http://schemas.openxmlformats.org/officeDocument/2006/relationships/image" Target="../media/image6.jp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3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3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3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3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3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3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3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3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8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3.xml" /><Relationship Id="rId6" Type="http://schemas.openxmlformats.org/officeDocument/2006/relationships/image" Target="../media/image4.png" /><Relationship Id="rId5" Type="http://schemas.openxmlformats.org/officeDocument/2006/relationships/image" Target="../media/image3.jpeg" /><Relationship Id="rId4" Type="http://schemas.openxmlformats.org/officeDocument/2006/relationships/image" Target="../media/image5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2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0"/>
          <p:cNvSpPr/>
          <p:nvPr/>
        </p:nvSpPr>
        <p:spPr>
          <a:xfrm>
            <a:off x="863848" y="2438725"/>
            <a:ext cx="6731400" cy="13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 err="1">
                <a:solidFill>
                  <a:schemeClr val="dk1"/>
                </a:solidFill>
              </a:rPr>
              <a:t>Бананаманки</a:t>
            </a:r>
            <a:endParaRPr lang="ru-RU" sz="44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0"/>
          <p:cNvSpPr/>
          <p:nvPr/>
        </p:nvSpPr>
        <p:spPr>
          <a:xfrm>
            <a:off x="504000" y="3780000"/>
            <a:ext cx="543564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0"/>
          <p:cNvSpPr txBox="1"/>
          <p:nvPr/>
        </p:nvSpPr>
        <p:spPr>
          <a:xfrm>
            <a:off x="837919" y="3780000"/>
            <a:ext cx="7056300" cy="14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100" dirty="0" err="1"/>
              <a:t>ИМИТИиФ</a:t>
            </a:r>
            <a:r>
              <a:rPr lang="ru-RU" sz="2100" dirty="0"/>
              <a:t>, 1 курс, ОБ-09.03.03.05-11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100" dirty="0">
                <a:solidFill>
                  <a:schemeClr val="dk1"/>
                </a:solidFill>
              </a:rPr>
              <a:t>Веретенников К.А.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100" dirty="0" err="1">
                <a:solidFill>
                  <a:schemeClr val="dk1"/>
                </a:solidFill>
              </a:rPr>
              <a:t>Трегубов</a:t>
            </a:r>
            <a:r>
              <a:rPr lang="ru-RU" sz="2100" dirty="0">
                <a:solidFill>
                  <a:schemeClr val="dk1"/>
                </a:solidFill>
              </a:rPr>
              <a:t> Е.И.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100" dirty="0" err="1">
                <a:solidFill>
                  <a:schemeClr val="dk1"/>
                </a:solidFill>
              </a:rPr>
              <a:t>Шурлей</a:t>
            </a:r>
            <a:r>
              <a:rPr lang="ru-RU" sz="2100" dirty="0">
                <a:solidFill>
                  <a:schemeClr val="dk1"/>
                </a:solidFill>
              </a:rPr>
              <a:t> Б.А.</a:t>
            </a:r>
            <a:endParaRPr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0" cy="98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1"/>
          <p:cNvSpPr txBox="1"/>
          <p:nvPr/>
        </p:nvSpPr>
        <p:spPr>
          <a:xfrm>
            <a:off x="2938625" y="4376585"/>
            <a:ext cx="2448300" cy="17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ru-RU" dirty="0">
                <a:solidFill>
                  <a:schemeClr val="dk1"/>
                </a:solidFill>
              </a:rPr>
              <a:t>Богдан </a:t>
            </a:r>
            <a:r>
              <a:rPr lang="ru-RU" dirty="0" err="1">
                <a:solidFill>
                  <a:schemeClr val="dk1"/>
                </a:solidFill>
              </a:rPr>
              <a:t>Шурлей</a:t>
            </a:r>
            <a:endParaRPr lang="ru-RU" dirty="0">
              <a:solidFill>
                <a:schemeClr val="dk1"/>
              </a:solidFill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ru-RU" dirty="0">
                <a:solidFill>
                  <a:schemeClr val="dk1"/>
                </a:solidFill>
              </a:rPr>
              <a:t>Хороший навык рисования</a:t>
            </a:r>
            <a:endParaRPr dirty="0">
              <a:solidFill>
                <a:schemeClr val="dk1"/>
              </a:solidFill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dirty="0">
                <a:solidFill>
                  <a:schemeClr val="dk1"/>
                </a:solidFill>
              </a:rPr>
              <a:t>Исполнительный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73" name="Google Shape;173;p41"/>
          <p:cNvSpPr txBox="1"/>
          <p:nvPr/>
        </p:nvSpPr>
        <p:spPr>
          <a:xfrm>
            <a:off x="490325" y="4455635"/>
            <a:ext cx="2448300" cy="1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b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Вертенников</a:t>
            </a:r>
            <a:r>
              <a:rPr lang="ru-RU" sz="1400" b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Кирил</a:t>
            </a:r>
            <a:r>
              <a:rPr lang="ru-RU" dirty="0">
                <a:solidFill>
                  <a:schemeClr val="dk1"/>
                </a:solidFill>
              </a:rPr>
              <a:t>л</a:t>
            </a: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b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Владе</a:t>
            </a:r>
            <a:r>
              <a:rPr lang="ru-RU" dirty="0">
                <a:solidFill>
                  <a:schemeClr val="dk1"/>
                </a:solidFill>
              </a:rPr>
              <a:t>ние языком</a:t>
            </a:r>
            <a:r>
              <a:rPr lang="ru-RU" sz="1400" b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C# и игровым движком </a:t>
            </a:r>
            <a:r>
              <a:rPr lang="ru-RU" sz="1400" b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Unity</a:t>
            </a:r>
            <a:endParaRPr dirty="0">
              <a:solidFill>
                <a:schemeClr val="dk1"/>
              </a:solidFill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b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Гейм-дизайнер</a:t>
            </a:r>
            <a:endParaRPr sz="1400" b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dirty="0">
                <a:solidFill>
                  <a:schemeClr val="dk1"/>
                </a:solidFill>
              </a:rPr>
              <a:t>Лидер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74" name="Google Shape;174;p41"/>
          <p:cNvSpPr txBox="1"/>
          <p:nvPr/>
        </p:nvSpPr>
        <p:spPr>
          <a:xfrm>
            <a:off x="7828432" y="3258693"/>
            <a:ext cx="2883000" cy="11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41"/>
          <p:cNvSpPr txBox="1"/>
          <p:nvPr/>
        </p:nvSpPr>
        <p:spPr>
          <a:xfrm>
            <a:off x="5445125" y="3967906"/>
            <a:ext cx="23901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dirty="0" err="1">
                <a:solidFill>
                  <a:schemeClr val="dk1"/>
                </a:solidFill>
              </a:rPr>
              <a:t>Тргубов</a:t>
            </a:r>
            <a:r>
              <a:rPr lang="ru-RU" dirty="0">
                <a:solidFill>
                  <a:schemeClr val="dk1"/>
                </a:solidFill>
              </a:rPr>
              <a:t> Евгенией</a:t>
            </a: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dirty="0">
                <a:solidFill>
                  <a:schemeClr val="dk1"/>
                </a:solidFill>
              </a:rPr>
              <a:t>Усидчивый</a:t>
            </a:r>
            <a:endParaRPr dirty="0">
              <a:solidFill>
                <a:schemeClr val="dk1"/>
              </a:solidFill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ru-RU" dirty="0">
                <a:solidFill>
                  <a:schemeClr val="dk1"/>
                </a:solidFill>
              </a:rPr>
              <a:t>Опыт работы в команде</a:t>
            </a:r>
            <a:endParaRPr lang="en-US" dirty="0">
              <a:solidFill>
                <a:schemeClr val="dk1"/>
              </a:solidFill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ru-RU" dirty="0">
                <a:solidFill>
                  <a:schemeClr val="dk1"/>
                </a:solidFill>
              </a:rPr>
              <a:t>Легко начинает работать</a:t>
            </a:r>
          </a:p>
          <a:p>
            <a:pPr marL="0" marR="0" lvl="0" indent="-88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ru-RU" dirty="0">
                <a:solidFill>
                  <a:schemeClr val="dk1"/>
                </a:solidFill>
              </a:rPr>
              <a:t>Умеет создавать интересные кресты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7" name="Picture 6" descr="https://sun9-70.userapi.com/impg/f6MPV_w_s7V3eJnHoBNcvd7Rb8whvMcl3jfj4g/Y3G1q4ENfIk.jpg?size=1080x1599&amp;quality=95&amp;sign=a48ff5168b07f771c30cde856474d3d7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78" y="1081425"/>
            <a:ext cx="1949593" cy="288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4392" y="1075188"/>
            <a:ext cx="2074459" cy="28927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3972" y="1075188"/>
            <a:ext cx="2676118" cy="28927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2"/>
          <p:cNvSpPr txBox="1"/>
          <p:nvPr/>
        </p:nvSpPr>
        <p:spPr>
          <a:xfrm>
            <a:off x="14254" y="3220627"/>
            <a:ext cx="1006636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Решение проблемы</a:t>
            </a:r>
            <a:endParaRPr/>
          </a:p>
        </p:txBody>
      </p:sp>
      <p:sp>
        <p:nvSpPr>
          <p:cNvPr id="185" name="Google Shape;185;p42"/>
          <p:cNvSpPr txBox="1"/>
          <p:nvPr/>
        </p:nvSpPr>
        <p:spPr>
          <a:xfrm>
            <a:off x="318395" y="4203427"/>
            <a:ext cx="8890243" cy="98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r>
              <a:rPr lang="ru-RU" sz="14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Разработать развлекательную компьютерную игру, которая будет нести образовательную ценность. Совместить развлечения с образованием.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2"/>
          <p:cNvSpPr txBox="1"/>
          <p:nvPr/>
        </p:nvSpPr>
        <p:spPr>
          <a:xfrm>
            <a:off x="-1" y="-12629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/>
          </a:p>
        </p:txBody>
      </p:sp>
      <p:grpSp>
        <p:nvGrpSpPr>
          <p:cNvPr id="187" name="Google Shape;187;p42"/>
          <p:cNvGrpSpPr/>
          <p:nvPr/>
        </p:nvGrpSpPr>
        <p:grpSpPr>
          <a:xfrm>
            <a:off x="71760" y="1366240"/>
            <a:ext cx="9649072" cy="1667119"/>
            <a:chOff x="0" y="0"/>
            <a:chExt cx="9649072" cy="1667119"/>
          </a:xfrm>
        </p:grpSpPr>
        <p:sp>
          <p:nvSpPr>
            <p:cNvPr id="188" name="Google Shape;188;p42"/>
            <p:cNvSpPr/>
            <p:nvPr/>
          </p:nvSpPr>
          <p:spPr>
            <a:xfrm rot="5400000">
              <a:off x="5894521" y="-2254143"/>
              <a:ext cx="1333695" cy="617540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A4D4E2"/>
            </a:solidFill>
            <a:ln w="25400" cap="flat" cmpd="sng">
              <a:solidFill>
                <a:srgbClr val="A4D4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42"/>
            <p:cNvSpPr txBox="1"/>
            <p:nvPr/>
          </p:nvSpPr>
          <p:spPr>
            <a:xfrm>
              <a:off x="3473666" y="231818"/>
              <a:ext cx="6110300" cy="1203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lang="ru-RU" sz="2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Тратят мало свободного времени за компьютерными играми</a:t>
              </a:r>
              <a:endParaRPr dirty="0"/>
            </a:p>
          </p:txBody>
        </p:sp>
        <p:sp>
          <p:nvSpPr>
            <p:cNvPr id="190" name="Google Shape;190;p42"/>
            <p:cNvSpPr/>
            <p:nvPr/>
          </p:nvSpPr>
          <p:spPr>
            <a:xfrm>
              <a:off x="0" y="0"/>
              <a:ext cx="3473665" cy="1667119"/>
            </a:xfrm>
            <a:prstGeom prst="roundRect">
              <a:avLst>
                <a:gd name="adj" fmla="val 16667"/>
              </a:avLst>
            </a:prstGeom>
            <a:solidFill>
              <a:srgbClr val="008C9D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42"/>
            <p:cNvSpPr txBox="1"/>
            <p:nvPr/>
          </p:nvSpPr>
          <p:spPr>
            <a:xfrm>
              <a:off x="81382" y="81382"/>
              <a:ext cx="3310901" cy="1504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76200" rIns="1524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000">
                  <a:solidFill>
                    <a:schemeClr val="lt1"/>
                  </a:solidFill>
                </a:rPr>
                <a:t>Подростки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3"/>
          <p:cNvSpPr/>
          <p:nvPr/>
        </p:nvSpPr>
        <p:spPr>
          <a:xfrm>
            <a:off x="1007864" y="803247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3"/>
          <p:cNvSpPr txBox="1">
            <a:spLocks noGrp="1"/>
          </p:cNvSpPr>
          <p:nvPr>
            <p:ph type="title"/>
          </p:nvPr>
        </p:nvSpPr>
        <p:spPr>
          <a:xfrm>
            <a:off x="0" y="170979"/>
            <a:ext cx="10069463" cy="144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latin typeface="Arial"/>
                <a:ea typeface="Arial"/>
                <a:cs typeface="Arial"/>
                <a:sym typeface="Arial"/>
              </a:rPr>
              <a:t>О проекте. </a:t>
            </a:r>
            <a:br>
              <a:rPr lang="ru-RU" sz="4400">
                <a:latin typeface="Arial"/>
                <a:ea typeface="Arial"/>
                <a:cs typeface="Arial"/>
                <a:sym typeface="Arial"/>
              </a:rPr>
            </a:br>
            <a:r>
              <a:rPr lang="ru-RU" sz="4400">
                <a:latin typeface="Arial"/>
                <a:ea typeface="Arial"/>
                <a:cs typeface="Arial"/>
                <a:sym typeface="Arial"/>
              </a:rPr>
              <a:t>Что есть сейчас.</a:t>
            </a:r>
            <a:endParaRPr/>
          </a:p>
        </p:txBody>
      </p:sp>
      <p:sp>
        <p:nvSpPr>
          <p:cNvPr id="198" name="Google Shape;198;p43"/>
          <p:cNvSpPr txBox="1"/>
          <p:nvPr/>
        </p:nvSpPr>
        <p:spPr>
          <a:xfrm>
            <a:off x="215776" y="1539131"/>
            <a:ext cx="9393370" cy="322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5" tIns="100775" rIns="100775" bIns="100775" anchor="t" anchorCtr="0">
            <a:noAutofit/>
          </a:bodyPr>
          <a:lstStyle/>
          <a:p>
            <a:pPr marL="0" marR="0" lvl="0" indent="0" algn="l" rtl="0">
              <a:spcBef>
                <a:spcPts val="1764"/>
              </a:spcBef>
              <a:spcAft>
                <a:spcPts val="0"/>
              </a:spcAft>
              <a:buNone/>
            </a:pPr>
            <a:r>
              <a:rPr lang="ru-RU" sz="3000">
                <a:solidFill>
                  <a:schemeClr val="dk1"/>
                </a:solidFill>
              </a:rPr>
              <a:t>Разработана бизнес модель проекта.</a:t>
            </a:r>
            <a:endParaRPr sz="21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4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/>
              <a:t>Роль проекта в обеспечении </a:t>
            </a:r>
            <a:br>
              <a:rPr lang="ru-RU" sz="2800"/>
            </a:br>
            <a:r>
              <a:rPr lang="ru-RU" sz="2800"/>
              <a:t>технологического суверенитета страны</a:t>
            </a:r>
            <a:endParaRPr sz="2800"/>
          </a:p>
        </p:txBody>
      </p:sp>
      <p:graphicFrame>
        <p:nvGraphicFramePr>
          <p:cNvPr id="204" name="Google Shape;204;p44"/>
          <p:cNvGraphicFramePr/>
          <p:nvPr/>
        </p:nvGraphicFramePr>
        <p:xfrm>
          <a:off x="503808" y="1251099"/>
          <a:ext cx="9217000" cy="3755695"/>
        </p:xfrm>
        <a:graphic>
          <a:graphicData uri="http://schemas.openxmlformats.org/drawingml/2006/table">
            <a:tbl>
              <a:tblPr firstRow="1" bandRow="1">
                <a:noFill/>
                <a:tableStyleId>{4E0326FA-6CF7-44D7-8783-36258A8A3F71}</a:tableStyleId>
              </a:tblPr>
              <a:tblGrid>
                <a:gridCol w="273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Роль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Оценка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Инновационность 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(отметьте нужное)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Инновация мирового уровня</a:t>
                      </a:r>
                      <a:endParaRPr sz="1800"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Россия</a:t>
                      </a:r>
                      <a:endParaRPr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Регион</a:t>
                      </a:r>
                      <a:endParaRPr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 err="1"/>
                        <a:t>Импортозамещение</a:t>
                      </a:r>
                      <a:endParaRPr sz="1800" dirty="0"/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Arial"/>
                        <a:buChar char="•"/>
                      </a:pPr>
                      <a:r>
                        <a:rPr lang="ru-RU" sz="1800" dirty="0"/>
                        <a:t>Нет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Рынок НТИ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SafeNet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NeuroNet 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HomeNet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HealthNet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lang="ru-RU"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EduNet</a:t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A4D4E2">
                        <a:alpha val="4078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Сквозные технологии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/>
                        <a:t> Искусственный интеллект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5" name="Google Shape;205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0330" y="3975228"/>
            <a:ext cx="241002" cy="21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12120" y="1971179"/>
            <a:ext cx="160668" cy="144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7128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Целевая аудитория проекта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5"/>
          <p:cNvSpPr txBox="1"/>
          <p:nvPr/>
        </p:nvSpPr>
        <p:spPr>
          <a:xfrm>
            <a:off x="267774" y="1369889"/>
            <a:ext cx="9420900" cy="300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i="1" dirty="0">
                <a:solidFill>
                  <a:schemeClr val="dk1"/>
                </a:solidFill>
              </a:rPr>
              <a:t>–</a:t>
            </a:r>
            <a:r>
              <a:rPr lang="ru-RU" sz="2100" dirty="0">
                <a:solidFill>
                  <a:schemeClr val="dk1"/>
                </a:solidFill>
              </a:rPr>
              <a:t> </a:t>
            </a:r>
            <a:r>
              <a:rPr lang="ru-RU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Школьники (12-17 лет)</a:t>
            </a:r>
            <a:endParaRPr sz="2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i="1" dirty="0">
                <a:solidFill>
                  <a:schemeClr val="dk1"/>
                </a:solidFill>
              </a:rPr>
              <a:t>–</a:t>
            </a:r>
            <a:r>
              <a:rPr lang="ru-RU" sz="2100" dirty="0">
                <a:solidFill>
                  <a:schemeClr val="dk1"/>
                </a:solidFill>
              </a:rPr>
              <a:t> </a:t>
            </a:r>
            <a:r>
              <a:rPr lang="ru-RU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Студен</a:t>
            </a:r>
            <a:r>
              <a:rPr lang="ru-RU" sz="2100" dirty="0">
                <a:solidFill>
                  <a:schemeClr val="dk1"/>
                </a:solidFill>
              </a:rPr>
              <a:t>ты (18-27 лет)</a:t>
            </a:r>
            <a:endParaRPr sz="21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100" dirty="0">
                <a:solidFill>
                  <a:schemeClr val="dk1"/>
                </a:solidFill>
              </a:rPr>
            </a:br>
            <a:r>
              <a:rPr lang="ru-RU" sz="2100" b="1" dirty="0">
                <a:solidFill>
                  <a:schemeClr val="dk1"/>
                </a:solidFill>
              </a:rPr>
              <a:t>Портрет потребителя:</a:t>
            </a:r>
            <a:endParaRPr sz="2100"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dk1"/>
                </a:solidFill>
              </a:rPr>
              <a:t> </a:t>
            </a:r>
            <a:r>
              <a:rPr lang="ru-RU" sz="2100" dirty="0">
                <a:solidFill>
                  <a:schemeClr val="dk1"/>
                </a:solidFill>
                <a:highlight>
                  <a:schemeClr val="lt1"/>
                </a:highlight>
              </a:rPr>
              <a:t>Иван. Учиться в школе, помогает родителям по дому. Живёт в Москве, на окраине города. 1</a:t>
            </a:r>
            <a:r>
              <a:rPr lang="en-US" sz="2100" dirty="0">
                <a:solidFill>
                  <a:schemeClr val="dk1"/>
                </a:solidFill>
                <a:highlight>
                  <a:schemeClr val="lt1"/>
                </a:highlight>
              </a:rPr>
              <a:t>3</a:t>
            </a:r>
            <a:r>
              <a:rPr lang="ru-RU" sz="2100" dirty="0">
                <a:solidFill>
                  <a:schemeClr val="dk1"/>
                </a:solidFill>
                <a:highlight>
                  <a:schemeClr val="lt1"/>
                </a:highlight>
              </a:rPr>
              <a:t> лет, в этом году идёт в 7 класс. Ивану скучно и хочется быстро развлечься . Чтобы решить свою проблему, Иван скачивает нашу игру, в которой он играет и тренирует свою логику и  реакцию на полях сражения.</a:t>
            </a:r>
            <a:endParaRPr sz="2100" dirty="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6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46"/>
          <p:cNvSpPr txBox="1">
            <a:spLocks noGrp="1"/>
          </p:cNvSpPr>
          <p:nvPr>
            <p:ph type="title"/>
          </p:nvPr>
        </p:nvSpPr>
        <p:spPr>
          <a:xfrm>
            <a:off x="5939" y="50821"/>
            <a:ext cx="10074686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Потенциальный объем рынка</a:t>
            </a:r>
            <a:endParaRPr sz="4400"/>
          </a:p>
        </p:txBody>
      </p:sp>
      <p:grpSp>
        <p:nvGrpSpPr>
          <p:cNvPr id="219" name="Google Shape;219;p46"/>
          <p:cNvGrpSpPr/>
          <p:nvPr/>
        </p:nvGrpSpPr>
        <p:grpSpPr>
          <a:xfrm>
            <a:off x="56124" y="1083417"/>
            <a:ext cx="4424007" cy="4424007"/>
            <a:chOff x="488420" y="0"/>
            <a:chExt cx="4424007" cy="4424007"/>
          </a:xfrm>
        </p:grpSpPr>
        <p:sp>
          <p:nvSpPr>
            <p:cNvPr id="220" name="Google Shape;220;p46"/>
            <p:cNvSpPr/>
            <p:nvPr/>
          </p:nvSpPr>
          <p:spPr>
            <a:xfrm>
              <a:off x="488420" y="0"/>
              <a:ext cx="4424007" cy="4424007"/>
            </a:xfrm>
            <a:prstGeom prst="ellipse">
              <a:avLst/>
            </a:prstGeom>
            <a:solidFill>
              <a:srgbClr val="018C9A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6"/>
            <p:cNvSpPr txBox="1"/>
            <p:nvPr/>
          </p:nvSpPr>
          <p:spPr>
            <a:xfrm>
              <a:off x="2081947" y="221200"/>
              <a:ext cx="1236952" cy="663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Потенциал</a:t>
              </a:r>
              <a:endParaRPr/>
            </a:p>
          </p:txBody>
        </p:sp>
        <p:sp>
          <p:nvSpPr>
            <p:cNvPr id="222" name="Google Shape;222;p46"/>
            <p:cNvSpPr/>
            <p:nvPr/>
          </p:nvSpPr>
          <p:spPr>
            <a:xfrm>
              <a:off x="930820" y="884801"/>
              <a:ext cx="3539205" cy="3539205"/>
            </a:xfrm>
            <a:prstGeom prst="ellipse">
              <a:avLst/>
            </a:prstGeom>
            <a:solidFill>
              <a:srgbClr val="00B7D0">
                <a:alpha val="26666"/>
              </a:srgbClr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6"/>
            <p:cNvSpPr txBox="1"/>
            <p:nvPr/>
          </p:nvSpPr>
          <p:spPr>
            <a:xfrm>
              <a:off x="2081947" y="1097153"/>
              <a:ext cx="1236952" cy="6370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ТАМ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Перспектива</a:t>
              </a:r>
              <a:endParaRPr/>
            </a:p>
          </p:txBody>
        </p:sp>
        <p:sp>
          <p:nvSpPr>
            <p:cNvPr id="224" name="Google Shape;224;p46"/>
            <p:cNvSpPr/>
            <p:nvPr/>
          </p:nvSpPr>
          <p:spPr>
            <a:xfrm>
              <a:off x="1373221" y="1769602"/>
              <a:ext cx="2654404" cy="2654404"/>
            </a:xfrm>
            <a:prstGeom prst="ellipse">
              <a:avLst/>
            </a:prstGeom>
            <a:solidFill>
              <a:srgbClr val="00B7D0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6"/>
            <p:cNvSpPr txBox="1"/>
            <p:nvPr/>
          </p:nvSpPr>
          <p:spPr>
            <a:xfrm>
              <a:off x="2081947" y="1968683"/>
              <a:ext cx="1236952" cy="597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Стратегия и конкуренты</a:t>
              </a:r>
              <a:endParaRPr/>
            </a:p>
          </p:txBody>
        </p:sp>
        <p:sp>
          <p:nvSpPr>
            <p:cNvPr id="226" name="Google Shape;226;p46"/>
            <p:cNvSpPr/>
            <p:nvPr/>
          </p:nvSpPr>
          <p:spPr>
            <a:xfrm>
              <a:off x="1815622" y="2654404"/>
              <a:ext cx="1769602" cy="1769602"/>
            </a:xfrm>
            <a:prstGeom prst="ellipse">
              <a:avLst/>
            </a:prstGeom>
            <a:solidFill>
              <a:srgbClr val="A4D4E2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6"/>
            <p:cNvSpPr txBox="1"/>
            <p:nvPr/>
          </p:nvSpPr>
          <p:spPr>
            <a:xfrm>
              <a:off x="2074774" y="3096804"/>
              <a:ext cx="1251298" cy="884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Тактика</a:t>
              </a:r>
              <a:endParaRPr/>
            </a:p>
          </p:txBody>
        </p:sp>
      </p:grpSp>
      <p:sp>
        <p:nvSpPr>
          <p:cNvPr id="228" name="Google Shape;228;p46"/>
          <p:cNvSpPr txBox="1"/>
          <p:nvPr/>
        </p:nvSpPr>
        <p:spPr>
          <a:xfrm>
            <a:off x="4464001" y="891058"/>
            <a:ext cx="5610685" cy="472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PAM (</a:t>
            </a:r>
            <a:r>
              <a:rPr lang="ru-RU" sz="1200" b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  <a:r>
              <a:rPr lang="ru-RU" sz="12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Available</a:t>
            </a:r>
            <a:r>
              <a:rPr lang="ru-RU" sz="12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r>
              <a:rPr lang="ru-RU" sz="12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ru-RU" sz="1200" dirty="0">
                <a:solidFill>
                  <a:srgbClr val="7F7F7F"/>
                </a:solidFill>
              </a:rPr>
              <a:t>31,7 млн. человек</a:t>
            </a:r>
            <a:endParaRPr sz="1200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TAM (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Total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Addressable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 – </a:t>
            </a:r>
            <a:r>
              <a:rPr lang="ru-RU" sz="1200" dirty="0">
                <a:solidFill>
                  <a:srgbClr val="7F7F7F"/>
                </a:solidFill>
              </a:rPr>
              <a:t>19,02 млн. человек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SAM (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Serviceable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Available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 – </a:t>
            </a:r>
            <a:r>
              <a:rPr lang="ru-RU" sz="1200" i="1" dirty="0">
                <a:solidFill>
                  <a:srgbClr val="7F7F7F"/>
                </a:solidFill>
              </a:rPr>
              <a:t>1 млн. человек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SOM (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Serviceable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Obtainable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r>
              <a:rPr lang="ru-RU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) – </a:t>
            </a:r>
            <a:r>
              <a:rPr lang="ru-RU" sz="12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0.4 млн.</a:t>
            </a:r>
            <a:r>
              <a:rPr lang="ru-RU" sz="1200" i="1" dirty="0">
                <a:solidFill>
                  <a:srgbClr val="7F7F7F"/>
                </a:solidFill>
              </a:rPr>
              <a:t> человек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f-ZA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PAM</a:t>
            </a:r>
            <a:r>
              <a:rPr lang="af-ZA" sz="12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= 5,7 </a:t>
            </a:r>
            <a:r>
              <a:rPr lang="ru-RU" sz="12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млрд. рублей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f-ZA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TAM</a:t>
            </a:r>
            <a:r>
              <a:rPr lang="af-ZA" sz="12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=2,1 </a:t>
            </a:r>
            <a:r>
              <a:rPr lang="ru-RU" sz="12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млрд. рублей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f-ZA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r>
              <a:rPr lang="af-ZA" sz="12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=1,9 </a:t>
            </a:r>
            <a:r>
              <a:rPr lang="ru-RU" sz="12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млрд. рублей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f-ZA" sz="1200" b="1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lang="af-ZA" sz="12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=17,6 </a:t>
            </a:r>
            <a:r>
              <a:rPr lang="ru-RU" sz="12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млн. рублей</a:t>
            </a:r>
            <a:endParaRPr sz="1200" i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7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47"/>
          <p:cNvSpPr txBox="1">
            <a:spLocks noGrp="1"/>
          </p:cNvSpPr>
          <p:nvPr>
            <p:ph type="title"/>
          </p:nvPr>
        </p:nvSpPr>
        <p:spPr>
          <a:xfrm>
            <a:off x="20137" y="7693"/>
            <a:ext cx="10060487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Анализ конкурентов</a:t>
            </a:r>
            <a:endParaRPr sz="4400"/>
          </a:p>
        </p:txBody>
      </p:sp>
      <p:grpSp>
        <p:nvGrpSpPr>
          <p:cNvPr id="235" name="Google Shape;235;p47"/>
          <p:cNvGrpSpPr/>
          <p:nvPr/>
        </p:nvGrpSpPr>
        <p:grpSpPr>
          <a:xfrm>
            <a:off x="20138" y="1787775"/>
            <a:ext cx="10060487" cy="2801372"/>
            <a:chOff x="0" y="1192640"/>
            <a:chExt cx="10060487" cy="2457215"/>
          </a:xfrm>
        </p:grpSpPr>
        <p:sp>
          <p:nvSpPr>
            <p:cNvPr id="236" name="Google Shape;236;p47"/>
            <p:cNvSpPr/>
            <p:nvPr/>
          </p:nvSpPr>
          <p:spPr>
            <a:xfrm>
              <a:off x="3137" y="1200068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7"/>
            <p:cNvSpPr txBox="1"/>
            <p:nvPr/>
          </p:nvSpPr>
          <p:spPr>
            <a:xfrm>
              <a:off x="3137" y="1200068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Конкуренты Продукты/Услуги</a:t>
              </a:r>
              <a:endParaRPr/>
            </a:p>
          </p:txBody>
        </p:sp>
        <p:sp>
          <p:nvSpPr>
            <p:cNvPr id="238" name="Google Shape;238;p47"/>
            <p:cNvSpPr/>
            <p:nvPr/>
          </p:nvSpPr>
          <p:spPr>
            <a:xfrm>
              <a:off x="0" y="2074572"/>
              <a:ext cx="3059169" cy="1463084"/>
            </a:xfrm>
            <a:prstGeom prst="rect">
              <a:avLst/>
            </a:prstGeom>
            <a:solidFill>
              <a:srgbClr val="A4D4E2"/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7"/>
            <p:cNvSpPr txBox="1"/>
            <p:nvPr/>
          </p:nvSpPr>
          <p:spPr>
            <a:xfrm>
              <a:off x="0" y="2074572"/>
              <a:ext cx="3059169" cy="146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Char char="•"/>
              </a:pPr>
              <a:r>
                <a:rPr lang="ru-RU" sz="2600" dirty="0">
                  <a:solidFill>
                    <a:schemeClr val="dk1"/>
                  </a:solidFill>
                </a:rPr>
                <a:t>игры</a:t>
              </a:r>
              <a:endParaRPr sz="2600" dirty="0">
                <a:solidFill>
                  <a:schemeClr val="dk1"/>
                </a:solidFill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en-US" sz="2600" dirty="0">
                  <a:solidFill>
                    <a:schemeClr val="dk1"/>
                  </a:solidFill>
                </a:rPr>
                <a:t>Tick </a:t>
              </a:r>
              <a:r>
                <a:rPr lang="en-US" sz="2600" dirty="0" err="1">
                  <a:solidFill>
                    <a:schemeClr val="dk1"/>
                  </a:solidFill>
                </a:rPr>
                <a:t>Tok</a:t>
              </a:r>
              <a:endParaRPr lang="en-US" sz="2600" dirty="0">
                <a:solidFill>
                  <a:schemeClr val="dk1"/>
                </a:solidFill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en-US" sz="2600" dirty="0">
                  <a:solidFill>
                    <a:schemeClr val="dk1"/>
                  </a:solidFill>
                </a:rPr>
                <a:t>VK</a:t>
              </a:r>
              <a:endParaRPr lang="ru-RU" sz="2600" dirty="0">
                <a:solidFill>
                  <a:schemeClr val="dk1"/>
                </a:solidFill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</a:pPr>
              <a:endParaRPr sz="2600" dirty="0">
                <a:solidFill>
                  <a:schemeClr val="dk1"/>
                </a:solidFill>
              </a:endParaRPr>
            </a:p>
            <a:p>
              <a:pPr marL="228600" marR="0" lvl="1" indent="-635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endParaRPr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7"/>
            <p:cNvSpPr/>
            <p:nvPr/>
          </p:nvSpPr>
          <p:spPr>
            <a:xfrm>
              <a:off x="3490590" y="1200068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7"/>
            <p:cNvSpPr txBox="1"/>
            <p:nvPr/>
          </p:nvSpPr>
          <p:spPr>
            <a:xfrm>
              <a:off x="3490590" y="1200068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Фирмы конкуренты</a:t>
              </a:r>
              <a:endParaRPr/>
            </a:p>
          </p:txBody>
        </p:sp>
        <p:sp>
          <p:nvSpPr>
            <p:cNvPr id="242" name="Google Shape;242;p47"/>
            <p:cNvSpPr/>
            <p:nvPr/>
          </p:nvSpPr>
          <p:spPr>
            <a:xfrm>
              <a:off x="3490590" y="2097265"/>
              <a:ext cx="3059169" cy="1463084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7"/>
            <p:cNvSpPr txBox="1"/>
            <p:nvPr/>
          </p:nvSpPr>
          <p:spPr>
            <a:xfrm>
              <a:off x="3487453" y="2186771"/>
              <a:ext cx="3059169" cy="146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en-US" sz="2600" dirty="0">
                  <a:solidFill>
                    <a:schemeClr val="dk1"/>
                  </a:solidFill>
                </a:rPr>
                <a:t>SUPER SELL</a:t>
              </a:r>
            </a:p>
            <a:p>
              <a:pPr marL="22860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en-US" sz="2600" dirty="0" err="1">
                  <a:solidFill>
                    <a:schemeClr val="dk1"/>
                  </a:solidFill>
                </a:rPr>
                <a:t>ChillyRoom</a:t>
              </a:r>
              <a:endParaRPr lang="en-US" sz="2600" dirty="0">
                <a:solidFill>
                  <a:schemeClr val="dk1"/>
                </a:solidFill>
              </a:endParaRPr>
            </a:p>
            <a:p>
              <a:pPr marL="22860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en-US" sz="2600" dirty="0" err="1">
                  <a:solidFill>
                    <a:schemeClr val="dk1"/>
                  </a:solidFill>
                </a:rPr>
                <a:t>Amanotes</a:t>
              </a:r>
              <a:r>
                <a:rPr lang="en-US" sz="2600" dirty="0">
                  <a:solidFill>
                    <a:schemeClr val="dk1"/>
                  </a:solidFill>
                </a:rPr>
                <a:t> </a:t>
              </a:r>
              <a:r>
                <a:rPr lang="en-US" sz="2600" dirty="0" err="1">
                  <a:solidFill>
                    <a:schemeClr val="dk1"/>
                  </a:solidFill>
                </a:rPr>
                <a:t>pte</a:t>
              </a:r>
              <a:r>
                <a:rPr lang="en-US" sz="2600" dirty="0">
                  <a:solidFill>
                    <a:schemeClr val="dk1"/>
                  </a:solidFill>
                </a:rPr>
                <a:t> ltd</a:t>
              </a:r>
            </a:p>
            <a:p>
              <a:pPr marL="22860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endParaRPr sz="2600" dirty="0">
                <a:solidFill>
                  <a:schemeClr val="dk1"/>
                </a:solidFill>
              </a:endParaRPr>
            </a:p>
          </p:txBody>
        </p:sp>
        <p:sp>
          <p:nvSpPr>
            <p:cNvPr id="244" name="Google Shape;244;p47"/>
            <p:cNvSpPr/>
            <p:nvPr/>
          </p:nvSpPr>
          <p:spPr>
            <a:xfrm>
              <a:off x="6981180" y="1192640"/>
              <a:ext cx="3059169" cy="897196"/>
            </a:xfrm>
            <a:prstGeom prst="rect">
              <a:avLst/>
            </a:prstGeom>
            <a:solidFill>
              <a:srgbClr val="008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7"/>
            <p:cNvSpPr txBox="1"/>
            <p:nvPr/>
          </p:nvSpPr>
          <p:spPr>
            <a:xfrm>
              <a:off x="6981180" y="1192640"/>
              <a:ext cx="3059169" cy="897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Наши преимущества</a:t>
              </a:r>
              <a:endParaRPr/>
            </a:p>
          </p:txBody>
        </p:sp>
        <p:sp>
          <p:nvSpPr>
            <p:cNvPr id="246" name="Google Shape;246;p47"/>
            <p:cNvSpPr/>
            <p:nvPr/>
          </p:nvSpPr>
          <p:spPr>
            <a:xfrm>
              <a:off x="6978043" y="2097265"/>
              <a:ext cx="3059169" cy="1463084"/>
            </a:xfrm>
            <a:prstGeom prst="rect">
              <a:avLst/>
            </a:prstGeom>
            <a:solidFill>
              <a:srgbClr val="A4D4E2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7"/>
            <p:cNvSpPr txBox="1"/>
            <p:nvPr/>
          </p:nvSpPr>
          <p:spPr>
            <a:xfrm>
              <a:off x="7058510" y="1985756"/>
              <a:ext cx="3001977" cy="1640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25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Char char="•"/>
              </a:pPr>
              <a:r>
                <a:rPr lang="ru-RU" sz="2600" dirty="0">
                  <a:solidFill>
                    <a:schemeClr val="dk1"/>
                  </a:solidFill>
                </a:rPr>
                <a:t>Меньше рекламы</a:t>
              </a:r>
              <a:endParaRPr sz="2600" dirty="0">
                <a:solidFill>
                  <a:schemeClr val="dk1"/>
                </a:solidFill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ru-RU" sz="2600" dirty="0">
                  <a:solidFill>
                    <a:schemeClr val="dk1"/>
                  </a:solidFill>
                </a:rPr>
                <a:t>качество</a:t>
              </a:r>
              <a:endParaRPr sz="2600" dirty="0">
                <a:solidFill>
                  <a:schemeClr val="dk1"/>
                </a:solidFill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Char char="•"/>
              </a:pPr>
              <a:r>
                <a:rPr lang="ru-RU" sz="2600" dirty="0">
                  <a:solidFill>
                    <a:schemeClr val="dk1"/>
                  </a:solidFill>
                </a:rPr>
                <a:t>доступность</a:t>
              </a:r>
              <a:endParaRPr sz="2600" dirty="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8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/>
              <a:t>Бизнес-модель</a:t>
            </a:r>
            <a:endParaRPr sz="4400"/>
          </a:p>
        </p:txBody>
      </p:sp>
      <p:sp>
        <p:nvSpPr>
          <p:cNvPr id="254" name="Google Shape;254;p48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5" name="Google Shape;255;p48"/>
          <p:cNvGraphicFramePr/>
          <p:nvPr/>
        </p:nvGraphicFramePr>
        <p:xfrm>
          <a:off x="0" y="931307"/>
          <a:ext cx="10080650" cy="4640250"/>
        </p:xfrm>
        <a:graphic>
          <a:graphicData uri="http://schemas.openxmlformats.org/drawingml/2006/table">
            <a:tbl>
              <a:tblPr firstRow="1" bandRow="1">
                <a:noFill/>
                <a:tableStyleId>{4E0326FA-6CF7-44D7-8783-36258A8A3F71}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67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партнёры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виды деятельности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Ценностные предложения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Взаимоотношения с клиентами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Потребительские сегменты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Ключевые ресурсы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Каналы сбыта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5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Структура издержек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>
                          <a:solidFill>
                            <a:schemeClr val="dk1"/>
                          </a:solidFill>
                        </a:rPr>
                        <a:t>Потоки поступления доходов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6" name="Google Shape;256;p48"/>
          <p:cNvSpPr txBox="1"/>
          <p:nvPr/>
        </p:nvSpPr>
        <p:spPr>
          <a:xfrm>
            <a:off x="8098283" y="1526726"/>
            <a:ext cx="187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Школьники (12-17)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Студенты(18-27)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7" name="Google Shape;257;p48"/>
          <p:cNvSpPr txBox="1"/>
          <p:nvPr/>
        </p:nvSpPr>
        <p:spPr>
          <a:xfrm>
            <a:off x="4032250" y="1599925"/>
            <a:ext cx="20871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Новизна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Производительность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Дизайн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Цена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Доступность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Удобство при использовании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258" name="Google Shape;258;p48"/>
          <p:cNvSpPr txBox="1"/>
          <p:nvPr/>
        </p:nvSpPr>
        <p:spPr>
          <a:xfrm>
            <a:off x="6097595" y="2817485"/>
            <a:ext cx="1872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Непрямые </a:t>
            </a:r>
            <a:r>
              <a:rPr lang="ru-RU">
                <a:solidFill>
                  <a:schemeClr val="dk1"/>
                </a:solidFill>
              </a:rPr>
              <a:t>Партнёрские онлайн магазины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8"/>
          <p:cNvSpPr txBox="1"/>
          <p:nvPr/>
        </p:nvSpPr>
        <p:spPr>
          <a:xfrm>
            <a:off x="6119371" y="1382542"/>
            <a:ext cx="18684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Сообщества в социальных сетях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Страница в магазине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0" name="Google Shape;260;p48"/>
          <p:cNvSpPr txBox="1"/>
          <p:nvPr/>
        </p:nvSpPr>
        <p:spPr>
          <a:xfrm>
            <a:off x="5218496" y="4505876"/>
            <a:ext cx="4238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Продажа продукта через онлайн-магазины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1" name="Google Shape;261;p48"/>
          <p:cNvSpPr txBox="1"/>
          <p:nvPr/>
        </p:nvSpPr>
        <p:spPr>
          <a:xfrm>
            <a:off x="2095286" y="2805523"/>
            <a:ext cx="1872000" cy="10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ЭВМ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Интеллектуальные ресурсы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Персонал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– </a:t>
            </a: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Финансы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262" name="Google Shape;262;p48"/>
          <p:cNvSpPr txBox="1"/>
          <p:nvPr/>
        </p:nvSpPr>
        <p:spPr>
          <a:xfrm>
            <a:off x="2041850" y="1567204"/>
            <a:ext cx="1978800" cy="646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Производство продукта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Взаимодействие с платформами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3" name="Google Shape;263;p48"/>
          <p:cNvSpPr txBox="1"/>
          <p:nvPr/>
        </p:nvSpPr>
        <p:spPr>
          <a:xfrm>
            <a:off x="7" y="1526726"/>
            <a:ext cx="1872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Онлайн-магазины компьютерных игр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B2C</a:t>
            </a:r>
            <a:endParaRPr/>
          </a:p>
        </p:txBody>
      </p:sp>
      <p:sp>
        <p:nvSpPr>
          <p:cNvPr id="264" name="Google Shape;264;p48"/>
          <p:cNvSpPr txBox="1"/>
          <p:nvPr/>
        </p:nvSpPr>
        <p:spPr>
          <a:xfrm>
            <a:off x="104950" y="4351984"/>
            <a:ext cx="2446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Фиксированные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Заработная плата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8"/>
          <p:cNvSpPr txBox="1"/>
          <p:nvPr/>
        </p:nvSpPr>
        <p:spPr>
          <a:xfrm>
            <a:off x="2551743" y="4343866"/>
            <a:ext cx="2446717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Переменные</a:t>
            </a:r>
            <a:endParaRPr i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Покупка готовых решений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Оплата электричества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Комиссия магазина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9"/>
          <p:cNvSpPr/>
          <p:nvPr/>
        </p:nvSpPr>
        <p:spPr>
          <a:xfrm>
            <a:off x="1067825" y="1481550"/>
            <a:ext cx="8099700" cy="3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AutoNum type="arabicPeriod"/>
            </a:pPr>
            <a:r>
              <a:rPr lang="ru-RU" sz="3000">
                <a:solidFill>
                  <a:schemeClr val="dk1"/>
                </a:solidFill>
              </a:rPr>
              <a:t>Создание дизайн-документа проекта.</a:t>
            </a:r>
            <a:endParaRPr sz="3000">
              <a:solidFill>
                <a:schemeClr val="dk1"/>
              </a:solidFill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-RU" sz="3000">
                <a:solidFill>
                  <a:schemeClr val="dk1"/>
                </a:solidFill>
              </a:rPr>
              <a:t>Разработка прототипа игры.</a:t>
            </a:r>
            <a:endParaRPr sz="3000">
              <a:solidFill>
                <a:schemeClr val="dk1"/>
              </a:solidFill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-RU" sz="3000">
                <a:solidFill>
                  <a:schemeClr val="dk1"/>
                </a:solidFill>
              </a:rPr>
              <a:t>Рисование графики.</a:t>
            </a:r>
            <a:endParaRPr sz="3000">
              <a:solidFill>
                <a:schemeClr val="dk1"/>
              </a:solidFill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-RU" sz="3000">
                <a:solidFill>
                  <a:schemeClr val="dk1"/>
                </a:solidFill>
              </a:rPr>
              <a:t>Тестирование продукта.</a:t>
            </a:r>
            <a:endParaRPr sz="3000">
              <a:solidFill>
                <a:schemeClr val="dk1"/>
              </a:solidFill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-RU" sz="3000">
                <a:solidFill>
                  <a:schemeClr val="dk1"/>
                </a:solidFill>
              </a:rPr>
              <a:t>Доработка найденных неисправностей.</a:t>
            </a:r>
            <a:endParaRPr sz="3000">
              <a:solidFill>
                <a:schemeClr val="dk1"/>
              </a:solidFill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ru-RU" sz="3000">
                <a:solidFill>
                  <a:schemeClr val="dk1"/>
                </a:solidFill>
              </a:rPr>
              <a:t>Публикация продукта в онлайн-магазине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1" name="Google Shape;271;p49"/>
          <p:cNvSpPr txBox="1">
            <a:spLocks noGrp="1"/>
          </p:cNvSpPr>
          <p:nvPr>
            <p:ph type="title"/>
          </p:nvPr>
        </p:nvSpPr>
        <p:spPr>
          <a:xfrm>
            <a:off x="38295" y="130469"/>
            <a:ext cx="100471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Процесс производства товара.</a:t>
            </a:r>
            <a:endParaRPr sz="4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0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50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Arial"/>
                <a:ea typeface="Arial"/>
                <a:cs typeface="Arial"/>
                <a:sym typeface="Arial"/>
              </a:rPr>
              <a:t>Стартовые инвестиции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8" name="Google Shape;278;p50"/>
          <p:cNvGraphicFramePr/>
          <p:nvPr>
            <p:extLst>
              <p:ext uri="{D42A27DB-BD31-4B8C-83A1-F6EECF244321}">
                <p14:modId xmlns:p14="http://schemas.microsoft.com/office/powerpoint/2010/main" val="326433562"/>
              </p:ext>
            </p:extLst>
          </p:nvPr>
        </p:nvGraphicFramePr>
        <p:xfrm>
          <a:off x="143768" y="1467123"/>
          <a:ext cx="9793125" cy="3196090"/>
        </p:xfrm>
        <a:graphic>
          <a:graphicData uri="http://schemas.openxmlformats.org/drawingml/2006/table">
            <a:tbl>
              <a:tblPr firstRow="1" bandRow="1">
                <a:noFill/>
                <a:tableStyleId>{4E0326FA-6CF7-44D7-8783-36258A8A3F71}</a:tableStyleId>
              </a:tblPr>
              <a:tblGrid>
                <a:gridCol w="326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Статья затрат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Сумма, руб.</a:t>
                      </a:r>
                      <a:endParaRPr dirty="0"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Источник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Ноутбуки</a:t>
                      </a:r>
                      <a:endParaRPr sz="2300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60000</a:t>
                      </a:r>
                      <a:endParaRPr sz="2300" dirty="0"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Дополнительное оборудование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9000</a:t>
                      </a:r>
                      <a:endParaRPr dirty="0"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/>
                    </a:p>
                  </a:txBody>
                  <a:tcPr marL="100800" marR="100800" marT="37800" marB="3780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Электричество</a:t>
                      </a:r>
                      <a:endParaRPr sz="2300" dirty="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3450</a:t>
                      </a:r>
                      <a:endParaRPr sz="2300" dirty="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/>
                        <a:t>Собственные средства</a:t>
                      </a:r>
                      <a:endParaRPr sz="2300"/>
                    </a:p>
                  </a:txBody>
                  <a:tcPr marL="100800" marR="100800" marT="37800" marB="37800">
                    <a:solidFill>
                      <a:srgbClr val="A4D4E2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ИТОГО</a:t>
                      </a:r>
                      <a:endParaRPr dirty="0"/>
                    </a:p>
                  </a:txBody>
                  <a:tcPr marL="100800" marR="100800" marT="37800" marB="37800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300" dirty="0"/>
                        <a:t>72450</a:t>
                      </a:r>
                      <a:endParaRPr sz="2300" dirty="0"/>
                    </a:p>
                  </a:txBody>
                  <a:tcPr marL="100800" marR="100800" marT="37800" marB="37800">
                    <a:solidFill>
                      <a:srgbClr val="A4D4E2">
                        <a:alpha val="8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 dirty="0"/>
                    </a:p>
                  </a:txBody>
                  <a:tcPr marL="100800" marR="100800" marT="37800" marB="37800">
                    <a:solidFill>
                      <a:srgbClr val="A4D4E2">
                        <a:alpha val="8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1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5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Организационный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51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организационно-правовая форма: ИП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Выбранная система налогообложения: УСН «доходы», 6%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32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2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Arial"/>
                <a:ea typeface="Arial"/>
                <a:cs typeface="Arial"/>
                <a:sym typeface="Arial"/>
              </a:rPr>
              <a:t>Финансовый план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1" name="Google Shape;291;p52"/>
          <p:cNvGraphicFramePr/>
          <p:nvPr>
            <p:extLst>
              <p:ext uri="{D42A27DB-BD31-4B8C-83A1-F6EECF244321}">
                <p14:modId xmlns:p14="http://schemas.microsoft.com/office/powerpoint/2010/main" val="2703913853"/>
              </p:ext>
            </p:extLst>
          </p:nvPr>
        </p:nvGraphicFramePr>
        <p:xfrm>
          <a:off x="79749" y="982801"/>
          <a:ext cx="9852100" cy="4544545"/>
        </p:xfrm>
        <a:graphic>
          <a:graphicData uri="http://schemas.openxmlformats.org/drawingml/2006/table">
            <a:tbl>
              <a:tblPr firstRow="1" bandRow="1">
                <a:noFill/>
                <a:tableStyleId>{4E0326FA-6CF7-44D7-8783-36258A8A3F71}</a:tableStyleId>
              </a:tblPr>
              <a:tblGrid>
                <a:gridCol w="64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1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1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1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1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1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1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1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5408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Статья</a:t>
                      </a:r>
                      <a:endParaRPr sz="1400" b="1" i="0" u="none" strike="noStrike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 изм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Месяц (за 1 год/либо до срока окупаемости)</a:t>
                      </a:r>
                      <a:endParaRPr sz="1400" b="1" i="0" u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/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827">
                <a:tc gridSpan="10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БЮДЖЕТ ОПЕРАЦИОННОЙ ДЕЯТЕЛЬНОСТИ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4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en-US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en-US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en-US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70000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en-US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140000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420000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25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50975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51375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51575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51975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52575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53375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311950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25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Постоянные расходы</a:t>
                      </a:r>
                      <a:endParaRPr sz="1400" b="1" i="1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300000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25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2.1.2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ФОТ</a:t>
                      </a:r>
                      <a:r>
                        <a:rPr lang="ru-RU" sz="1400" b="0" i="0" u="none" strike="noStrike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с начислениями </a:t>
                      </a:r>
                      <a:r>
                        <a:rPr lang="ru-RU" sz="1400" b="0" i="1" u="none" strike="noStrike" baseline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(*30,2%)</a:t>
                      </a:r>
                      <a:endParaRPr sz="1400" b="0" i="1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50000</a:t>
                      </a:r>
                      <a:endParaRPr dirty="0"/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dirty="0"/>
                        <a:t>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dirty="0"/>
                        <a:t>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 dirty="0"/>
                        <a:t>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300000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25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Переменные расходы</a:t>
                      </a:r>
                      <a:endParaRPr sz="1400" b="1" i="1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975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1375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1575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1975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2575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3375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11950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725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2.2.1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Электричество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3450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25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2.2.2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ru-RU"/>
                        <a:t>Комиссия магазина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400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800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1400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2800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8400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725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2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3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ДО НАЛОГООБЛОЖЕНИ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 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40000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50000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70000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100000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140000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420000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725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4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НАЛОГ</a:t>
                      </a:r>
                      <a:r>
                        <a:rPr lang="ru-RU" sz="1400" b="1" u="none" strike="noStrike" baseline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6%</a:t>
                      </a:r>
                      <a:endParaRPr sz="1400" b="1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Руб. 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1200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2400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4200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8400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25200</a:t>
                      </a:r>
                    </a:p>
                  </a:txBody>
                  <a:tcPr marL="2900" marR="2900" marT="2900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816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5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ЧИСТАЯ ПРИБЫЛЬ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 anchor="ctr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Руб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 </a:t>
                      </a:r>
                      <a:endParaRPr lang="ru-RU" sz="1400" u="none" strike="noStrik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-32 175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-13 775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-4 757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13 825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41 425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78 225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87 050</a:t>
                      </a:r>
                    </a:p>
                  </a:txBody>
                  <a:tcPr marL="2900" marR="2900" marT="2900" marB="0">
                    <a:solidFill>
                      <a:srgbClr val="A4D4E2">
                        <a:alpha val="4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3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32000" marR="0" lvl="0" indent="-23219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53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Экономика проекта</a:t>
            </a:r>
            <a:br>
              <a:rPr lang="ru-RU" sz="4000"/>
            </a:br>
            <a:br>
              <a:rPr lang="ru-RU" sz="4000"/>
            </a:br>
            <a:endParaRPr sz="1400" i="1">
              <a:solidFill>
                <a:srgbClr val="7F7F7F"/>
              </a:solidFill>
            </a:endParaRPr>
          </a:p>
        </p:txBody>
      </p:sp>
      <p:sp>
        <p:nvSpPr>
          <p:cNvPr id="298" name="Google Shape;298;p53"/>
          <p:cNvSpPr txBox="1"/>
          <p:nvPr/>
        </p:nvSpPr>
        <p:spPr>
          <a:xfrm>
            <a:off x="791840" y="2121206"/>
            <a:ext cx="8890243" cy="250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3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9" name="Google Shape;299;p53"/>
          <p:cNvGraphicFramePr/>
          <p:nvPr>
            <p:extLst>
              <p:ext uri="{D42A27DB-BD31-4B8C-83A1-F6EECF244321}">
                <p14:modId xmlns:p14="http://schemas.microsoft.com/office/powerpoint/2010/main" val="4247650393"/>
              </p:ext>
            </p:extLst>
          </p:nvPr>
        </p:nvGraphicFramePr>
        <p:xfrm>
          <a:off x="269280" y="1410432"/>
          <a:ext cx="9721075" cy="3670560"/>
        </p:xfrm>
        <a:graphic>
          <a:graphicData uri="http://schemas.openxmlformats.org/drawingml/2006/table">
            <a:tbl>
              <a:tblPr>
                <a:noFill/>
                <a:tableStyleId>{4E0326FA-6CF7-44D7-8783-36258A8A3F71}</a:tableStyleId>
              </a:tblPr>
              <a:tblGrid>
                <a:gridCol w="43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Показатель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Ед.изм.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 </a:t>
                      </a:r>
                      <a:endParaRPr sz="1400" b="1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Объем продаж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руб.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i="0" u="none" strike="noStrike" dirty="0">
                          <a:solidFill>
                            <a:srgbClr val="000000"/>
                          </a:solidFill>
                        </a:rPr>
                        <a:t>420000</a:t>
                      </a:r>
                      <a:endParaRPr sz="1400" i="0" u="none" strike="noStrike" dirty="0">
                        <a:solidFill>
                          <a:srgbClr val="000000"/>
                        </a:solidFill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311950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от операционной деятельности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solidFill>
                            <a:srgbClr val="000000"/>
                          </a:solidFill>
                        </a:rPr>
                        <a:t>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Прибыль (после налогообложения)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101567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Точка безубыточности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руб</a:t>
                      </a:r>
                      <a:r>
                        <a:rPr lang="ru-RU" baseline="0" dirty="0"/>
                        <a:t>.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95000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6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Срок окупаемости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0000"/>
                          </a:solidFill>
                        </a:rPr>
                        <a:t>мес.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7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Стартовые инвестиции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320000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8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стартовых инвестиций 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400" b="0" i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9</a:t>
                      </a:r>
                      <a:endParaRPr dirty="0"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Рентабельность затрат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 sz="1400" b="0" i="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18C9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4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План реализации проекта</a:t>
            </a:r>
            <a:endParaRPr sz="4000"/>
          </a:p>
        </p:txBody>
      </p:sp>
      <p:pic>
        <p:nvPicPr>
          <p:cNvPr id="305" name="Google Shape;30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70106"/>
            <a:ext cx="10080625" cy="4400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5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/>
              <a:t>Координаты команды проекта</a:t>
            </a:r>
            <a:endParaRPr sz="4000"/>
          </a:p>
        </p:txBody>
      </p:sp>
      <p:sp>
        <p:nvSpPr>
          <p:cNvPr id="311" name="Google Shape;311;p55"/>
          <p:cNvSpPr txBox="1"/>
          <p:nvPr/>
        </p:nvSpPr>
        <p:spPr>
          <a:xfrm>
            <a:off x="3259319" y="4243085"/>
            <a:ext cx="2811000" cy="22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800" i="1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Шурлей</a:t>
            </a:r>
            <a:r>
              <a:rPr lang="ru-RU" sz="1800" i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Богдан</a:t>
            </a: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800" i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timasnus@gmail.com</a:t>
            </a:r>
            <a:endParaRPr sz="1800" i="1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55"/>
          <p:cNvSpPr txBox="1"/>
          <p:nvPr/>
        </p:nvSpPr>
        <p:spPr>
          <a:xfrm>
            <a:off x="7405702" y="3083692"/>
            <a:ext cx="2215800" cy="14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55"/>
          <p:cNvSpPr txBox="1"/>
          <p:nvPr/>
        </p:nvSpPr>
        <p:spPr>
          <a:xfrm>
            <a:off x="428598" y="3697249"/>
            <a:ext cx="2215800" cy="2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Веретенников Кирилл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89658429057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</a:rPr>
              <a:t>veretennikov04042005@gmail.com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55"/>
          <p:cNvSpPr txBox="1"/>
          <p:nvPr/>
        </p:nvSpPr>
        <p:spPr>
          <a:xfrm>
            <a:off x="6999868" y="4393122"/>
            <a:ext cx="2811000" cy="22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 err="1">
                <a:solidFill>
                  <a:schemeClr val="dk1"/>
                </a:solidFill>
              </a:rPr>
              <a:t>Тригубов</a:t>
            </a:r>
            <a:r>
              <a:rPr lang="ru-RU" sz="1800" i="1" dirty="0">
                <a:solidFill>
                  <a:schemeClr val="dk1"/>
                </a:solidFill>
              </a:rPr>
              <a:t> Евгений</a:t>
            </a:r>
            <a:endParaRPr lang="en-US" sz="1800" i="1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>
                <a:solidFill>
                  <a:schemeClr val="dk1"/>
                </a:solidFill>
              </a:rPr>
              <a:t>gomogey77@gmail.com</a:t>
            </a:r>
            <a:endParaRPr lang="ru-RU" sz="1800" i="1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4750" y="1446417"/>
            <a:ext cx="2676118" cy="2796668"/>
          </a:xfrm>
          <a:prstGeom prst="rect">
            <a:avLst/>
          </a:prstGeom>
        </p:spPr>
      </p:pic>
      <p:pic>
        <p:nvPicPr>
          <p:cNvPr id="1030" name="Picture 6" descr="https://sun9-70.userapi.com/impg/f6MPV_w_s7V3eJnHoBNcvd7Rb8whvMcl3jfj4g/Y3G1q4ENfIk.jpg?size=1080x1599&amp;quality=95&amp;sign=a48ff5168b07f771c30cde856474d3d7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00" y="810768"/>
            <a:ext cx="1949593" cy="288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2092" y="1166583"/>
            <a:ext cx="2074459" cy="289271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6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35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520</Words>
  <Application>Microsoft Office PowerPoint</Application>
  <PresentationFormat>Произвольный</PresentationFormat>
  <Paragraphs>311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Office Theme</vt:lpstr>
      <vt:lpstr>Office Theme</vt:lpstr>
      <vt:lpstr>Office Theme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товара.</vt:lpstr>
      <vt:lpstr>Стартовые инвестиции</vt:lpstr>
      <vt:lpstr>Организационный план</vt:lpstr>
      <vt:lpstr>Финансовый план</vt:lpstr>
      <vt:lpstr>Экономика проекта  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stud</dc:creator>
  <cp:lastModifiedBy>кирилл веретенников</cp:lastModifiedBy>
  <cp:revision>25</cp:revision>
  <dcterms:modified xsi:type="dcterms:W3CDTF">2023-11-08T10:53:50Z</dcterms:modified>
</cp:coreProperties>
</file>