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Montserrat Medium" charset="-52"/>
      <p:regular r:id="rId14"/>
      <p:bold r:id="rId15"/>
      <p:italic r:id="rId16"/>
      <p:boldItalic r:id="rId17"/>
    </p:embeddedFont>
    <p:embeddedFont>
      <p:font typeface="Montserrat" charset="-52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ddcIreaYu73oxf/le8rR9R9q2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1B369DD-D78A-4505-8472-C0228C2F9B11}">
  <a:tblStyle styleId="{C1B369DD-D78A-4505-8472-C0228C2F9B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44" y="-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customschemas.google.com/relationships/presentationmetadata" Target="meta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Либо продавать оборудование, либо продавать сырье</a:t>
            </a:r>
            <a:endParaRPr/>
          </a:p>
        </p:txBody>
      </p:sp>
      <p:sp>
        <p:nvSpPr>
          <p:cNvPr id="102" name="Google Shape;10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b7f5c60e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9b7f5c60e7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29b7f5c60e7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327177" y="1787391"/>
            <a:ext cx="7063800" cy="107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Система управления </a:t>
            </a:r>
            <a:r>
              <a:rPr lang="ru-RU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взаимодействием </a:t>
            </a: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 поставщиками Китая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75" y="439413"/>
            <a:ext cx="3028950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059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>
            <a:off x="0" y="1111402"/>
            <a:ext cx="12192000" cy="17350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8675" y="1636499"/>
            <a:ext cx="5340276" cy="47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/>
        </p:nvSpPr>
        <p:spPr>
          <a:xfrm>
            <a:off x="5015880" y="1412776"/>
            <a:ext cx="684076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2400" dirty="0" smtClean="0"/>
              <a:t>Уход иностранных поставщиков с российского рынка привел к разрыву налаженных </a:t>
            </a:r>
            <a:r>
              <a:rPr lang="ru-RU" sz="2400" dirty="0" err="1" smtClean="0"/>
              <a:t>логистических</a:t>
            </a:r>
            <a:r>
              <a:rPr lang="ru-RU" sz="2400" dirty="0" smtClean="0"/>
              <a:t> цепочек, сбою в производстве промышленных компаний .Кроме того, произошел рост цен на импортные товары и услуги, что оказало воздействие на инфляцию и покупательскую способность населения.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625231" y="1141046"/>
            <a:ext cx="10832100" cy="22038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0" y="3700272"/>
            <a:ext cx="12192000" cy="1176528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0" y="5884985"/>
            <a:ext cx="12192000" cy="97301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5118" y="4975490"/>
            <a:ext cx="10877426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бизнесу доступ к базе данных поставщиков Китая и возможность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коммуникации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3492481" y="2484197"/>
            <a:ext cx="2726700" cy="1177200"/>
          </a:xfrm>
          <a:prstGeom prst="rect">
            <a:avLst/>
          </a:prstGeom>
          <a:noFill/>
          <a:ln w="2857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110;p4"/>
          <p:cNvGrpSpPr/>
          <p:nvPr/>
        </p:nvGrpSpPr>
        <p:grpSpPr>
          <a:xfrm>
            <a:off x="6731182" y="1791549"/>
            <a:ext cx="2832662" cy="2562217"/>
            <a:chOff x="6570825" y="2840825"/>
            <a:chExt cx="2085600" cy="1945200"/>
          </a:xfrm>
        </p:grpSpPr>
        <p:sp>
          <p:nvSpPr>
            <p:cNvPr id="111" name="Google Shape;111;p4"/>
            <p:cNvSpPr/>
            <p:nvPr/>
          </p:nvSpPr>
          <p:spPr>
            <a:xfrm>
              <a:off x="6570825" y="2840825"/>
              <a:ext cx="2085600" cy="19452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595959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7149150" y="3156450"/>
              <a:ext cx="578400" cy="271500"/>
            </a:xfrm>
            <a:prstGeom prst="rect">
              <a:avLst/>
            </a:prstGeom>
            <a:solidFill>
              <a:srgbClr val="EEEEEE"/>
            </a:solidFill>
            <a:ln w="2857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7876525" y="3515575"/>
              <a:ext cx="578400" cy="271500"/>
            </a:xfrm>
            <a:prstGeom prst="rect">
              <a:avLst/>
            </a:prstGeom>
            <a:solidFill>
              <a:srgbClr val="EEEEEE"/>
            </a:solidFill>
            <a:ln w="2857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7324425" y="4144500"/>
              <a:ext cx="578400" cy="271500"/>
            </a:xfrm>
            <a:prstGeom prst="rect">
              <a:avLst/>
            </a:prstGeom>
            <a:solidFill>
              <a:srgbClr val="EEEEEE"/>
            </a:solidFill>
            <a:ln w="2857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6872300" y="3677663"/>
              <a:ext cx="578400" cy="271500"/>
            </a:xfrm>
            <a:prstGeom prst="rect">
              <a:avLst/>
            </a:prstGeom>
            <a:solidFill>
              <a:srgbClr val="EEEEEE"/>
            </a:solidFill>
            <a:ln w="2857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" name="Google Shape;116;p4"/>
          <p:cNvSpPr txBox="1"/>
          <p:nvPr/>
        </p:nvSpPr>
        <p:spPr>
          <a:xfrm>
            <a:off x="8813407" y="1361350"/>
            <a:ext cx="1832700" cy="369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Montserrat Medium"/>
                <a:ea typeface="Montserrat Medium"/>
                <a:cs typeface="Montserrat Medium"/>
                <a:sym typeface="Montserrat Medium"/>
              </a:rPr>
              <a:t>рынок Китая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17" name="Google Shape;117;p4"/>
          <p:cNvCxnSpPr>
            <a:stCxn id="111" idx="1"/>
            <a:endCxn id="109" idx="0"/>
          </p:cNvCxnSpPr>
          <p:nvPr/>
        </p:nvCxnSpPr>
        <p:spPr>
          <a:xfrm rot="5400000">
            <a:off x="5842216" y="1180377"/>
            <a:ext cx="317400" cy="2290200"/>
          </a:xfrm>
          <a:prstGeom prst="curvedConnector3">
            <a:avLst>
              <a:gd name="adj1" fmla="val -217100"/>
            </a:avLst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8" name="Google Shape;118;p4"/>
          <p:cNvSpPr txBox="1"/>
          <p:nvPr/>
        </p:nvSpPr>
        <p:spPr>
          <a:xfrm>
            <a:off x="3939482" y="3007207"/>
            <a:ext cx="1832700" cy="369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Montserrat Medium"/>
                <a:ea typeface="Montserrat Medium"/>
                <a:cs typeface="Montserrat Medium"/>
                <a:sym typeface="Montserrat Medium"/>
              </a:rPr>
              <a:t>платформа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497675" y="2738062"/>
            <a:ext cx="2379600" cy="681000"/>
          </a:xfrm>
          <a:prstGeom prst="rect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Montserrat Medium"/>
                <a:ea typeface="Montserrat Medium"/>
                <a:cs typeface="Montserrat Medium"/>
                <a:sym typeface="Montserrat Medium"/>
              </a:rPr>
              <a:t>предприниматель/бизнес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20" name="Google Shape;120;p4"/>
          <p:cNvCxnSpPr>
            <a:stCxn id="119" idx="3"/>
            <a:endCxn id="109" idx="1"/>
          </p:cNvCxnSpPr>
          <p:nvPr/>
        </p:nvCxnSpPr>
        <p:spPr>
          <a:xfrm rot="10800000" flipH="1">
            <a:off x="2877275" y="3072862"/>
            <a:ext cx="615300" cy="57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" name="Google Shape;121;p4"/>
          <p:cNvCxnSpPr>
            <a:stCxn id="111" idx="3"/>
            <a:endCxn id="109" idx="2"/>
          </p:cNvCxnSpPr>
          <p:nvPr/>
        </p:nvCxnSpPr>
        <p:spPr>
          <a:xfrm rot="5400000" flipH="1">
            <a:off x="5842366" y="2674889"/>
            <a:ext cx="317100" cy="2290200"/>
          </a:xfrm>
          <a:prstGeom prst="curvedConnector3">
            <a:avLst>
              <a:gd name="adj1" fmla="val -217100"/>
            </a:avLst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4"/>
          <p:cNvSpPr txBox="1"/>
          <p:nvPr/>
        </p:nvSpPr>
        <p:spPr>
          <a:xfrm>
            <a:off x="8331400" y="1831736"/>
            <a:ext cx="3486900" cy="6927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+характеристика продуктов</a:t>
            </a:r>
            <a:endParaRPr sz="11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+описание</a:t>
            </a:r>
            <a:endParaRPr sz="11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+сроки доставки</a:t>
            </a:r>
            <a:endParaRPr sz="11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b7f5c60e7_0_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9b7f5c60e7_0_5"/>
          <p:cNvSpPr txBox="1"/>
          <p:nvPr/>
        </p:nvSpPr>
        <p:spPr>
          <a:xfrm>
            <a:off x="219350" y="260100"/>
            <a:ext cx="51312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 sz="3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0" name="Google Shape;130;g29b7f5c60e7_0_5"/>
          <p:cNvGraphicFramePr/>
          <p:nvPr/>
        </p:nvGraphicFramePr>
        <p:xfrm>
          <a:off x="456419" y="1255521"/>
          <a:ext cx="10958300" cy="5212130"/>
        </p:xfrm>
        <a:graphic>
          <a:graphicData uri="http://schemas.openxmlformats.org/drawingml/2006/table">
            <a:tbl>
              <a:tblPr firstRow="1" bandRow="1">
                <a:noFill/>
                <a:tableStyleId>{C1B369DD-D78A-4505-8472-C0228C2F9B11}</a:tableStyleId>
              </a:tblPr>
              <a:tblGrid>
                <a:gridCol w="4137025"/>
                <a:gridCol w="2345775"/>
                <a:gridCol w="2386625"/>
                <a:gridCol w="2088875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chemeClr val="dk1"/>
                          </a:solidFill>
                        </a:rPr>
                        <a:t>Платформа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Сегмент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</a:rPr>
                        <a:t>Торговля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15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Alibaba</a:t>
                      </a: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B2B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На международном рынке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400"/>
                        <a:t>Не доставляет в РФ</a:t>
                      </a: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err="1"/>
                        <a:t>Taobao</a:t>
                      </a:r>
                      <a:endParaRPr sz="24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C2C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400"/>
                        <a:t>На международном рынке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400"/>
                        <a:t>Не доставляет в РФ</a:t>
                      </a: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/>
                        <a:t>1688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B2B </a:t>
                      </a:r>
                      <a:endParaRPr sz="2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Строго внутри Китая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err="1"/>
                        <a:t>Aliexpress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B2C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На международном рынке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Доставляет в РФ</a:t>
                      </a:r>
                      <a:endParaRPr sz="2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5277"/>
            <a:ext cx="12192000" cy="5580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/>
          <p:nvPr/>
        </p:nvSpPr>
        <p:spPr>
          <a:xfrm>
            <a:off x="5205046" y="1844430"/>
            <a:ext cx="40906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Анализ рынка и конкурентов</a:t>
            </a: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148492" y="1985108"/>
            <a:ext cx="1852246" cy="920261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415203" y="1979218"/>
            <a:ext cx="131882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2023 год</a:t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9160989" y="3769944"/>
            <a:ext cx="169745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 smtClean="0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Разработка концепции</a:t>
            </a:r>
            <a:endParaRPr dirty="0"/>
          </a:p>
        </p:txBody>
      </p:sp>
      <p:sp>
        <p:nvSpPr>
          <p:cNvPr id="140" name="Google Shape;140;p6"/>
          <p:cNvSpPr txBox="1"/>
          <p:nvPr/>
        </p:nvSpPr>
        <p:spPr>
          <a:xfrm>
            <a:off x="5843359" y="3713533"/>
            <a:ext cx="8002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MVP</a:t>
            </a:r>
            <a:endParaRPr sz="2400" b="1" u="sng">
              <a:solidFill>
                <a:srgbClr val="FBA9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3111883" y="3769944"/>
            <a:ext cx="16203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>
                <a:solidFill>
                  <a:srgbClr val="FBA919"/>
                </a:solidFill>
                <a:latin typeface="Calibri"/>
                <a:ea typeface="Calibri"/>
                <a:cs typeface="Calibri"/>
                <a:sym typeface="Calibri"/>
              </a:rPr>
              <a:t>Доработка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1290875" y="5180900"/>
            <a:ext cx="5515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Запуск платформы</a:t>
            </a:r>
            <a:br>
              <a:rPr lang="ru-RU" sz="1800"/>
            </a:br>
            <a:r>
              <a:rPr lang="ru-RU" sz="1800"/>
              <a:t>Наработка клиентской базы</a:t>
            </a:r>
            <a:br>
              <a:rPr lang="ru-RU" sz="1800"/>
            </a:br>
            <a:r>
              <a:rPr lang="ru-RU" sz="1800"/>
              <a:t>Развитие платформы базами из других стран</a:t>
            </a:r>
            <a:endParaRPr sz="1800"/>
          </a:p>
        </p:txBody>
      </p:sp>
      <p:sp>
        <p:nvSpPr>
          <p:cNvPr id="143" name="Google Shape;143;p6"/>
          <p:cNvSpPr/>
          <p:nvPr/>
        </p:nvSpPr>
        <p:spPr>
          <a:xfrm>
            <a:off x="6518675" y="955525"/>
            <a:ext cx="719100" cy="679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 txBox="1"/>
          <p:nvPr/>
        </p:nvSpPr>
        <p:spPr>
          <a:xfrm>
            <a:off x="5164015" y="457200"/>
            <a:ext cx="347242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/>
          </a:p>
        </p:txBody>
      </p:sp>
      <p:sp>
        <p:nvSpPr>
          <p:cNvPr id="150" name="Google Shape;150;p8"/>
          <p:cNvSpPr txBox="1"/>
          <p:nvPr/>
        </p:nvSpPr>
        <p:spPr>
          <a:xfrm>
            <a:off x="5164014" y="2368061"/>
            <a:ext cx="402833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ЦЕЛЕВАЯ </a:t>
            </a:r>
            <a:r>
              <a:rPr lang="ru-RU" sz="20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АУДИТОРИЯ</a:t>
            </a:r>
            <a:endParaRPr dirty="0"/>
          </a:p>
        </p:txBody>
      </p:sp>
      <p:sp>
        <p:nvSpPr>
          <p:cNvPr id="151" name="Google Shape;151;p8"/>
          <p:cNvSpPr txBox="1"/>
          <p:nvPr/>
        </p:nvSpPr>
        <p:spPr>
          <a:xfrm>
            <a:off x="748923" y="1619180"/>
            <a:ext cx="197547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КАНАЛЫ СБЫТА</a:t>
            </a:r>
            <a:endParaRPr/>
          </a:p>
        </p:txBody>
      </p:sp>
      <p:sp>
        <p:nvSpPr>
          <p:cNvPr id="152" name="Google Shape;152;p8"/>
          <p:cNvSpPr txBox="1"/>
          <p:nvPr/>
        </p:nvSpPr>
        <p:spPr>
          <a:xfrm>
            <a:off x="748923" y="4259812"/>
            <a:ext cx="304230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НЕОБХОДИМЫЕ РЕСУРСЫ</a:t>
            </a:r>
            <a:endParaRPr/>
          </a:p>
        </p:txBody>
      </p:sp>
      <p:sp>
        <p:nvSpPr>
          <p:cNvPr id="153" name="Google Shape;153;p8"/>
          <p:cNvSpPr txBox="1"/>
          <p:nvPr/>
        </p:nvSpPr>
        <p:spPr>
          <a:xfrm>
            <a:off x="7683123" y="4259812"/>
            <a:ext cx="32134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ПЛАНИРУЕМЫЕ ПАРТНЕРЫ</a:t>
            </a:r>
            <a:endParaRPr/>
          </a:p>
        </p:txBody>
      </p:sp>
      <p:sp>
        <p:nvSpPr>
          <p:cNvPr id="154" name="Google Shape;154;p8"/>
          <p:cNvSpPr txBox="1"/>
          <p:nvPr/>
        </p:nvSpPr>
        <p:spPr>
          <a:xfrm>
            <a:off x="805275" y="2102675"/>
            <a:ext cx="33018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Личные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продажи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Бизнес-клубы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805276" y="4647886"/>
            <a:ext cx="5544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Серверное помещение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Серверы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5164029" y="904800"/>
            <a:ext cx="61713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бизнесу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доступа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 базе данных поставщиков Китая и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коммуникации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5165968" y="2737025"/>
            <a:ext cx="44157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Российские промышленные предприятия </a:t>
            </a:r>
            <a:endParaRPr dirty="0"/>
          </a:p>
        </p:txBody>
      </p:sp>
      <p:sp>
        <p:nvSpPr>
          <p:cNvPr id="158" name="Google Shape;158;p8"/>
          <p:cNvSpPr txBox="1"/>
          <p:nvPr/>
        </p:nvSpPr>
        <p:spPr>
          <a:xfrm>
            <a:off x="7784141" y="4605318"/>
            <a:ext cx="33705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Тольяттинская Академия Управления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9"/>
          <p:cNvSpPr/>
          <p:nvPr/>
        </p:nvSpPr>
        <p:spPr>
          <a:xfrm>
            <a:off x="66850" y="1172296"/>
            <a:ext cx="12192000" cy="5166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6" name="Google Shape;166;p9"/>
          <p:cNvGraphicFramePr/>
          <p:nvPr/>
        </p:nvGraphicFramePr>
        <p:xfrm>
          <a:off x="1746644" y="1880796"/>
          <a:ext cx="8832425" cy="3749090"/>
        </p:xfrm>
        <a:graphic>
          <a:graphicData uri="http://schemas.openxmlformats.org/drawingml/2006/table">
            <a:tbl>
              <a:tblPr firstRow="1" bandRow="1">
                <a:noFill/>
                <a:tableStyleId>{C1B369DD-D78A-4505-8472-C0228C2F9B11}</a:tableStyleId>
              </a:tblPr>
              <a:tblGrid>
                <a:gridCol w="4190100"/>
                <a:gridCol w="2375875"/>
                <a:gridCol w="22664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olidFill>
                            <a:schemeClr val="dk1"/>
                          </a:solidFill>
                        </a:rPr>
                        <a:t>Цель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Сумма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Источник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Аналитика и сбор информации по наполнению платформы</a:t>
                      </a:r>
                      <a:endParaRPr sz="2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Команда проекта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Написание ТЗ по разработке платформы</a:t>
                      </a:r>
                      <a:endParaRPr sz="2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Команда проекта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Разработка платформы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/>
                        <a:t>5</a:t>
                      </a:r>
                      <a:r>
                        <a:rPr lang="ru-RU" sz="2400" u="none" strike="noStrike" cap="none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2400" u="none" strike="noStrike" cap="none" dirty="0">
                          <a:solidFill>
                            <a:schemeClr val="dk1"/>
                          </a:solidFill>
                        </a:rPr>
                        <a:t>млн. руб.</a:t>
                      </a:r>
                      <a:endParaRPr sz="24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Софинансирование партнеров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Запуск платформы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197</Words>
  <Application>Microsoft Office PowerPoint</Application>
  <PresentationFormat>Произвольный</PresentationFormat>
  <Paragraphs>68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Montserrat Medium</vt:lpstr>
      <vt:lpstr>Montserrat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Арина Блонская</dc:creator>
  <cp:lastModifiedBy>1</cp:lastModifiedBy>
  <cp:revision>4</cp:revision>
  <dcterms:created xsi:type="dcterms:W3CDTF">2023-06-21T07:47:13Z</dcterms:created>
  <dcterms:modified xsi:type="dcterms:W3CDTF">2023-12-26T19:58:00Z</dcterms:modified>
</cp:coreProperties>
</file>