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60" r:id="rId6"/>
    <p:sldId id="295" r:id="rId7"/>
    <p:sldId id="304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2E9A"/>
    <a:srgbClr val="0329A1"/>
    <a:srgbClr val="321547"/>
    <a:srgbClr val="6A9FDC"/>
    <a:srgbClr val="011142"/>
    <a:srgbClr val="6E061A"/>
    <a:srgbClr val="317CCF"/>
    <a:srgbClr val="73B0E7"/>
    <a:srgbClr val="3A1953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40" d="100"/>
          <a:sy n="40" d="100"/>
        </p:scale>
        <p:origin x="95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714765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4.sv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3.wdp"/><Relationship Id="rId5" Type="http://schemas.openxmlformats.org/officeDocument/2006/relationships/image" Target="../media/image5.png"/><Relationship Id="rId4" Type="http://schemas.openxmlformats.org/officeDocument/2006/relationships/image" Target="../media/image12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microsoft.com/office/2007/relationships/hdphoto" Target="../media/hdphoto4.wdp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microsoft.com/office/2007/relationships/hdphoto" Target="../media/hdphoto6.wdp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rgbClr val="3A1953">
            <a:alpha val="93725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6940" y="728934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45434" y="251767"/>
            <a:ext cx="6407295" cy="56462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9099" t="15719" r="12464" b="31481"/>
          <a:stretch/>
        </p:blipFill>
        <p:spPr>
          <a:xfrm rot="16354889">
            <a:off x="3705037" y="-797133"/>
            <a:ext cx="19263711" cy="1361193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6609346">
            <a:off x="9251891" y="-247809"/>
            <a:ext cx="10849819" cy="11651674"/>
          </a:xfrm>
          <a:prstGeom prst="rect">
            <a:avLst/>
          </a:prstGeom>
        </p:spPr>
      </p:pic>
      <p:pic>
        <p:nvPicPr>
          <p:cNvPr id="18" name="Рисунок 17" descr="Изображение выглядит как зарисовка, рисунок, искус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C5D0945-873B-2239-8682-1D5284E1C91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 r="35772"/>
          <a:stretch>
            <a:fillRect/>
          </a:stretch>
        </p:blipFill>
        <p:spPr>
          <a:xfrm flipH="1">
            <a:off x="12442833" y="6712380"/>
            <a:ext cx="8662993" cy="460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льзовательский макет">
    <p:bg>
      <p:bgPr>
        <a:solidFill>
          <a:srgbClr val="7030A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10615421">
            <a:off x="-5445030" y="-4174235"/>
            <a:ext cx="16355822" cy="15633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solidFill>
          <a:srgbClr val="7030A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solidFill>
          <a:srgbClr val="7030A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solidFill>
          <a:srgbClr val="7030A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8705643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solidFill>
          <a:srgbClr val="7030A0">
            <a:alpha val="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solidFill>
          <a:srgbClr val="7030A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204308" y="1426464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solidFill>
          <a:srgbClr val="7030A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60726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081478" y="1904310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rgbClr val="7030A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solidFill>
          <a:srgbClr val="7030A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53223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63257" y="191744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40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9.jp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3B0E7">
            <a:alpha val="93333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BAF0E-B356-8A4A-BFDC-8AEA703B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dirty="0">
                <a:solidFill>
                  <a:srgbClr val="011142"/>
                </a:solidFill>
              </a:rPr>
              <a:t>«</a:t>
            </a:r>
            <a:r>
              <a:rPr lang="ru-RU" dirty="0" err="1">
                <a:solidFill>
                  <a:srgbClr val="011142"/>
                </a:solidFill>
              </a:rPr>
              <a:t>Цампа</a:t>
            </a:r>
            <a:r>
              <a:rPr lang="ru-RU" dirty="0">
                <a:solidFill>
                  <a:srgbClr val="011142"/>
                </a:solidFill>
              </a:rPr>
              <a:t>: возрождение традиционного питания в Бурятии»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AF7252-0A3C-7145-83C5-764AA3E12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solidFill>
                  <a:srgbClr val="011142"/>
                </a:solidFill>
              </a:rPr>
              <a:t>Натуральный продукт, объединяющий здоровье, культуру и духовные традиции Бурятии.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14989" y="713790"/>
            <a:ext cx="5974918" cy="204266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66767" y="1115829"/>
            <a:ext cx="6123140" cy="954107"/>
          </a:xfrm>
          <a:custGeom>
            <a:avLst/>
            <a:gdLst>
              <a:gd name="connsiteX0" fmla="*/ 0 w 6123140"/>
              <a:gd name="connsiteY0" fmla="*/ 0 h 954107"/>
              <a:gd name="connsiteX1" fmla="*/ 6123140 w 6123140"/>
              <a:gd name="connsiteY1" fmla="*/ 0 h 954107"/>
              <a:gd name="connsiteX2" fmla="*/ 6123140 w 6123140"/>
              <a:gd name="connsiteY2" fmla="*/ 954107 h 954107"/>
              <a:gd name="connsiteX3" fmla="*/ 0 w 6123140"/>
              <a:gd name="connsiteY3" fmla="*/ 954107 h 954107"/>
              <a:gd name="connsiteX4" fmla="*/ 0 w 6123140"/>
              <a:gd name="connsiteY4" fmla="*/ 0 h 954107"/>
              <a:gd name="connsiteX0" fmla="*/ 424069 w 6123140"/>
              <a:gd name="connsiteY0" fmla="*/ 145774 h 954107"/>
              <a:gd name="connsiteX1" fmla="*/ 6123140 w 6123140"/>
              <a:gd name="connsiteY1" fmla="*/ 0 h 954107"/>
              <a:gd name="connsiteX2" fmla="*/ 6123140 w 6123140"/>
              <a:gd name="connsiteY2" fmla="*/ 954107 h 954107"/>
              <a:gd name="connsiteX3" fmla="*/ 0 w 6123140"/>
              <a:gd name="connsiteY3" fmla="*/ 954107 h 954107"/>
              <a:gd name="connsiteX4" fmla="*/ 424069 w 6123140"/>
              <a:gd name="connsiteY4" fmla="*/ 145774 h 954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23140" h="954107">
                <a:moveTo>
                  <a:pt x="424069" y="145774"/>
                </a:moveTo>
                <a:lnTo>
                  <a:pt x="6123140" y="0"/>
                </a:lnTo>
                <a:lnTo>
                  <a:pt x="6123140" y="954107"/>
                </a:lnTo>
                <a:lnTo>
                  <a:pt x="0" y="954107"/>
                </a:lnTo>
                <a:lnTo>
                  <a:pt x="424069" y="145774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1114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Акселерационная программа </a:t>
            </a:r>
            <a:r>
              <a:rPr lang="ru-RU" sz="2800" b="1" dirty="0" err="1">
                <a:solidFill>
                  <a:srgbClr val="01114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БайкалТех</a:t>
            </a:r>
            <a:endParaRPr lang="ru-RU" sz="2800" b="1" dirty="0">
              <a:solidFill>
                <a:srgbClr val="011142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Рисунок 6" descr="Изображение выглядит как текст, Графика, Шрифт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329BC08-D92E-8C2F-A54D-A9BBF7B62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6291" y="-684018"/>
            <a:ext cx="3599695" cy="359969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85479EB-E587-4F1A-AD82-7BA14FEA47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433" y="-302999"/>
            <a:ext cx="11618699" cy="1161869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CD3CF00-9B39-4B6B-B4F6-0D102E1E48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0330" y="7716006"/>
            <a:ext cx="3599694" cy="359969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2068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6">
            <a:extLst>
              <a:ext uri="{FF2B5EF4-FFF2-40B4-BE49-F238E27FC236}">
                <a16:creationId xmlns:a16="http://schemas.microsoft.com/office/drawing/2014/main" id="{FF09DEF9-82AC-4E4F-AB1E-4F73F2725B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97" t="41053" r="897" b="14353"/>
          <a:stretch/>
        </p:blipFill>
        <p:spPr bwMode="auto">
          <a:xfrm>
            <a:off x="6746035" y="9894055"/>
            <a:ext cx="13467160" cy="1503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B6EFB992-86A7-4CA2-AD48-B4F7D1FF59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97" t="41053" r="897" b="14353"/>
          <a:stretch/>
        </p:blipFill>
        <p:spPr bwMode="auto">
          <a:xfrm>
            <a:off x="-136171" y="9838011"/>
            <a:ext cx="13467160" cy="1503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460511"/>
            <a:ext cx="9741217" cy="911089"/>
          </a:xfrm>
        </p:spPr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pic>
        <p:nvPicPr>
          <p:cNvPr id="6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880074" y="1152292"/>
            <a:ext cx="6827012" cy="161252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293B5CD3-9AFE-4456-8D8D-54EFB681CFFB}"/>
              </a:ext>
            </a:extLst>
          </p:cNvPr>
          <p:cNvGrpSpPr/>
          <p:nvPr/>
        </p:nvGrpSpPr>
        <p:grpSpPr>
          <a:xfrm>
            <a:off x="1322191" y="2135012"/>
            <a:ext cx="9143616" cy="7049103"/>
            <a:chOff x="1322191" y="2135012"/>
            <a:chExt cx="9143616" cy="7049103"/>
          </a:xfrm>
        </p:grpSpPr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1FCCCC42-072A-4882-B048-E5F7273888BA}"/>
                </a:ext>
              </a:extLst>
            </p:cNvPr>
            <p:cNvSpPr/>
            <p:nvPr/>
          </p:nvSpPr>
          <p:spPr>
            <a:xfrm>
              <a:off x="1870763" y="2135012"/>
              <a:ext cx="7224176" cy="1309763"/>
            </a:xfrm>
            <a:prstGeom prst="ellipse">
              <a:avLst/>
            </a:prstGeom>
            <a:solidFill>
              <a:srgbClr val="011142"/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6600" dirty="0">
                  <a:latin typeface="Arial Black" panose="020B0A04020102020204" pitchFamily="34" charset="0"/>
                </a:rPr>
                <a:t>На 10-15%</a:t>
              </a:r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2D6E4922-EFA9-4930-A78A-F5E75264D80E}"/>
                </a:ext>
              </a:extLst>
            </p:cNvPr>
            <p:cNvSpPr/>
            <p:nvPr/>
          </p:nvSpPr>
          <p:spPr>
            <a:xfrm>
              <a:off x="1861262" y="5920806"/>
              <a:ext cx="7564182" cy="1368699"/>
            </a:xfrm>
            <a:prstGeom prst="ellipse">
              <a:avLst/>
            </a:prstGeom>
            <a:solidFill>
              <a:srgbClr val="3A1953"/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6600" dirty="0">
                  <a:latin typeface="Arial Black" panose="020B0A04020102020204" pitchFamily="34" charset="0"/>
                </a:rPr>
                <a:t>Более 60%</a:t>
              </a:r>
            </a:p>
          </p:txBody>
        </p:sp>
        <p:sp>
          <p:nvSpPr>
            <p:cNvPr id="17" name="Текст 20">
              <a:extLst>
                <a:ext uri="{FF2B5EF4-FFF2-40B4-BE49-F238E27FC236}">
                  <a16:creationId xmlns:a16="http://schemas.microsoft.com/office/drawing/2014/main" id="{3EE745AE-12B9-42D0-8FA7-B1E780D090E0}"/>
                </a:ext>
              </a:extLst>
            </p:cNvPr>
            <p:cNvSpPr txBox="1">
              <a:spLocks/>
            </p:cNvSpPr>
            <p:nvPr/>
          </p:nvSpPr>
          <p:spPr>
            <a:xfrm>
              <a:off x="2262600" y="7815417"/>
              <a:ext cx="8203207" cy="1368698"/>
            </a:xfrm>
            <a:prstGeom prst="rect">
              <a:avLst/>
            </a:prstGeom>
          </p:spPr>
          <p:txBody>
            <a:bodyPr lIns="0" tIns="0" rIns="0" bIns="0"/>
            <a:lstStyle>
              <a:lvl1pPr marL="15875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tabLst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Tx/>
              </a:pPr>
              <a:endParaRPr lang="ru-RU" sz="3200" dirty="0"/>
            </a:p>
          </p:txBody>
        </p:sp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0C2B13B3-3F54-4F9D-A968-CF4F17DAB493}"/>
                </a:ext>
              </a:extLst>
            </p:cNvPr>
            <p:cNvSpPr/>
            <p:nvPr/>
          </p:nvSpPr>
          <p:spPr>
            <a:xfrm>
              <a:off x="1322191" y="3692531"/>
              <a:ext cx="8642324" cy="1018014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>
                  <a:solidFill>
                    <a:srgbClr val="011142"/>
                  </a:solidFill>
                </a:rPr>
                <a:t>Растет рынок продуктов здорового питания по данным Росстата</a:t>
              </a:r>
            </a:p>
          </p:txBody>
        </p:sp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1762F69E-99F1-449A-8E02-123BF306F2DF}"/>
                </a:ext>
              </a:extLst>
            </p:cNvPr>
            <p:cNvSpPr/>
            <p:nvPr/>
          </p:nvSpPr>
          <p:spPr>
            <a:xfrm>
              <a:off x="1409726" y="7597929"/>
              <a:ext cx="8642324" cy="1018014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</a:pPr>
              <a:r>
                <a:rPr lang="ru-RU" sz="2800" b="1" dirty="0">
                  <a:solidFill>
                    <a:srgbClr val="011142"/>
                  </a:solidFill>
                </a:rPr>
                <a:t>   Россиян готовы платить больше за натуральные продукты </a:t>
              </a:r>
            </a:p>
          </p:txBody>
        </p:sp>
      </p:grpSp>
      <p:sp>
        <p:nvSpPr>
          <p:cNvPr id="23" name="Овал 22">
            <a:extLst>
              <a:ext uri="{FF2B5EF4-FFF2-40B4-BE49-F238E27FC236}">
                <a16:creationId xmlns:a16="http://schemas.microsoft.com/office/drawing/2014/main" id="{49232F91-4D24-4F62-94A6-008152AD1953}"/>
              </a:ext>
            </a:extLst>
          </p:cNvPr>
          <p:cNvSpPr/>
          <p:nvPr/>
        </p:nvSpPr>
        <p:spPr>
          <a:xfrm>
            <a:off x="11009163" y="2076076"/>
            <a:ext cx="8530099" cy="1368699"/>
          </a:xfrm>
          <a:prstGeom prst="ellipse">
            <a:avLst/>
          </a:prstGeom>
          <a:solidFill>
            <a:srgbClr val="6C2E9A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>
                <a:latin typeface="Arial Black" panose="020B0A04020102020204" pitchFamily="34" charset="0"/>
              </a:rPr>
              <a:t>Рост спроса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BD784AA5-F697-4D55-B4A3-36717A3E9AF7}"/>
              </a:ext>
            </a:extLst>
          </p:cNvPr>
          <p:cNvSpPr/>
          <p:nvPr/>
        </p:nvSpPr>
        <p:spPr>
          <a:xfrm>
            <a:off x="10953050" y="3692531"/>
            <a:ext cx="8642324" cy="101801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11142"/>
                </a:solidFill>
              </a:rPr>
              <a:t>На продукты с высокой питательной ценностью </a:t>
            </a:r>
          </a:p>
        </p:txBody>
      </p:sp>
      <p:sp>
        <p:nvSpPr>
          <p:cNvPr id="26" name="Shape 2">
            <a:extLst>
              <a:ext uri="{FF2B5EF4-FFF2-40B4-BE49-F238E27FC236}">
                <a16:creationId xmlns:a16="http://schemas.microsoft.com/office/drawing/2014/main" id="{B53169B8-4DE3-41F9-AAA2-75B81A5D65C2}"/>
              </a:ext>
            </a:extLst>
          </p:cNvPr>
          <p:cNvSpPr/>
          <p:nvPr/>
        </p:nvSpPr>
        <p:spPr>
          <a:xfrm flipH="1">
            <a:off x="1322190" y="3692531"/>
            <a:ext cx="152965" cy="1018014"/>
          </a:xfrm>
          <a:prstGeom prst="roundRect">
            <a:avLst>
              <a:gd name="adj" fmla="val 30368"/>
            </a:avLst>
          </a:prstGeom>
          <a:solidFill>
            <a:srgbClr val="011142"/>
          </a:solidFill>
          <a:ln/>
        </p:spPr>
      </p:sp>
      <p:sp>
        <p:nvSpPr>
          <p:cNvPr id="28" name="Shape 2">
            <a:extLst>
              <a:ext uri="{FF2B5EF4-FFF2-40B4-BE49-F238E27FC236}">
                <a16:creationId xmlns:a16="http://schemas.microsoft.com/office/drawing/2014/main" id="{00BEF1F5-B5B2-4846-B522-D2F395074E16}"/>
              </a:ext>
            </a:extLst>
          </p:cNvPr>
          <p:cNvSpPr/>
          <p:nvPr/>
        </p:nvSpPr>
        <p:spPr>
          <a:xfrm flipH="1">
            <a:off x="1322190" y="7597929"/>
            <a:ext cx="152965" cy="1018014"/>
          </a:xfrm>
          <a:prstGeom prst="roundRect">
            <a:avLst>
              <a:gd name="adj" fmla="val 30368"/>
            </a:avLst>
          </a:prstGeom>
          <a:solidFill>
            <a:srgbClr val="011142"/>
          </a:solidFill>
          <a:ln/>
        </p:spPr>
      </p:sp>
      <p:sp>
        <p:nvSpPr>
          <p:cNvPr id="29" name="Shape 2">
            <a:extLst>
              <a:ext uri="{FF2B5EF4-FFF2-40B4-BE49-F238E27FC236}">
                <a16:creationId xmlns:a16="http://schemas.microsoft.com/office/drawing/2014/main" id="{780F1D27-E917-4D67-B4FC-71C1447555AE}"/>
              </a:ext>
            </a:extLst>
          </p:cNvPr>
          <p:cNvSpPr/>
          <p:nvPr/>
        </p:nvSpPr>
        <p:spPr>
          <a:xfrm flipH="1">
            <a:off x="10932609" y="3692531"/>
            <a:ext cx="152965" cy="1018014"/>
          </a:xfrm>
          <a:prstGeom prst="roundRect">
            <a:avLst>
              <a:gd name="adj" fmla="val 30368"/>
            </a:avLst>
          </a:prstGeom>
          <a:solidFill>
            <a:srgbClr val="011142"/>
          </a:solidFill>
          <a:ln/>
        </p:spPr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ED74E949-7FBC-4271-8643-CD1C6A4EE2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3264" y="4511363"/>
            <a:ext cx="7681427" cy="6804337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C88F9C7B-33A0-48FE-A943-0B70789DC2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658" y="5085455"/>
            <a:ext cx="2612957" cy="2612957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7DC22C7-99EF-4320-BD44-3C7768CDB9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85934" y="8352308"/>
            <a:ext cx="2612957" cy="261295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B0D7517-4BD4-4D01-9C21-C3BF3D5D7E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3" t="23900" r="9822"/>
          <a:stretch/>
        </p:blipFill>
        <p:spPr bwMode="auto">
          <a:xfrm>
            <a:off x="17473810" y="6185106"/>
            <a:ext cx="2441127" cy="2208797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Проблема клиента, которую мы решаем.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E8E038BC-E53B-614C-A9F9-2C3CA505E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Почему существующих вариантов решения </a:t>
            </a:r>
            <a:br>
              <a:rPr lang="ru-RU" dirty="0"/>
            </a:br>
            <a:r>
              <a:rPr lang="ru-RU" dirty="0"/>
              <a:t>не достаточно?</a:t>
            </a:r>
          </a:p>
        </p:txBody>
      </p:sp>
      <p:pic>
        <p:nvPicPr>
          <p:cNvPr id="7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8B0100DE-54BB-1051-DBFC-D670D47014AF}"/>
              </a:ext>
            </a:extLst>
          </p:cNvPr>
          <p:cNvGrpSpPr/>
          <p:nvPr/>
        </p:nvGrpSpPr>
        <p:grpSpPr>
          <a:xfrm>
            <a:off x="880074" y="1152292"/>
            <a:ext cx="6827012" cy="161252"/>
            <a:chOff x="0" y="692501"/>
            <a:chExt cx="2624903" cy="97077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32CDFCB3-65B5-66E6-26FD-B39ABE66D4F3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D8A7122C-E930-1B66-9212-B8F19D5E5F60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70008D09-F3CC-E986-D935-809DE3BBA47D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102DBF79-2590-99C6-688B-0F8293A84F9D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981504E0-BD99-505C-91D9-951DB14847AD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1A799475-6243-4432-90D0-FC9202A4DE31}"/>
              </a:ext>
            </a:extLst>
          </p:cNvPr>
          <p:cNvCxnSpPr>
            <a:cxnSpLocks/>
          </p:cNvCxnSpPr>
          <p:nvPr/>
        </p:nvCxnSpPr>
        <p:spPr>
          <a:xfrm>
            <a:off x="10041517" y="1798406"/>
            <a:ext cx="10533" cy="9118976"/>
          </a:xfrm>
          <a:prstGeom prst="line">
            <a:avLst/>
          </a:prstGeom>
          <a:ln w="76200">
            <a:solidFill>
              <a:srgbClr val="01114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4E6CC1E2-C034-4CB9-973B-A0925F905FCF}"/>
              </a:ext>
            </a:extLst>
          </p:cNvPr>
          <p:cNvGrpSpPr/>
          <p:nvPr/>
        </p:nvGrpSpPr>
        <p:grpSpPr>
          <a:xfrm>
            <a:off x="402260" y="3112270"/>
            <a:ext cx="9285481" cy="5438172"/>
            <a:chOff x="766569" y="2724912"/>
            <a:chExt cx="9285481" cy="5438172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45B42DF6-4E60-4D5F-8CBE-789E2A8D3380}"/>
                </a:ext>
              </a:extLst>
            </p:cNvPr>
            <p:cNvSpPr/>
            <p:nvPr/>
          </p:nvSpPr>
          <p:spPr>
            <a:xfrm>
              <a:off x="766572" y="2724912"/>
              <a:ext cx="1270045" cy="1228963"/>
            </a:xfrm>
            <a:prstGeom prst="ellipse">
              <a:avLst/>
            </a:prstGeom>
            <a:solidFill>
              <a:srgbClr val="002060"/>
            </a:solidFill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800" b="1" dirty="0"/>
                <a:t>1</a:t>
              </a:r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C1749E3C-DF2C-49DA-9231-6C9926AD4B43}"/>
                </a:ext>
              </a:extLst>
            </p:cNvPr>
            <p:cNvSpPr/>
            <p:nvPr/>
          </p:nvSpPr>
          <p:spPr>
            <a:xfrm>
              <a:off x="766569" y="4724728"/>
              <a:ext cx="1270045" cy="1228963"/>
            </a:xfrm>
            <a:prstGeom prst="ellipse">
              <a:avLst/>
            </a:prstGeom>
            <a:solidFill>
              <a:srgbClr val="46275E"/>
            </a:solidFill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800" b="1" dirty="0"/>
                <a:t>2</a:t>
              </a:r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F6E31A51-5CAD-4E85-8D59-250EA30C113B}"/>
                </a:ext>
              </a:extLst>
            </p:cNvPr>
            <p:cNvSpPr/>
            <p:nvPr/>
          </p:nvSpPr>
          <p:spPr>
            <a:xfrm>
              <a:off x="766570" y="6550770"/>
              <a:ext cx="1270045" cy="1228963"/>
            </a:xfrm>
            <a:prstGeom prst="ellipse">
              <a:avLst/>
            </a:prstGeom>
            <a:solidFill>
              <a:srgbClr val="6A9FDC"/>
            </a:solidFill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800" b="1" dirty="0"/>
                <a:t>3</a:t>
              </a:r>
            </a:p>
          </p:txBody>
        </p:sp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1B4D05E9-F14E-4DB7-B03B-CF7964DE36B8}"/>
                </a:ext>
              </a:extLst>
            </p:cNvPr>
            <p:cNvSpPr/>
            <p:nvPr/>
          </p:nvSpPr>
          <p:spPr>
            <a:xfrm>
              <a:off x="2191768" y="2749457"/>
              <a:ext cx="7860282" cy="1275651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ru-RU" sz="2000" b="1" dirty="0">
                  <a:solidFill>
                    <a:srgbClr val="011142"/>
                  </a:solidFill>
                  <a:latin typeface="Arial Black" panose="020B0A04020102020204" pitchFamily="34" charset="0"/>
                </a:rPr>
                <a:t>Многие «натуральные» продукты имеют в составе добавки.</a:t>
              </a:r>
            </a:p>
            <a:p>
              <a:pPr algn="ctr"/>
              <a:endParaRPr lang="ru-RU" dirty="0"/>
            </a:p>
          </p:txBody>
        </p:sp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id="{D49ADB1B-2A03-4BDA-B7BA-0C0BC059B1F2}"/>
                </a:ext>
              </a:extLst>
            </p:cNvPr>
            <p:cNvSpPr/>
            <p:nvPr/>
          </p:nvSpPr>
          <p:spPr>
            <a:xfrm>
              <a:off x="2191768" y="4637840"/>
              <a:ext cx="7860282" cy="1402741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3215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ru-RU" sz="2000" b="1" dirty="0">
                  <a:solidFill>
                    <a:srgbClr val="3A1953"/>
                  </a:solidFill>
                  <a:latin typeface="Arial Black" panose="020B0A04020102020204" pitchFamily="34" charset="0"/>
                </a:rPr>
                <a:t>Продукты часто имеют низкую питательную ценность.</a:t>
              </a:r>
              <a:endParaRPr lang="ru-RU" sz="2000" dirty="0">
                <a:solidFill>
                  <a:srgbClr val="3A1953"/>
                </a:solidFill>
              </a:endParaRPr>
            </a:p>
            <a:p>
              <a:pPr algn="ctr"/>
              <a:endParaRPr lang="ru-RU" dirty="0"/>
            </a:p>
          </p:txBody>
        </p:sp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954E064A-722A-42B5-88FE-21B110255FDF}"/>
                </a:ext>
              </a:extLst>
            </p:cNvPr>
            <p:cNvSpPr/>
            <p:nvPr/>
          </p:nvSpPr>
          <p:spPr>
            <a:xfrm>
              <a:off x="2191768" y="6550770"/>
              <a:ext cx="7860282" cy="161231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6A9F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ru-RU" sz="2000" b="1" dirty="0">
                  <a:solidFill>
                    <a:srgbClr val="317CCF"/>
                  </a:solidFill>
                  <a:latin typeface="Arial Black" panose="020B0A04020102020204" pitchFamily="34" charset="0"/>
                </a:rPr>
                <a:t>Большинство доступных подобных продуктов быстро портятся и требуют специальных условий  хранения.</a:t>
              </a:r>
            </a:p>
            <a:p>
              <a:pPr algn="ctr"/>
              <a:endParaRPr lang="ru-RU" dirty="0"/>
            </a:p>
          </p:txBody>
        </p:sp>
      </p:grpSp>
      <p:sp>
        <p:nvSpPr>
          <p:cNvPr id="26" name="Овал 25">
            <a:extLst>
              <a:ext uri="{FF2B5EF4-FFF2-40B4-BE49-F238E27FC236}">
                <a16:creationId xmlns:a16="http://schemas.microsoft.com/office/drawing/2014/main" id="{C32DEF68-8FFC-4201-AC45-3671AA229E83}"/>
              </a:ext>
            </a:extLst>
          </p:cNvPr>
          <p:cNvSpPr/>
          <p:nvPr/>
        </p:nvSpPr>
        <p:spPr>
          <a:xfrm>
            <a:off x="10270802" y="3112270"/>
            <a:ext cx="1270045" cy="1228963"/>
          </a:xfrm>
          <a:prstGeom prst="ellipse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/>
              <a:t>1</a:t>
            </a: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FA0F87C4-B047-4A5C-9F41-90B82D4B7372}"/>
              </a:ext>
            </a:extLst>
          </p:cNvPr>
          <p:cNvSpPr/>
          <p:nvPr/>
        </p:nvSpPr>
        <p:spPr>
          <a:xfrm>
            <a:off x="10270799" y="5112086"/>
            <a:ext cx="1270045" cy="1228963"/>
          </a:xfrm>
          <a:prstGeom prst="ellipse">
            <a:avLst/>
          </a:prstGeom>
          <a:solidFill>
            <a:srgbClr val="46275E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/>
              <a:t>2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029D0C7F-DDB2-488A-8947-617D7549A70B}"/>
              </a:ext>
            </a:extLst>
          </p:cNvPr>
          <p:cNvSpPr/>
          <p:nvPr/>
        </p:nvSpPr>
        <p:spPr>
          <a:xfrm>
            <a:off x="10270800" y="6938128"/>
            <a:ext cx="1270045" cy="1228963"/>
          </a:xfrm>
          <a:prstGeom prst="ellipse">
            <a:avLst/>
          </a:prstGeom>
          <a:solidFill>
            <a:srgbClr val="6A9FDC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/>
              <a:t>3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A22754AA-D9C6-40B3-93FF-FF730675760C}"/>
              </a:ext>
            </a:extLst>
          </p:cNvPr>
          <p:cNvSpPr/>
          <p:nvPr/>
        </p:nvSpPr>
        <p:spPr>
          <a:xfrm>
            <a:off x="11695998" y="3136815"/>
            <a:ext cx="7860282" cy="127565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rgbClr val="011142"/>
                </a:solidFill>
                <a:latin typeface="Arial Black" panose="020B0A04020102020204" pitchFamily="34" charset="0"/>
              </a:rPr>
              <a:t>На</a:t>
            </a:r>
            <a:r>
              <a:rPr lang="ru-RU" sz="2000" b="1" dirty="0">
                <a:latin typeface="Arial Black" panose="020B0A04020102020204" pitchFamily="34" charset="0"/>
              </a:rPr>
              <a:t> </a:t>
            </a:r>
            <a:r>
              <a:rPr lang="ru-RU" sz="2000" b="1" dirty="0">
                <a:solidFill>
                  <a:srgbClr val="011142"/>
                </a:solidFill>
                <a:latin typeface="Arial Black" panose="020B0A04020102020204" pitchFamily="34" charset="0"/>
              </a:rPr>
              <a:t>рынке очень мало натуральных, локальных продуктов без добавок.</a:t>
            </a:r>
          </a:p>
          <a:p>
            <a:pPr algn="ctr"/>
            <a:endParaRPr lang="ru-RU" dirty="0"/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F66A6378-0F0E-47C0-85AE-346DCD829EF7}"/>
              </a:ext>
            </a:extLst>
          </p:cNvPr>
          <p:cNvSpPr/>
          <p:nvPr/>
        </p:nvSpPr>
        <p:spPr>
          <a:xfrm>
            <a:off x="11695998" y="5025198"/>
            <a:ext cx="7860282" cy="1402741"/>
          </a:xfrm>
          <a:prstGeom prst="roundRect">
            <a:avLst/>
          </a:prstGeom>
          <a:solidFill>
            <a:schemeClr val="bg1"/>
          </a:solidFill>
          <a:ln>
            <a:solidFill>
              <a:srgbClr val="3215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000" b="1" dirty="0" err="1">
                <a:solidFill>
                  <a:srgbClr val="3A1953"/>
                </a:solidFill>
                <a:latin typeface="Arial Black" panose="020B0A04020102020204" pitchFamily="34" charset="0"/>
              </a:rPr>
              <a:t>Цампа</a:t>
            </a:r>
            <a:r>
              <a:rPr lang="ru-RU" sz="2000" b="1" dirty="0">
                <a:solidFill>
                  <a:srgbClr val="3A1953"/>
                </a:solidFill>
                <a:latin typeface="Arial Black" panose="020B0A04020102020204" pitchFamily="34" charset="0"/>
              </a:rPr>
              <a:t>, как традиционный продукт Бурятии, почти не производится и недоступна для широкого потребителя.</a:t>
            </a:r>
          </a:p>
          <a:p>
            <a:pPr algn="ctr"/>
            <a:endParaRPr lang="ru-RU" dirty="0"/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C14D4807-C614-4D9D-8C3A-3F8E13102C59}"/>
              </a:ext>
            </a:extLst>
          </p:cNvPr>
          <p:cNvSpPr/>
          <p:nvPr/>
        </p:nvSpPr>
        <p:spPr>
          <a:xfrm>
            <a:off x="11695998" y="6938128"/>
            <a:ext cx="7860282" cy="1402741"/>
          </a:xfrm>
          <a:prstGeom prst="roundRect">
            <a:avLst/>
          </a:prstGeom>
          <a:solidFill>
            <a:schemeClr val="bg1"/>
          </a:solidFill>
          <a:ln>
            <a:solidFill>
              <a:srgbClr val="6A9F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rgbClr val="6A9FDC"/>
                </a:solidFill>
                <a:latin typeface="Arial Black" panose="020B0A04020102020204" pitchFamily="34" charset="0"/>
              </a:rPr>
              <a:t>Продукты промышленного производства часто не учитывают экологические стандарты.</a:t>
            </a:r>
          </a:p>
          <a:p>
            <a:pPr algn="ctr"/>
            <a:endParaRPr lang="ru-RU" dirty="0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77DB7C56-89FF-41B1-81F6-74AB6C3378CB}"/>
              </a:ext>
            </a:extLst>
          </p:cNvPr>
          <p:cNvSpPr/>
          <p:nvPr/>
        </p:nvSpPr>
        <p:spPr>
          <a:xfrm>
            <a:off x="10256045" y="8839360"/>
            <a:ext cx="1270045" cy="1228963"/>
          </a:xfrm>
          <a:prstGeom prst="ellipse">
            <a:avLst/>
          </a:prstGeom>
          <a:solidFill>
            <a:srgbClr val="FBB3C1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/>
              <a:t>4</a:t>
            </a: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6B4A47DA-D802-4746-96AC-EDD71FC8E8F9}"/>
              </a:ext>
            </a:extLst>
          </p:cNvPr>
          <p:cNvSpPr/>
          <p:nvPr/>
        </p:nvSpPr>
        <p:spPr>
          <a:xfrm>
            <a:off x="11695998" y="8764166"/>
            <a:ext cx="7860282" cy="1402741"/>
          </a:xfrm>
          <a:prstGeom prst="roundRect">
            <a:avLst/>
          </a:prstGeom>
          <a:solidFill>
            <a:schemeClr val="bg1"/>
          </a:solidFill>
          <a:ln>
            <a:solidFill>
              <a:srgbClr val="FBB3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rgbClr val="6E061A"/>
                </a:solidFill>
                <a:latin typeface="Arial Black" panose="020B0A04020102020204" pitchFamily="34" charset="0"/>
              </a:rPr>
              <a:t>Ограниченный спектр использования.</a:t>
            </a:r>
            <a:endParaRPr lang="ru-RU" dirty="0">
              <a:solidFill>
                <a:srgbClr val="6E061A"/>
              </a:solidFill>
            </a:endParaRPr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0B9BDDFA-ECDA-417A-914D-FD5808FD8EA2}"/>
              </a:ext>
            </a:extLst>
          </p:cNvPr>
          <p:cNvSpPr/>
          <p:nvPr/>
        </p:nvSpPr>
        <p:spPr>
          <a:xfrm>
            <a:off x="1827459" y="8764166"/>
            <a:ext cx="7860282" cy="1402741"/>
          </a:xfrm>
          <a:prstGeom prst="roundRect">
            <a:avLst/>
          </a:prstGeom>
          <a:solidFill>
            <a:schemeClr val="bg1"/>
          </a:solidFill>
          <a:ln>
            <a:solidFill>
              <a:srgbClr val="FBB3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rgbClr val="6E061A"/>
                </a:solidFill>
                <a:latin typeface="Arial Black" panose="020B0A04020102020204" pitchFamily="34" charset="0"/>
              </a:rPr>
              <a:t>Многие продукты не универсальны.</a:t>
            </a:r>
            <a:endParaRPr lang="ru-RU" sz="2000" dirty="0">
              <a:solidFill>
                <a:srgbClr val="6E061A"/>
              </a:solidFill>
            </a:endParaRPr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DFB03F48-1B26-4BC8-B51F-073975C3E040}"/>
              </a:ext>
            </a:extLst>
          </p:cNvPr>
          <p:cNvSpPr/>
          <p:nvPr/>
        </p:nvSpPr>
        <p:spPr>
          <a:xfrm>
            <a:off x="372750" y="8851054"/>
            <a:ext cx="1270045" cy="1228963"/>
          </a:xfrm>
          <a:prstGeom prst="ellipse">
            <a:avLst/>
          </a:prstGeom>
          <a:solidFill>
            <a:srgbClr val="FBB3C1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/>
              <a:t>4</a:t>
            </a:r>
          </a:p>
        </p:txBody>
      </p:sp>
      <p:sp>
        <p:nvSpPr>
          <p:cNvPr id="40" name="Shape 2">
            <a:extLst>
              <a:ext uri="{FF2B5EF4-FFF2-40B4-BE49-F238E27FC236}">
                <a16:creationId xmlns:a16="http://schemas.microsoft.com/office/drawing/2014/main" id="{B634427A-E1D9-4664-AE59-FA3E77C738E6}"/>
              </a:ext>
            </a:extLst>
          </p:cNvPr>
          <p:cNvSpPr/>
          <p:nvPr/>
        </p:nvSpPr>
        <p:spPr>
          <a:xfrm flipH="1">
            <a:off x="1824351" y="3135117"/>
            <a:ext cx="152965" cy="1275651"/>
          </a:xfrm>
          <a:prstGeom prst="roundRect">
            <a:avLst>
              <a:gd name="adj" fmla="val 30368"/>
            </a:avLst>
          </a:prstGeom>
          <a:solidFill>
            <a:srgbClr val="011142"/>
          </a:solidFill>
          <a:ln/>
        </p:spPr>
      </p:sp>
      <p:sp>
        <p:nvSpPr>
          <p:cNvPr id="41" name="Shape 2">
            <a:extLst>
              <a:ext uri="{FF2B5EF4-FFF2-40B4-BE49-F238E27FC236}">
                <a16:creationId xmlns:a16="http://schemas.microsoft.com/office/drawing/2014/main" id="{F594F524-6C6F-445B-9EBF-A7275F815D2C}"/>
              </a:ext>
            </a:extLst>
          </p:cNvPr>
          <p:cNvSpPr/>
          <p:nvPr/>
        </p:nvSpPr>
        <p:spPr>
          <a:xfrm>
            <a:off x="1827459" y="5008387"/>
            <a:ext cx="149253" cy="1419552"/>
          </a:xfrm>
          <a:prstGeom prst="roundRect">
            <a:avLst>
              <a:gd name="adj" fmla="val 30368"/>
            </a:avLst>
          </a:prstGeom>
          <a:solidFill>
            <a:srgbClr val="321547"/>
          </a:solidFill>
          <a:ln/>
        </p:spPr>
      </p:sp>
      <p:sp>
        <p:nvSpPr>
          <p:cNvPr id="42" name="Shape 2">
            <a:extLst>
              <a:ext uri="{FF2B5EF4-FFF2-40B4-BE49-F238E27FC236}">
                <a16:creationId xmlns:a16="http://schemas.microsoft.com/office/drawing/2014/main" id="{4A956F5C-FD4B-4588-92C6-8E1440D999E5}"/>
              </a:ext>
            </a:extLst>
          </p:cNvPr>
          <p:cNvSpPr/>
          <p:nvPr/>
        </p:nvSpPr>
        <p:spPr>
          <a:xfrm>
            <a:off x="1827460" y="6938128"/>
            <a:ext cx="149252" cy="1612314"/>
          </a:xfrm>
          <a:prstGeom prst="roundRect">
            <a:avLst>
              <a:gd name="adj" fmla="val 30368"/>
            </a:avLst>
          </a:prstGeom>
          <a:solidFill>
            <a:srgbClr val="6A9FDC"/>
          </a:solidFill>
          <a:ln>
            <a:solidFill>
              <a:srgbClr val="6A9FDC"/>
            </a:solidFill>
          </a:ln>
        </p:spPr>
      </p:sp>
      <p:sp>
        <p:nvSpPr>
          <p:cNvPr id="43" name="Shape 2">
            <a:extLst>
              <a:ext uri="{FF2B5EF4-FFF2-40B4-BE49-F238E27FC236}">
                <a16:creationId xmlns:a16="http://schemas.microsoft.com/office/drawing/2014/main" id="{549731C8-5842-4286-877A-5BBF869FC63B}"/>
              </a:ext>
            </a:extLst>
          </p:cNvPr>
          <p:cNvSpPr/>
          <p:nvPr/>
        </p:nvSpPr>
        <p:spPr>
          <a:xfrm>
            <a:off x="1827459" y="8780978"/>
            <a:ext cx="149253" cy="1402741"/>
          </a:xfrm>
          <a:prstGeom prst="roundRect">
            <a:avLst>
              <a:gd name="adj" fmla="val 30368"/>
            </a:avLst>
          </a:prstGeom>
          <a:solidFill>
            <a:srgbClr val="FBB3C1"/>
          </a:solidFill>
          <a:ln/>
        </p:spPr>
      </p:sp>
      <p:sp>
        <p:nvSpPr>
          <p:cNvPr id="44" name="Shape 2">
            <a:extLst>
              <a:ext uri="{FF2B5EF4-FFF2-40B4-BE49-F238E27FC236}">
                <a16:creationId xmlns:a16="http://schemas.microsoft.com/office/drawing/2014/main" id="{BC692746-91C0-474A-B6EA-8BD2A20E63F3}"/>
              </a:ext>
            </a:extLst>
          </p:cNvPr>
          <p:cNvSpPr/>
          <p:nvPr/>
        </p:nvSpPr>
        <p:spPr>
          <a:xfrm flipH="1">
            <a:off x="11647166" y="3163290"/>
            <a:ext cx="152965" cy="1275651"/>
          </a:xfrm>
          <a:prstGeom prst="roundRect">
            <a:avLst>
              <a:gd name="adj" fmla="val 30368"/>
            </a:avLst>
          </a:prstGeom>
          <a:solidFill>
            <a:srgbClr val="011142"/>
          </a:solidFill>
          <a:ln/>
        </p:spPr>
      </p:sp>
      <p:sp>
        <p:nvSpPr>
          <p:cNvPr id="45" name="Shape 2">
            <a:extLst>
              <a:ext uri="{FF2B5EF4-FFF2-40B4-BE49-F238E27FC236}">
                <a16:creationId xmlns:a16="http://schemas.microsoft.com/office/drawing/2014/main" id="{6D748561-CF9C-4AFD-9548-80F1EC67A632}"/>
              </a:ext>
            </a:extLst>
          </p:cNvPr>
          <p:cNvSpPr/>
          <p:nvPr/>
        </p:nvSpPr>
        <p:spPr>
          <a:xfrm>
            <a:off x="11650879" y="5045848"/>
            <a:ext cx="149252" cy="1382091"/>
          </a:xfrm>
          <a:prstGeom prst="roundRect">
            <a:avLst>
              <a:gd name="adj" fmla="val 30368"/>
            </a:avLst>
          </a:prstGeom>
          <a:solidFill>
            <a:srgbClr val="321547"/>
          </a:solidFill>
          <a:ln/>
        </p:spPr>
      </p:sp>
      <p:sp>
        <p:nvSpPr>
          <p:cNvPr id="46" name="Shape 2">
            <a:extLst>
              <a:ext uri="{FF2B5EF4-FFF2-40B4-BE49-F238E27FC236}">
                <a16:creationId xmlns:a16="http://schemas.microsoft.com/office/drawing/2014/main" id="{9BB940D8-6CCF-436D-88DD-AC58A3D57DA6}"/>
              </a:ext>
            </a:extLst>
          </p:cNvPr>
          <p:cNvSpPr/>
          <p:nvPr/>
        </p:nvSpPr>
        <p:spPr>
          <a:xfrm>
            <a:off x="11695998" y="6975590"/>
            <a:ext cx="149249" cy="1365280"/>
          </a:xfrm>
          <a:prstGeom prst="roundRect">
            <a:avLst>
              <a:gd name="adj" fmla="val 30368"/>
            </a:avLst>
          </a:prstGeom>
          <a:solidFill>
            <a:srgbClr val="6A9FDC"/>
          </a:solidFill>
          <a:ln>
            <a:solidFill>
              <a:srgbClr val="6A9FDC"/>
            </a:solidFill>
          </a:ln>
        </p:spPr>
      </p:sp>
      <p:sp>
        <p:nvSpPr>
          <p:cNvPr id="47" name="Shape 2">
            <a:extLst>
              <a:ext uri="{FF2B5EF4-FFF2-40B4-BE49-F238E27FC236}">
                <a16:creationId xmlns:a16="http://schemas.microsoft.com/office/drawing/2014/main" id="{01C79A19-2957-4704-9A9E-177B7CB0178B}"/>
              </a:ext>
            </a:extLst>
          </p:cNvPr>
          <p:cNvSpPr/>
          <p:nvPr/>
        </p:nvSpPr>
        <p:spPr>
          <a:xfrm>
            <a:off x="11695996" y="8813597"/>
            <a:ext cx="149251" cy="1315849"/>
          </a:xfrm>
          <a:prstGeom prst="roundRect">
            <a:avLst>
              <a:gd name="adj" fmla="val 30368"/>
            </a:avLst>
          </a:prstGeom>
          <a:solidFill>
            <a:srgbClr val="FBB3C1"/>
          </a:solidFill>
          <a:ln/>
        </p:spPr>
      </p:sp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D49F70B-E2D3-420B-9701-A6CEC4FEDA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555" t="41904" r="26822" b="39891"/>
          <a:stretch/>
        </p:blipFill>
        <p:spPr>
          <a:xfrm>
            <a:off x="11890544" y="9258965"/>
            <a:ext cx="8213558" cy="2136075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C766424-2E50-4F13-8837-2577A95EED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555" t="41904" r="26822" b="39891"/>
          <a:stretch/>
        </p:blipFill>
        <p:spPr>
          <a:xfrm>
            <a:off x="0" y="9258965"/>
            <a:ext cx="8213558" cy="213607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76ABDD0-FE16-5FFD-71BF-7713D9B0AE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706" y="3273287"/>
            <a:ext cx="7259823" cy="8121753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588" y="1569144"/>
            <a:ext cx="17154872" cy="91109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ru-RU" sz="2800" dirty="0"/>
              <a:t>Что </a:t>
            </a:r>
            <a:r>
              <a:rPr lang="ru-RU" dirty="0"/>
              <a:t>мы </a:t>
            </a:r>
            <a:r>
              <a:rPr lang="ru-RU" sz="2800" dirty="0"/>
              <a:t>предлагаем, уникальные преимущества и выгоды для клиента.</a:t>
            </a:r>
          </a:p>
          <a:p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pic>
        <p:nvPicPr>
          <p:cNvPr id="5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F5D4E88E-2F44-4C27-83A0-DFFA02F89A21}"/>
              </a:ext>
            </a:extLst>
          </p:cNvPr>
          <p:cNvGrpSpPr/>
          <p:nvPr/>
        </p:nvGrpSpPr>
        <p:grpSpPr>
          <a:xfrm>
            <a:off x="880074" y="1152292"/>
            <a:ext cx="6827012" cy="161252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EBD30E9C-C6E4-489C-9244-13E489711D0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E48A30B2-DBE5-D6DD-5726-1FA11E0B8DC9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E2865BA9-3BA3-B412-3826-E712570D19E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08EA3DC0-3D28-1039-1573-7F8F4C36B423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40A94797-2CED-CEC1-1769-98E3FEAB043C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Овал 11">
            <a:extLst>
              <a:ext uri="{FF2B5EF4-FFF2-40B4-BE49-F238E27FC236}">
                <a16:creationId xmlns:a16="http://schemas.microsoft.com/office/drawing/2014/main" id="{C6A8B913-8599-4EF2-923F-E02D57A5065F}"/>
              </a:ext>
            </a:extLst>
          </p:cNvPr>
          <p:cNvSpPr/>
          <p:nvPr/>
        </p:nvSpPr>
        <p:spPr>
          <a:xfrm>
            <a:off x="6831679" y="2238219"/>
            <a:ext cx="831403" cy="803515"/>
          </a:xfrm>
          <a:prstGeom prst="ellipse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/>
              <a:t>1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A879F374-390B-40CB-AD14-52667BD04F4D}"/>
              </a:ext>
            </a:extLst>
          </p:cNvPr>
          <p:cNvSpPr/>
          <p:nvPr/>
        </p:nvSpPr>
        <p:spPr>
          <a:xfrm>
            <a:off x="7870491" y="2141626"/>
            <a:ext cx="5589568" cy="80077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rgbClr val="011142"/>
                </a:solidFill>
              </a:rPr>
              <a:t>Цампа</a:t>
            </a:r>
            <a:r>
              <a:rPr lang="ru-RU" sz="2400" b="1" dirty="0">
                <a:solidFill>
                  <a:srgbClr val="011142"/>
                </a:solidFill>
              </a:rPr>
              <a:t> - натуральный и полезный продукт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E87057A9-E9CD-4043-9101-918DBE0BD5A2}"/>
              </a:ext>
            </a:extLst>
          </p:cNvPr>
          <p:cNvSpPr/>
          <p:nvPr/>
        </p:nvSpPr>
        <p:spPr>
          <a:xfrm>
            <a:off x="6831678" y="4026575"/>
            <a:ext cx="831403" cy="803515"/>
          </a:xfrm>
          <a:prstGeom prst="ellipse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/>
              <a:t>2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62BC3E21-5338-45C8-B370-C2512E30F1AE}"/>
              </a:ext>
            </a:extLst>
          </p:cNvPr>
          <p:cNvSpPr/>
          <p:nvPr/>
        </p:nvSpPr>
        <p:spPr>
          <a:xfrm>
            <a:off x="1302431" y="3938234"/>
            <a:ext cx="5405449" cy="80351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11142"/>
                </a:solidFill>
              </a:rPr>
              <a:t>Долгое хранение и удобство транспортировки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E59C9872-601F-4A32-B381-7D8A7F6428F9}"/>
              </a:ext>
            </a:extLst>
          </p:cNvPr>
          <p:cNvSpPr/>
          <p:nvPr/>
        </p:nvSpPr>
        <p:spPr>
          <a:xfrm>
            <a:off x="13590455" y="3939689"/>
            <a:ext cx="5589568" cy="80351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11142"/>
                </a:solidFill>
              </a:rPr>
              <a:t>Подходит для фронта</a:t>
            </a:r>
            <a:r>
              <a:rPr lang="en-US" sz="2400" b="1" dirty="0">
                <a:solidFill>
                  <a:srgbClr val="011142"/>
                </a:solidFill>
              </a:rPr>
              <a:t>/</a:t>
            </a:r>
            <a:r>
              <a:rPr lang="ru-RU" sz="2400" b="1" dirty="0">
                <a:solidFill>
                  <a:srgbClr val="011142"/>
                </a:solidFill>
              </a:rPr>
              <a:t> СВО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5D0F8534-81CB-41FB-B2F2-775FDDD4FA3A}"/>
              </a:ext>
            </a:extLst>
          </p:cNvPr>
          <p:cNvSpPr/>
          <p:nvPr/>
        </p:nvSpPr>
        <p:spPr>
          <a:xfrm>
            <a:off x="12628657" y="3939688"/>
            <a:ext cx="831403" cy="803515"/>
          </a:xfrm>
          <a:prstGeom prst="ellipse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/>
              <a:t>4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C8EAEBD1-DF6B-43E7-A6AD-B90786858BD1}"/>
              </a:ext>
            </a:extLst>
          </p:cNvPr>
          <p:cNvSpPr/>
          <p:nvPr/>
        </p:nvSpPr>
        <p:spPr>
          <a:xfrm>
            <a:off x="14378609" y="5768982"/>
            <a:ext cx="5281938" cy="80351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11142"/>
                </a:solidFill>
              </a:rPr>
              <a:t>Высокая питательная ценность</a:t>
            </a: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2B70FFD1-2225-4F20-82F7-D4820A154097}"/>
              </a:ext>
            </a:extLst>
          </p:cNvPr>
          <p:cNvSpPr/>
          <p:nvPr/>
        </p:nvSpPr>
        <p:spPr>
          <a:xfrm>
            <a:off x="13344027" y="5727644"/>
            <a:ext cx="831403" cy="803515"/>
          </a:xfrm>
          <a:prstGeom prst="ellipse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/>
              <a:t>5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93B69030-6CE1-4CC9-9667-190DD740B87D}"/>
              </a:ext>
            </a:extLst>
          </p:cNvPr>
          <p:cNvSpPr/>
          <p:nvPr/>
        </p:nvSpPr>
        <p:spPr>
          <a:xfrm>
            <a:off x="6801509" y="7516563"/>
            <a:ext cx="831403" cy="803515"/>
          </a:xfrm>
          <a:prstGeom prst="ellipse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/>
              <a:t>4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666EA267-9CEF-4C60-8C5D-435F6AF7288F}"/>
              </a:ext>
            </a:extLst>
          </p:cNvPr>
          <p:cNvSpPr/>
          <p:nvPr/>
        </p:nvSpPr>
        <p:spPr>
          <a:xfrm>
            <a:off x="14026202" y="7584929"/>
            <a:ext cx="5388233" cy="80351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11142"/>
                </a:solidFill>
              </a:rPr>
              <a:t>Сохранение культурных традиций</a:t>
            </a: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72A4E285-4C06-492A-8278-ACB8584822A6}"/>
              </a:ext>
            </a:extLst>
          </p:cNvPr>
          <p:cNvSpPr/>
          <p:nvPr/>
        </p:nvSpPr>
        <p:spPr>
          <a:xfrm>
            <a:off x="13044358" y="7584929"/>
            <a:ext cx="831403" cy="803515"/>
          </a:xfrm>
          <a:prstGeom prst="ellipse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/>
              <a:t>6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23F21760-BD8E-4891-AA3B-8D77BBFCECE0}"/>
              </a:ext>
            </a:extLst>
          </p:cNvPr>
          <p:cNvSpPr/>
          <p:nvPr/>
        </p:nvSpPr>
        <p:spPr>
          <a:xfrm>
            <a:off x="1284054" y="7584929"/>
            <a:ext cx="5405448" cy="80351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11142"/>
                </a:solidFill>
              </a:rPr>
              <a:t>Многофункциональность продукта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815DCE36-D0FC-406F-A961-4025D4A7FC4E}"/>
              </a:ext>
            </a:extLst>
          </p:cNvPr>
          <p:cNvSpPr/>
          <p:nvPr/>
        </p:nvSpPr>
        <p:spPr>
          <a:xfrm>
            <a:off x="908020" y="5768978"/>
            <a:ext cx="5281938" cy="80351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11142"/>
                </a:solidFill>
              </a:rPr>
              <a:t>Социальная значимость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9AE3CADB-57E6-48AA-852B-6963A96E6B58}"/>
              </a:ext>
            </a:extLst>
          </p:cNvPr>
          <p:cNvSpPr/>
          <p:nvPr/>
        </p:nvSpPr>
        <p:spPr>
          <a:xfrm>
            <a:off x="6292179" y="5803620"/>
            <a:ext cx="831403" cy="803515"/>
          </a:xfrm>
          <a:prstGeom prst="ellipse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/>
              <a:t>Рынок, его объем, рост и уровень конкуренции.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pic>
        <p:nvPicPr>
          <p:cNvPr id="5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1676A78-EE1D-1C54-A492-68750A72535D}"/>
              </a:ext>
            </a:extLst>
          </p:cNvPr>
          <p:cNvGrpSpPr/>
          <p:nvPr/>
        </p:nvGrpSpPr>
        <p:grpSpPr>
          <a:xfrm>
            <a:off x="880074" y="1152292"/>
            <a:ext cx="6827012" cy="161252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B783F18B-D950-5043-41CD-432A78CBFEB9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555F148-DBFD-8965-2F15-7868F1C097E5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E8E2D9DD-038D-9409-7CEE-C160866D411F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884D78B3-5DEB-E8AD-79BB-B9E972BE3BD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4FDDC9D7-7A12-E49A-17C0-3103BEA1B0E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35664543-7109-47A0-847A-6CBDEBA1F3E6}"/>
              </a:ext>
            </a:extLst>
          </p:cNvPr>
          <p:cNvSpPr/>
          <p:nvPr/>
        </p:nvSpPr>
        <p:spPr>
          <a:xfrm>
            <a:off x="1699278" y="2887536"/>
            <a:ext cx="5359248" cy="794143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Arial Black" panose="020B0A04020102020204" pitchFamily="34" charset="0"/>
              </a:rPr>
              <a:t>Объем рынка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9B3996-E101-4742-8E06-3228067AC436}"/>
              </a:ext>
            </a:extLst>
          </p:cNvPr>
          <p:cNvSpPr txBox="1"/>
          <p:nvPr/>
        </p:nvSpPr>
        <p:spPr>
          <a:xfrm>
            <a:off x="1540044" y="3891364"/>
            <a:ext cx="5819896" cy="1318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dirty="0">
                <a:solidFill>
                  <a:srgbClr val="321547"/>
                </a:solidFill>
                <a:latin typeface="Arial Black" panose="020B0A04020102020204" pitchFamily="34" charset="0"/>
              </a:rPr>
              <a:t>Розничные продажи круп: </a:t>
            </a:r>
            <a:r>
              <a:rPr lang="ru-RU" sz="2800" dirty="0">
                <a:solidFill>
                  <a:srgbClr val="6C2E9A"/>
                </a:solidFill>
                <a:latin typeface="Arial Black" panose="020B0A04020102020204" pitchFamily="34" charset="0"/>
              </a:rPr>
              <a:t>1 643 000 тонн </a:t>
            </a:r>
            <a:r>
              <a:rPr lang="ru-RU" sz="2800" dirty="0">
                <a:solidFill>
                  <a:srgbClr val="321547"/>
                </a:solidFill>
                <a:latin typeface="Arial Black" panose="020B0A04020102020204" pitchFamily="34" charset="0"/>
              </a:rPr>
              <a:t>(2023 г.)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CC26DDB6-1C96-4B6B-9546-939FAC862B65}"/>
              </a:ext>
            </a:extLst>
          </p:cNvPr>
          <p:cNvSpPr/>
          <p:nvPr/>
        </p:nvSpPr>
        <p:spPr>
          <a:xfrm>
            <a:off x="510209" y="4234594"/>
            <a:ext cx="768758" cy="794143"/>
          </a:xfrm>
          <a:prstGeom prst="ellipse">
            <a:avLst/>
          </a:prstGeom>
          <a:solidFill>
            <a:srgbClr val="46275E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1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6C8950A1-904E-4E68-805D-308050F3FEAE}"/>
              </a:ext>
            </a:extLst>
          </p:cNvPr>
          <p:cNvSpPr/>
          <p:nvPr/>
        </p:nvSpPr>
        <p:spPr>
          <a:xfrm>
            <a:off x="510209" y="5889892"/>
            <a:ext cx="768758" cy="794143"/>
          </a:xfrm>
          <a:prstGeom prst="ellipse">
            <a:avLst/>
          </a:prstGeom>
          <a:solidFill>
            <a:srgbClr val="46275E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08898C-CB9A-40B1-8287-62871F33571F}"/>
              </a:ext>
            </a:extLst>
          </p:cNvPr>
          <p:cNvSpPr txBox="1"/>
          <p:nvPr/>
        </p:nvSpPr>
        <p:spPr>
          <a:xfrm>
            <a:off x="1540044" y="5627936"/>
            <a:ext cx="5819896" cy="1964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dirty="0">
                <a:solidFill>
                  <a:srgbClr val="321547"/>
                </a:solidFill>
                <a:latin typeface="Arial Black" panose="020B0A04020102020204" pitchFamily="34" charset="0"/>
              </a:rPr>
              <a:t>Продажи каш быстрого приготовления: </a:t>
            </a:r>
            <a:r>
              <a:rPr lang="ru-RU" sz="2800" dirty="0">
                <a:solidFill>
                  <a:srgbClr val="7030A0"/>
                </a:solidFill>
                <a:latin typeface="Arial Black" panose="020B0A04020102020204" pitchFamily="34" charset="0"/>
              </a:rPr>
              <a:t>21 000 тонн </a:t>
            </a:r>
            <a:r>
              <a:rPr lang="ru-RU" sz="2800" dirty="0">
                <a:solidFill>
                  <a:srgbClr val="321547"/>
                </a:solidFill>
                <a:latin typeface="Arial Black" panose="020B0A04020102020204" pitchFamily="34" charset="0"/>
              </a:rPr>
              <a:t>(2023 г.)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98EBE242-CEDF-4354-B081-68CBB0976AFA}"/>
              </a:ext>
            </a:extLst>
          </p:cNvPr>
          <p:cNvCxnSpPr>
            <a:cxnSpLocks/>
          </p:cNvCxnSpPr>
          <p:nvPr/>
        </p:nvCxnSpPr>
        <p:spPr>
          <a:xfrm>
            <a:off x="7343898" y="2887536"/>
            <a:ext cx="0" cy="4704784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F1A46137-EFC7-4D50-BDEB-D88C1CAF8AC2}"/>
              </a:ext>
            </a:extLst>
          </p:cNvPr>
          <p:cNvSpPr/>
          <p:nvPr/>
        </p:nvSpPr>
        <p:spPr>
          <a:xfrm>
            <a:off x="1699277" y="7811988"/>
            <a:ext cx="12771468" cy="794143"/>
          </a:xfrm>
          <a:prstGeom prst="roundRect">
            <a:avLst/>
          </a:prstGeom>
          <a:solidFill>
            <a:srgbClr val="011142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Arial Black" panose="020B0A04020102020204" pitchFamily="34" charset="0"/>
              </a:rPr>
              <a:t>Рост рынка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60C9A60-FA8A-44AA-98C8-06EB7D32DB97}"/>
              </a:ext>
            </a:extLst>
          </p:cNvPr>
          <p:cNvSpPr txBox="1"/>
          <p:nvPr/>
        </p:nvSpPr>
        <p:spPr>
          <a:xfrm>
            <a:off x="1540044" y="8794999"/>
            <a:ext cx="5819896" cy="1318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dirty="0">
                <a:solidFill>
                  <a:srgbClr val="321547"/>
                </a:solidFill>
                <a:latin typeface="Arial Black" panose="020B0A04020102020204" pitchFamily="34" charset="0"/>
              </a:rPr>
              <a:t>Общий рост рынка круп: </a:t>
            </a:r>
            <a:r>
              <a:rPr lang="ru-RU" sz="2800" dirty="0">
                <a:solidFill>
                  <a:srgbClr val="6C2E9A"/>
                </a:solidFill>
                <a:latin typeface="Arial Black" panose="020B0A04020102020204" pitchFamily="34" charset="0"/>
              </a:rPr>
              <a:t>+8% в 2024 г.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1F095486-C5EB-4897-8B98-2DBF4F09DE3F}"/>
              </a:ext>
            </a:extLst>
          </p:cNvPr>
          <p:cNvSpPr/>
          <p:nvPr/>
        </p:nvSpPr>
        <p:spPr>
          <a:xfrm>
            <a:off x="510209" y="9056953"/>
            <a:ext cx="768758" cy="794143"/>
          </a:xfrm>
          <a:prstGeom prst="ellipse">
            <a:avLst/>
          </a:prstGeom>
          <a:solidFill>
            <a:srgbClr val="011142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C30DC53-1B56-4184-97FB-774B9FAAB42E}"/>
              </a:ext>
            </a:extLst>
          </p:cNvPr>
          <p:cNvSpPr txBox="1"/>
          <p:nvPr/>
        </p:nvSpPr>
        <p:spPr>
          <a:xfrm>
            <a:off x="8650852" y="8794999"/>
            <a:ext cx="5819896" cy="1964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dirty="0">
                <a:solidFill>
                  <a:srgbClr val="321547"/>
                </a:solidFill>
                <a:latin typeface="Arial Black" panose="020B0A04020102020204" pitchFamily="34" charset="0"/>
              </a:rPr>
              <a:t>Рост производства ячменной крупы: </a:t>
            </a:r>
            <a:r>
              <a:rPr lang="ru-RU" sz="2800" dirty="0">
                <a:solidFill>
                  <a:srgbClr val="6C2E9A"/>
                </a:solidFill>
                <a:latin typeface="Arial Black" panose="020B0A04020102020204" pitchFamily="34" charset="0"/>
              </a:rPr>
              <a:t>+43% за 4 года.</a:t>
            </a: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85F10260-905A-41F7-A760-1792C20DDFC6}"/>
              </a:ext>
            </a:extLst>
          </p:cNvPr>
          <p:cNvSpPr/>
          <p:nvPr/>
        </p:nvSpPr>
        <p:spPr>
          <a:xfrm>
            <a:off x="7621017" y="9056953"/>
            <a:ext cx="768758" cy="794143"/>
          </a:xfrm>
          <a:prstGeom prst="ellipse">
            <a:avLst/>
          </a:prstGeom>
          <a:solidFill>
            <a:srgbClr val="011142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2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3DD2153B-29DE-420F-8B86-50589FA51345}"/>
              </a:ext>
            </a:extLst>
          </p:cNvPr>
          <p:cNvSpPr/>
          <p:nvPr/>
        </p:nvSpPr>
        <p:spPr>
          <a:xfrm>
            <a:off x="8453001" y="2944580"/>
            <a:ext cx="6017745" cy="794143"/>
          </a:xfrm>
          <a:prstGeom prst="round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Arial Black" panose="020B0A04020102020204" pitchFamily="34" charset="0"/>
              </a:rPr>
              <a:t>Конкуренция</a:t>
            </a: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1F04BDCD-401E-44F3-9523-48AB1C918B4B}"/>
              </a:ext>
            </a:extLst>
          </p:cNvPr>
          <p:cNvSpPr/>
          <p:nvPr/>
        </p:nvSpPr>
        <p:spPr>
          <a:xfrm>
            <a:off x="7734697" y="4234593"/>
            <a:ext cx="768758" cy="794143"/>
          </a:xfrm>
          <a:prstGeom prst="ellipse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E39A380-9502-4E33-A0BC-39F35C612C1D}"/>
              </a:ext>
            </a:extLst>
          </p:cNvPr>
          <p:cNvSpPr txBox="1"/>
          <p:nvPr/>
        </p:nvSpPr>
        <p:spPr>
          <a:xfrm>
            <a:off x="8650852" y="3905661"/>
            <a:ext cx="6797695" cy="1964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dirty="0">
                <a:solidFill>
                  <a:srgbClr val="321547"/>
                </a:solidFill>
                <a:latin typeface="Arial Black" panose="020B0A04020102020204" pitchFamily="34" charset="0"/>
              </a:rPr>
              <a:t>Рынок круп: высокая конкуренция, множество игроков.</a:t>
            </a: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EA590E0C-B462-4CBF-ABF6-B4776FD49F86}"/>
              </a:ext>
            </a:extLst>
          </p:cNvPr>
          <p:cNvSpPr/>
          <p:nvPr/>
        </p:nvSpPr>
        <p:spPr>
          <a:xfrm>
            <a:off x="7707085" y="5889892"/>
            <a:ext cx="796369" cy="794143"/>
          </a:xfrm>
          <a:prstGeom prst="ellipse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8C14BE9-5B22-4FBF-A0B9-0F511085F669}"/>
              </a:ext>
            </a:extLst>
          </p:cNvPr>
          <p:cNvSpPr txBox="1"/>
          <p:nvPr/>
        </p:nvSpPr>
        <p:spPr>
          <a:xfrm>
            <a:off x="8675147" y="5847604"/>
            <a:ext cx="6080970" cy="1964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dirty="0" err="1">
                <a:solidFill>
                  <a:srgbClr val="321547"/>
                </a:solidFill>
                <a:latin typeface="Arial Black" panose="020B0A04020102020204" pitchFamily="34" charset="0"/>
              </a:rPr>
              <a:t>Цампа</a:t>
            </a:r>
            <a:r>
              <a:rPr lang="ru-RU" sz="2800" dirty="0">
                <a:solidFill>
                  <a:srgbClr val="321547"/>
                </a:solidFill>
                <a:latin typeface="Arial Black" panose="020B0A04020102020204" pitchFamily="34" charset="0"/>
              </a:rPr>
              <a:t>: нишевый сегмент, ограниченное число производителей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5C24639E-5F13-42AA-9667-F3A5FC02E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9581" y="445684"/>
            <a:ext cx="10724735" cy="11416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547866F-7731-44CF-B13A-E5ABC19B19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" t="28243" r="-162" b="35210"/>
          <a:stretch/>
        </p:blipFill>
        <p:spPr>
          <a:xfrm rot="10800000">
            <a:off x="9769641" y="10769905"/>
            <a:ext cx="10476911" cy="203673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pic>
        <p:nvPicPr>
          <p:cNvPr id="5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23027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7AE389EB-DED5-823E-9179-C7D1BE54A477}"/>
              </a:ext>
            </a:extLst>
          </p:cNvPr>
          <p:cNvGrpSpPr/>
          <p:nvPr/>
        </p:nvGrpSpPr>
        <p:grpSpPr>
          <a:xfrm>
            <a:off x="880074" y="1152292"/>
            <a:ext cx="6827012" cy="161252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A226F1A4-A58E-6C32-CED4-419E10C6DBE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0F4C7467-91AA-4FC7-4894-493F6F65D8C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EEAE1AD1-FB2B-174A-8C16-341751DDD9E8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2820F15A-282B-C9EA-6C67-18C4FF5E27F7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15F3995F-A045-94C8-E329-91D76E465BE9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4C38E99A-362A-4F6F-9083-66DBBC816C81}"/>
              </a:ext>
            </a:extLst>
          </p:cNvPr>
          <p:cNvSpPr/>
          <p:nvPr/>
        </p:nvSpPr>
        <p:spPr>
          <a:xfrm>
            <a:off x="1805098" y="1694832"/>
            <a:ext cx="6017745" cy="794143"/>
          </a:xfrm>
          <a:prstGeom prst="round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Arial Black" panose="020B0A04020102020204" pitchFamily="34" charset="0"/>
              </a:rPr>
              <a:t>Источники дохода: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39462D-104E-4A7D-A8CE-CEC2DBDFA2C5}"/>
              </a:ext>
            </a:extLst>
          </p:cNvPr>
          <p:cNvSpPr txBox="1"/>
          <p:nvPr/>
        </p:nvSpPr>
        <p:spPr>
          <a:xfrm>
            <a:off x="1237921" y="2757343"/>
            <a:ext cx="7152100" cy="1142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Продажа </a:t>
            </a:r>
            <a:r>
              <a:rPr lang="ru-RU" sz="2400" dirty="0" err="1">
                <a:solidFill>
                  <a:srgbClr val="011142"/>
                </a:solidFill>
                <a:latin typeface="Arial Black" panose="020B0A04020102020204" pitchFamily="34" charset="0"/>
              </a:rPr>
              <a:t>цампы</a:t>
            </a: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 розничным покупателям через магазины и онлайн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BBABDB27-9176-4AD0-B581-515747A84706}"/>
              </a:ext>
            </a:extLst>
          </p:cNvPr>
          <p:cNvSpPr/>
          <p:nvPr/>
        </p:nvSpPr>
        <p:spPr>
          <a:xfrm>
            <a:off x="401052" y="2983875"/>
            <a:ext cx="718126" cy="689811"/>
          </a:xfrm>
          <a:prstGeom prst="ellipse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1</a:t>
            </a: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F6D9478B-C79C-4276-B82B-3303F65067A4}"/>
              </a:ext>
            </a:extLst>
          </p:cNvPr>
          <p:cNvSpPr/>
          <p:nvPr/>
        </p:nvSpPr>
        <p:spPr>
          <a:xfrm>
            <a:off x="401052" y="4304588"/>
            <a:ext cx="718126" cy="689811"/>
          </a:xfrm>
          <a:prstGeom prst="ellipse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7B9FC3-97FA-478D-9417-32680A179788}"/>
              </a:ext>
            </a:extLst>
          </p:cNvPr>
          <p:cNvSpPr txBox="1"/>
          <p:nvPr/>
        </p:nvSpPr>
        <p:spPr>
          <a:xfrm>
            <a:off x="1237919" y="4078056"/>
            <a:ext cx="7152101" cy="1142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Поставка </a:t>
            </a:r>
            <a:r>
              <a:rPr lang="ru-RU" sz="2400" dirty="0" err="1">
                <a:solidFill>
                  <a:srgbClr val="011142"/>
                </a:solidFill>
                <a:latin typeface="Arial Black" panose="020B0A04020102020204" pitchFamily="34" charset="0"/>
              </a:rPr>
              <a:t>цампы</a:t>
            </a: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 в школы, детские сады, социальные учреждения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8E314675-3005-4D27-8561-9EFCEE1ECBD0}"/>
              </a:ext>
            </a:extLst>
          </p:cNvPr>
          <p:cNvSpPr/>
          <p:nvPr/>
        </p:nvSpPr>
        <p:spPr>
          <a:xfrm>
            <a:off x="401052" y="5625301"/>
            <a:ext cx="718126" cy="689811"/>
          </a:xfrm>
          <a:prstGeom prst="ellipse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AA86C21-1909-4683-AB8D-B46A513FDBA2}"/>
              </a:ext>
            </a:extLst>
          </p:cNvPr>
          <p:cNvSpPr txBox="1"/>
          <p:nvPr/>
        </p:nvSpPr>
        <p:spPr>
          <a:xfrm>
            <a:off x="1237919" y="5398769"/>
            <a:ext cx="7344608" cy="1142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Поставка на СВО и в удаленные регионы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55E964B7-CA89-4C8F-AB0B-FDFCE93FBFF8}"/>
              </a:ext>
            </a:extLst>
          </p:cNvPr>
          <p:cNvSpPr/>
          <p:nvPr/>
        </p:nvSpPr>
        <p:spPr>
          <a:xfrm>
            <a:off x="1805098" y="6719482"/>
            <a:ext cx="6017746" cy="794143"/>
          </a:xfrm>
          <a:prstGeom prst="roundRect">
            <a:avLst/>
          </a:prstGeom>
          <a:solidFill>
            <a:srgbClr val="6A9FDC"/>
          </a:solidFill>
          <a:ln>
            <a:solidFill>
              <a:srgbClr val="6A9F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Arial Black" panose="020B0A04020102020204" pitchFamily="34" charset="0"/>
              </a:rPr>
              <a:t>Каналы продаж: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33FE81A-C37B-4359-AFA0-84A6EF8B8BA9}"/>
              </a:ext>
            </a:extLst>
          </p:cNvPr>
          <p:cNvSpPr txBox="1"/>
          <p:nvPr/>
        </p:nvSpPr>
        <p:spPr>
          <a:xfrm>
            <a:off x="764513" y="7691461"/>
            <a:ext cx="8767612" cy="2804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1) Розничные магазины и супермаркеты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2) Интернет-магазины и маркетплейсы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3) Прямые контакты с образовательными и социальными учреждениями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4) Поставки в военные и удаленные регионы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05EF05D1-232D-411E-AFEF-10B4EE1687F6}"/>
              </a:ext>
            </a:extLst>
          </p:cNvPr>
          <p:cNvSpPr/>
          <p:nvPr/>
        </p:nvSpPr>
        <p:spPr>
          <a:xfrm>
            <a:off x="12281259" y="1694832"/>
            <a:ext cx="6017745" cy="794143"/>
          </a:xfrm>
          <a:prstGeom prst="roundRect">
            <a:avLst/>
          </a:prstGeom>
          <a:solidFill>
            <a:srgbClr val="321547"/>
          </a:solidFill>
          <a:ln>
            <a:solidFill>
              <a:srgbClr val="3215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Arial Black" panose="020B0A04020102020204" pitchFamily="34" charset="0"/>
              </a:rPr>
              <a:t>Структура затрат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08146B2-D582-4B81-8E86-2A65D304C2E0}"/>
              </a:ext>
            </a:extLst>
          </p:cNvPr>
          <p:cNvSpPr txBox="1"/>
          <p:nvPr/>
        </p:nvSpPr>
        <p:spPr>
          <a:xfrm>
            <a:off x="10834092" y="2757343"/>
            <a:ext cx="9647601" cy="2250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1) Закупка сырья (ячмень, ячменная крупа);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2) Переработка: жарка, помол, очистка зерна;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3) Упаковка и логистика;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4) Маркетинг и продвижение.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3A16F83C-D359-4F95-92EA-4306E3A0EC1C}"/>
              </a:ext>
            </a:extLst>
          </p:cNvPr>
          <p:cNvSpPr/>
          <p:nvPr/>
        </p:nvSpPr>
        <p:spPr>
          <a:xfrm>
            <a:off x="12281259" y="5260778"/>
            <a:ext cx="6017745" cy="794143"/>
          </a:xfrm>
          <a:prstGeom prst="round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Arial Black" panose="020B0A04020102020204" pitchFamily="34" charset="0"/>
              </a:rPr>
              <a:t>Потенциал роста</a:t>
            </a: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4C66CF04-8DA7-4743-9415-10C36803F5EB}"/>
              </a:ext>
            </a:extLst>
          </p:cNvPr>
          <p:cNvSpPr/>
          <p:nvPr/>
        </p:nvSpPr>
        <p:spPr>
          <a:xfrm>
            <a:off x="10635805" y="6374576"/>
            <a:ext cx="718126" cy="689811"/>
          </a:xfrm>
          <a:prstGeom prst="ellipse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8299F14-B1C8-41E4-A23D-D4E6FF65AF49}"/>
              </a:ext>
            </a:extLst>
          </p:cNvPr>
          <p:cNvSpPr txBox="1"/>
          <p:nvPr/>
        </p:nvSpPr>
        <p:spPr>
          <a:xfrm>
            <a:off x="11521575" y="6307483"/>
            <a:ext cx="7152100" cy="1142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Масштабирование производства для региональных и федеральных рынков.</a:t>
            </a: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E5E12F7E-2B13-4C37-81D0-73879F2279AF}"/>
              </a:ext>
            </a:extLst>
          </p:cNvPr>
          <p:cNvSpPr/>
          <p:nvPr/>
        </p:nvSpPr>
        <p:spPr>
          <a:xfrm>
            <a:off x="10635805" y="7618519"/>
            <a:ext cx="718126" cy="689811"/>
          </a:xfrm>
          <a:prstGeom prst="ellipse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18D0F8E-1BB8-4486-B12D-9AB18CB3477D}"/>
              </a:ext>
            </a:extLst>
          </p:cNvPr>
          <p:cNvSpPr txBox="1"/>
          <p:nvPr/>
        </p:nvSpPr>
        <p:spPr>
          <a:xfrm>
            <a:off x="11521575" y="7413999"/>
            <a:ext cx="7152100" cy="1142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Расширение ассортимента: новые виды </a:t>
            </a:r>
            <a:r>
              <a:rPr lang="ru-RU" sz="2400" dirty="0" err="1">
                <a:solidFill>
                  <a:srgbClr val="011142"/>
                </a:solidFill>
                <a:latin typeface="Arial Black" panose="020B0A04020102020204" pitchFamily="34" charset="0"/>
              </a:rPr>
              <a:t>цампы</a:t>
            </a: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 и смеси.</a:t>
            </a: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78800BC3-F29F-458B-ACF0-8C21CF79D2F1}"/>
              </a:ext>
            </a:extLst>
          </p:cNvPr>
          <p:cNvSpPr/>
          <p:nvPr/>
        </p:nvSpPr>
        <p:spPr>
          <a:xfrm>
            <a:off x="10635805" y="8748990"/>
            <a:ext cx="718126" cy="689811"/>
          </a:xfrm>
          <a:prstGeom prst="ellipse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897308F-57EC-4046-9E23-A7DA9725CA85}"/>
              </a:ext>
            </a:extLst>
          </p:cNvPr>
          <p:cNvSpPr txBox="1"/>
          <p:nvPr/>
        </p:nvSpPr>
        <p:spPr>
          <a:xfrm>
            <a:off x="11521575" y="8556876"/>
            <a:ext cx="7152100" cy="1696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Развитие экспорта в Монголию, Китай и др. страны с интересом к здоровому питанию и этническим продуктам.</a:t>
            </a: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B09963AB-619F-4D24-9349-B56FB2BFDE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" t="28243" r="-162" b="35210"/>
          <a:stretch/>
        </p:blipFill>
        <p:spPr>
          <a:xfrm>
            <a:off x="0" y="10769908"/>
            <a:ext cx="9984548" cy="203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pic>
        <p:nvPicPr>
          <p:cNvPr id="5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FC880E1C-8014-726D-17A0-41C6685FEFD9}"/>
              </a:ext>
            </a:extLst>
          </p:cNvPr>
          <p:cNvGrpSpPr/>
          <p:nvPr/>
        </p:nvGrpSpPr>
        <p:grpSpPr>
          <a:xfrm>
            <a:off x="880074" y="1152292"/>
            <a:ext cx="6827012" cy="161252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D804045B-3595-FF7D-3F2B-AB77B05AB9D7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DA417489-15CB-FC3F-E721-204B14658D75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A8F4087E-96EF-9E8D-F221-8CBDC5C2387F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C1595540-F56F-260F-B741-4431844326B5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A69DCDA-A911-930B-3A4D-FEFAAF5A3340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3747C77A-665D-40DB-A034-9AC5DAEFA0AC}"/>
              </a:ext>
            </a:extLst>
          </p:cNvPr>
          <p:cNvSpPr/>
          <p:nvPr/>
        </p:nvSpPr>
        <p:spPr>
          <a:xfrm>
            <a:off x="1006883" y="1950461"/>
            <a:ext cx="6017745" cy="794143"/>
          </a:xfrm>
          <a:prstGeom prst="round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Arial Black" panose="020B0A04020102020204" pitchFamily="34" charset="0"/>
              </a:rPr>
              <a:t>Начало производства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A4CCAAA7-37C0-4E89-975B-8D6D70F58043}"/>
              </a:ext>
            </a:extLst>
          </p:cNvPr>
          <p:cNvSpPr/>
          <p:nvPr/>
        </p:nvSpPr>
        <p:spPr>
          <a:xfrm>
            <a:off x="401052" y="3268601"/>
            <a:ext cx="718126" cy="689811"/>
          </a:xfrm>
          <a:prstGeom prst="ellipse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C5763D-7893-4217-985E-888E1B8AFF6D}"/>
              </a:ext>
            </a:extLst>
          </p:cNvPr>
          <p:cNvSpPr txBox="1"/>
          <p:nvPr/>
        </p:nvSpPr>
        <p:spPr>
          <a:xfrm>
            <a:off x="1270005" y="3042067"/>
            <a:ext cx="6437081" cy="1696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Есть основное оборудование: жаровня для обжарки зерна и мельница для помола.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8238CC82-0B2D-48A0-82B6-3B8C59DAC48A}"/>
              </a:ext>
            </a:extLst>
          </p:cNvPr>
          <p:cNvSpPr/>
          <p:nvPr/>
        </p:nvSpPr>
        <p:spPr>
          <a:xfrm>
            <a:off x="402391" y="5015661"/>
            <a:ext cx="718126" cy="689811"/>
          </a:xfrm>
          <a:prstGeom prst="ellipse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A54B14-C3C1-463C-AC96-80E50803888B}"/>
              </a:ext>
            </a:extLst>
          </p:cNvPr>
          <p:cNvSpPr txBox="1"/>
          <p:nvPr/>
        </p:nvSpPr>
        <p:spPr>
          <a:xfrm>
            <a:off x="1270004" y="4879884"/>
            <a:ext cx="6437081" cy="1142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Проведены живые тестовые партии </a:t>
            </a:r>
            <a:r>
              <a:rPr lang="ru-RU" sz="2400" dirty="0" err="1">
                <a:solidFill>
                  <a:srgbClr val="011142"/>
                </a:solidFill>
                <a:latin typeface="Arial Black" panose="020B0A04020102020204" pitchFamily="34" charset="0"/>
              </a:rPr>
              <a:t>цампы</a:t>
            </a: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 для проверки качества.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2559659A-8EDE-46A5-A357-021DA86068F8}"/>
              </a:ext>
            </a:extLst>
          </p:cNvPr>
          <p:cNvSpPr/>
          <p:nvPr/>
        </p:nvSpPr>
        <p:spPr>
          <a:xfrm>
            <a:off x="401052" y="6285343"/>
            <a:ext cx="718126" cy="689811"/>
          </a:xfrm>
          <a:prstGeom prst="ellipse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4C59E5-AED7-48D5-8482-581AFF0B2A1C}"/>
              </a:ext>
            </a:extLst>
          </p:cNvPr>
          <p:cNvSpPr txBox="1"/>
          <p:nvPr/>
        </p:nvSpPr>
        <p:spPr>
          <a:xfrm>
            <a:off x="1270004" y="6285343"/>
            <a:ext cx="6437081" cy="588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Первые продажи.</a:t>
            </a: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FEC85C83-74B2-47B7-9614-B30E40B54171}"/>
              </a:ext>
            </a:extLst>
          </p:cNvPr>
          <p:cNvSpPr/>
          <p:nvPr/>
        </p:nvSpPr>
        <p:spPr>
          <a:xfrm>
            <a:off x="401052" y="7555025"/>
            <a:ext cx="718126" cy="689811"/>
          </a:xfrm>
          <a:prstGeom prst="ellipse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49A0B81-D681-44A6-916E-EA5920214882}"/>
              </a:ext>
            </a:extLst>
          </p:cNvPr>
          <p:cNvSpPr txBox="1"/>
          <p:nvPr/>
        </p:nvSpPr>
        <p:spPr>
          <a:xfrm>
            <a:off x="1270004" y="7136804"/>
            <a:ext cx="6437081" cy="1696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Проект реализуется под эгидой буддийского центра «Дампа </a:t>
            </a:r>
            <a:r>
              <a:rPr lang="ru-RU" sz="2400" dirty="0" err="1">
                <a:solidFill>
                  <a:srgbClr val="011142"/>
                </a:solidFill>
                <a:latin typeface="Arial Black" panose="020B0A04020102020204" pitchFamily="34" charset="0"/>
              </a:rPr>
              <a:t>Сангье</a:t>
            </a: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»</a:t>
            </a: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DEE9E199-4FEA-442B-AFD2-080A3ABBDDB7}"/>
              </a:ext>
            </a:extLst>
          </p:cNvPr>
          <p:cNvSpPr/>
          <p:nvPr/>
        </p:nvSpPr>
        <p:spPr>
          <a:xfrm>
            <a:off x="401052" y="9302085"/>
            <a:ext cx="718126" cy="689811"/>
          </a:xfrm>
          <a:prstGeom prst="ellipse">
            <a:avLst/>
          </a:prstGeom>
          <a:solidFill>
            <a:srgbClr val="00206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2E49DA3-1D14-448F-82EC-649D1915F690}"/>
              </a:ext>
            </a:extLst>
          </p:cNvPr>
          <p:cNvSpPr txBox="1"/>
          <p:nvPr/>
        </p:nvSpPr>
        <p:spPr>
          <a:xfrm>
            <a:off x="1270004" y="9096261"/>
            <a:ext cx="6437081" cy="2250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Поддержка гранта позволит приобрести очистительную машину и запустить полный цикл производства.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24ABB16-2815-8B91-FED8-D4A342A13F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0591" y="719511"/>
            <a:ext cx="10376215" cy="10627623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AD444EE-F5C6-2DBE-9324-7B5629CCCC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819" y="6936144"/>
            <a:ext cx="3660045" cy="366004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7CB0EF60-4BCC-4E27-AF1C-6317720369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6127" y="4673009"/>
            <a:ext cx="3660045" cy="366004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457C92EC-CC38-4FBA-AF86-C23BA4F284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584" y="2007967"/>
            <a:ext cx="3660045" cy="366004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C40FDE-9047-A040-B3DB-E11C251FC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8000"/>
          </a:blip>
          <a:srcRect l="12508" t="15043" r="19245" b="34928"/>
          <a:stretch/>
        </p:blipFill>
        <p:spPr>
          <a:xfrm>
            <a:off x="-7102885" y="4654498"/>
            <a:ext cx="13331952" cy="1021885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Команда</a:t>
            </a:r>
            <a:endParaRPr lang="ru-RU" dirty="0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94587" y="6621739"/>
            <a:ext cx="6276233" cy="805756"/>
          </a:xfrm>
        </p:spPr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Курган Василиса – руководитель проекта.</a:t>
            </a: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766786" y="6684634"/>
            <a:ext cx="4134612" cy="438912"/>
          </a:xfrm>
        </p:spPr>
        <p:txBody>
          <a:bodyPr/>
          <a:lstStyle/>
          <a:p>
            <a:r>
              <a:rPr lang="ru-RU" dirty="0" err="1">
                <a:latin typeface="Arial Black" panose="020B0A04020102020204" pitchFamily="34" charset="0"/>
              </a:rPr>
              <a:t>Балханов</a:t>
            </a:r>
            <a:r>
              <a:rPr lang="ru-RU" dirty="0">
                <a:latin typeface="Arial Black" panose="020B0A04020102020204" pitchFamily="34" charset="0"/>
              </a:rPr>
              <a:t> Эдуард</a:t>
            </a:r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id="{9F12BE12-15DF-9542-A4B6-BC4836F7D6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4808334" y="6684634"/>
            <a:ext cx="4134612" cy="438912"/>
          </a:xfrm>
        </p:spPr>
        <p:txBody>
          <a:bodyPr/>
          <a:lstStyle/>
          <a:p>
            <a:r>
              <a:rPr lang="ru-RU" dirty="0" err="1">
                <a:latin typeface="Arial Black" panose="020B0A04020102020204" pitchFamily="34" charset="0"/>
              </a:rPr>
              <a:t>Маладаева</a:t>
            </a:r>
            <a:r>
              <a:rPr lang="ru-RU" dirty="0">
                <a:latin typeface="Arial Black" panose="020B0A04020102020204" pitchFamily="34" charset="0"/>
              </a:rPr>
              <a:t> Татьяна </a:t>
            </a:r>
          </a:p>
        </p:txBody>
      </p:sp>
      <p:pic>
        <p:nvPicPr>
          <p:cNvPr id="17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9A3FBD95-7ED0-C908-D3ED-871ACE5B22DD}"/>
              </a:ext>
            </a:extLst>
          </p:cNvPr>
          <p:cNvGrpSpPr/>
          <p:nvPr/>
        </p:nvGrpSpPr>
        <p:grpSpPr>
          <a:xfrm>
            <a:off x="880074" y="1152292"/>
            <a:ext cx="6827012" cy="161252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A100122-8A64-DD8C-5E72-433ED9FE5062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DD51AD42-980B-A471-92E2-36D40DC9965E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0DD993FE-A973-1222-FF89-F7D2775C4B05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DE98C966-352B-545C-9033-64A092AAB80E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550D67C5-ACB9-E553-7716-1784574674B7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C37F5D34-0937-4640-9B7A-E07F4DDE2CF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/>
          <a:srcRect l="27191" t="12080" r="14200" b="36616"/>
          <a:stretch/>
        </p:blipFill>
        <p:spPr>
          <a:xfrm>
            <a:off x="2741171" y="3086525"/>
            <a:ext cx="2714886" cy="31359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14C07E4-D943-4885-BC90-E74C0E6A590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5"/>
          <a:srcRect l="16325" t="7603" r="7691" b="7603"/>
          <a:stretch/>
        </p:blipFill>
        <p:spPr>
          <a:xfrm>
            <a:off x="9355476" y="3086524"/>
            <a:ext cx="2560657" cy="3135949"/>
          </a:xfr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4E1140AF-E533-4E35-A7D0-9EE4479F2C3C}"/>
              </a:ext>
            </a:extLst>
          </p:cNvPr>
          <p:cNvSpPr txBox="1"/>
          <p:nvPr/>
        </p:nvSpPr>
        <p:spPr>
          <a:xfrm>
            <a:off x="894587" y="7455591"/>
            <a:ext cx="6437081" cy="3358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Организация и общее руководство проектом.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Развитие партнерств, взаимодействие с обязательными структурами.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Маркетинг и продвижение.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AADFA0-EBAD-4D7E-B0D0-550EE87DAC04}"/>
              </a:ext>
            </a:extLst>
          </p:cNvPr>
          <p:cNvSpPr txBox="1"/>
          <p:nvPr/>
        </p:nvSpPr>
        <p:spPr>
          <a:xfrm>
            <a:off x="8502316" y="7427495"/>
            <a:ext cx="4705684" cy="3358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Производственный блок.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Технологический процесс.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Отвечает за стратегию развития и продвижение продукта.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A8487BB-09CB-403D-9B19-6C1E4462EF9C}"/>
              </a:ext>
            </a:extLst>
          </p:cNvPr>
          <p:cNvSpPr txBox="1"/>
          <p:nvPr/>
        </p:nvSpPr>
        <p:spPr>
          <a:xfrm>
            <a:off x="14272059" y="7335728"/>
            <a:ext cx="6437081" cy="3358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Научный руководитель проекта.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Отвечает за разработку, технологии и качество продукта.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Контролирует стандарты производства.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Основатель буддийского центра.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38E6679-4287-4D5A-B918-4FE105BF419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5687"/>
          <a:stretch/>
        </p:blipFill>
        <p:spPr>
          <a:xfrm>
            <a:off x="8899971" y="3086524"/>
            <a:ext cx="3016162" cy="322803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335DA9CA-E84C-4A40-A902-5D02F4E3C13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0762" t="4970" r="18886" b="32913"/>
          <a:stretch/>
        </p:blipFill>
        <p:spPr>
          <a:xfrm>
            <a:off x="15360047" y="3086524"/>
            <a:ext cx="2792486" cy="327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pic>
        <p:nvPicPr>
          <p:cNvPr id="6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39" y="-150065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1EA73E1C-268B-A72C-BD8A-5CE93D323101}"/>
              </a:ext>
            </a:extLst>
          </p:cNvPr>
          <p:cNvGrpSpPr/>
          <p:nvPr/>
        </p:nvGrpSpPr>
        <p:grpSpPr>
          <a:xfrm>
            <a:off x="880074" y="1152292"/>
            <a:ext cx="6827012" cy="161252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B13367C0-6CB2-3F1D-3CBB-5C7CF5ECC1FA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F249C208-56C1-2E3E-0CC6-FAFBC01F43C6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66E4ED67-954A-A4BB-2F1C-52D84BD3E64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F318A392-D730-C61C-B29B-ACF9DDAF2FDF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89FB1A02-9750-10AA-2274-8DF222F13167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228164C1-BD1D-4E9D-9A6A-89618D58FC4C}"/>
              </a:ext>
            </a:extLst>
          </p:cNvPr>
          <p:cNvSpPr/>
          <p:nvPr/>
        </p:nvSpPr>
        <p:spPr>
          <a:xfrm>
            <a:off x="544379" y="1950461"/>
            <a:ext cx="6017745" cy="794143"/>
          </a:xfrm>
          <a:prstGeom prst="round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Arial Black" panose="020B0A04020102020204" pitchFamily="34" charset="0"/>
              </a:rPr>
              <a:t>Производственные цели: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8C7541-431A-40AA-AB32-360426209AF5}"/>
              </a:ext>
            </a:extLst>
          </p:cNvPr>
          <p:cNvSpPr txBox="1"/>
          <p:nvPr/>
        </p:nvSpPr>
        <p:spPr>
          <a:xfrm>
            <a:off x="544380" y="2744604"/>
            <a:ext cx="8430287" cy="2804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1) Увеличение объемов выпуска </a:t>
            </a:r>
            <a:r>
              <a:rPr lang="ru-RU" sz="2400" dirty="0" err="1">
                <a:solidFill>
                  <a:srgbClr val="011142"/>
                </a:solidFill>
                <a:latin typeface="Arial Black" panose="020B0A04020102020204" pitchFamily="34" charset="0"/>
              </a:rPr>
              <a:t>цампы</a:t>
            </a: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 в 10 раз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2) Снижение себестоимости продукта 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3) Разработка новых видов продукции с натуральными добавками (травы, орехи, ягод) 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F0BCBAA4-5922-4234-848E-5D18D5F9F01C}"/>
              </a:ext>
            </a:extLst>
          </p:cNvPr>
          <p:cNvSpPr/>
          <p:nvPr/>
        </p:nvSpPr>
        <p:spPr>
          <a:xfrm>
            <a:off x="544378" y="5766227"/>
            <a:ext cx="6017745" cy="794143"/>
          </a:xfrm>
          <a:prstGeom prst="round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Arial Black" panose="020B0A04020102020204" pitchFamily="34" charset="0"/>
              </a:rPr>
              <a:t>Техническое развитие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5EDEAD-52A7-4BB6-9F52-3352B60A7EBC}"/>
              </a:ext>
            </a:extLst>
          </p:cNvPr>
          <p:cNvSpPr txBox="1"/>
          <p:nvPr/>
        </p:nvSpPr>
        <p:spPr>
          <a:xfrm>
            <a:off x="544378" y="6777123"/>
            <a:ext cx="8550561" cy="2804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1) Приобретение и запуск машины для очистки ячменя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2) Организация полного цикла переработки.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3) Оснащение производства современной линией фасовки. 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51D5BF4A-221D-405D-9777-DAFF3C3D522D}"/>
              </a:ext>
            </a:extLst>
          </p:cNvPr>
          <p:cNvSpPr/>
          <p:nvPr/>
        </p:nvSpPr>
        <p:spPr>
          <a:xfrm>
            <a:off x="10052050" y="1857456"/>
            <a:ext cx="6017745" cy="794143"/>
          </a:xfrm>
          <a:prstGeom prst="round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Arial Black" panose="020B0A04020102020204" pitchFamily="34" charset="0"/>
              </a:rPr>
              <a:t>Социальное развитие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527D65-2B12-480A-ACCA-43725BFF3FE3}"/>
              </a:ext>
            </a:extLst>
          </p:cNvPr>
          <p:cNvSpPr txBox="1"/>
          <p:nvPr/>
        </p:nvSpPr>
        <p:spPr>
          <a:xfrm>
            <a:off x="9964515" y="2651599"/>
            <a:ext cx="8767612" cy="3358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1) Поставка </a:t>
            </a:r>
            <a:r>
              <a:rPr lang="ru-RU" sz="2400" dirty="0" err="1">
                <a:solidFill>
                  <a:srgbClr val="011142"/>
                </a:solidFill>
                <a:latin typeface="Arial Black" panose="020B0A04020102020204" pitchFamily="34" charset="0"/>
              </a:rPr>
              <a:t>цампы</a:t>
            </a: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 в школы, детские сады, на СВО.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2) Организация рабочих мест для местных жителей.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3) Участие в ярмарках, фестивалях, социальных программах. 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0F559647-5FB0-44E8-9D17-44077A9D12C0}"/>
              </a:ext>
            </a:extLst>
          </p:cNvPr>
          <p:cNvSpPr/>
          <p:nvPr/>
        </p:nvSpPr>
        <p:spPr>
          <a:xfrm>
            <a:off x="9964515" y="6407538"/>
            <a:ext cx="6017745" cy="794143"/>
          </a:xfrm>
          <a:prstGeom prst="round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Arial Black" panose="020B0A04020102020204" pitchFamily="34" charset="0"/>
              </a:rPr>
              <a:t>Долгосрочные цели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C27A456-07BA-4F9F-AAE1-148D0CBAF7DF}"/>
              </a:ext>
            </a:extLst>
          </p:cNvPr>
          <p:cNvSpPr txBox="1"/>
          <p:nvPr/>
        </p:nvSpPr>
        <p:spPr>
          <a:xfrm>
            <a:off x="9964515" y="7441457"/>
            <a:ext cx="8767612" cy="2250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1) Выход на рынок соседних регионов и онлайн-продажи.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2) Формирование бренда локального продукта.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solidFill>
                  <a:srgbClr val="011142"/>
                </a:solidFill>
                <a:latin typeface="Arial Black" panose="020B0A04020102020204" pitchFamily="34" charset="0"/>
              </a:rPr>
              <a:t>3) Развитие производственной базы. 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AA7B1E18-FADC-4B78-9C1D-7365AC042F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00876"/>
          <a:stretch/>
        </p:blipFill>
        <p:spPr>
          <a:xfrm>
            <a:off x="2201356" y="9581992"/>
            <a:ext cx="15526317" cy="97252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996) 935-25-87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 err="1"/>
              <a:t>chepelevavvv@gmail</a:t>
            </a:r>
            <a:r>
              <a:rPr lang="ru-RU" sz="2800" dirty="0"/>
              <a:t>.</a:t>
            </a:r>
            <a:r>
              <a:rPr lang="en-US" sz="2800" dirty="0"/>
              <a:t>com</a:t>
            </a:r>
            <a:endParaRPr lang="ru-RU" sz="2800" dirty="0"/>
          </a:p>
        </p:txBody>
      </p:sp>
      <p:pic>
        <p:nvPicPr>
          <p:cNvPr id="5" name="Picture 2" descr="https://bgsha.ru/bitrix/templates/modern_blue_s1/%D0%BB%D0%BE%D0%B3%D0%BE_%D0%91%D0%93%D0%A1%D0%A5%D0%90_%D0%BE%D1%81%D0%BD%D0%BE%D0%B2%D0%BD%D0%BE%D0%B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871" y="327606"/>
            <a:ext cx="1739153" cy="17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FCE580A9-DE23-9558-6191-3C71C887257C}"/>
              </a:ext>
            </a:extLst>
          </p:cNvPr>
          <p:cNvGrpSpPr/>
          <p:nvPr/>
        </p:nvGrpSpPr>
        <p:grpSpPr>
          <a:xfrm>
            <a:off x="906463" y="6850744"/>
            <a:ext cx="3781651" cy="145483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5F439D6-50FF-0FAD-A635-64DEA3B7BAB9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62D99B16-98E7-39FD-96A1-F0DCC364152E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6A4EA62-B030-AF1E-506F-D0294DCA5A9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B6E961B-7894-BC60-6278-1FBA031DE204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80193920-7277-7C48-C33B-922C8425BED6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22AE33B-6DEA-453E-9461-04F812BE1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0191" y="-48210"/>
            <a:ext cx="11363909" cy="1136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6784E-6852-4EC6-93B9-B2F40371A23B}">
  <ds:schemaRefs>
    <ds:schemaRef ds:uri="http://schemas.microsoft.com/office/2006/metadata/properties"/>
    <ds:schemaRef ds:uri="dae585fd-f7dc-4d5a-b1b8-e5742ef77c8f"/>
    <ds:schemaRef ds:uri="http://purl.org/dc/elements/1.1/"/>
    <ds:schemaRef ds:uri="f3f21cfc-4d3e-42b1-8a95-d7209818f9d6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4326</TotalTime>
  <Words>680</Words>
  <Application>Microsoft Office PowerPoint</Application>
  <PresentationFormat>Произвольный</PresentationFormat>
  <Paragraphs>135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Calibri</vt:lpstr>
      <vt:lpstr>Cambria</vt:lpstr>
      <vt:lpstr>ОБЛОЖКИ</vt:lpstr>
      <vt:lpstr>РАЗДЕЛИТЕЛИ</vt:lpstr>
      <vt:lpstr>«Цампа: возрождение традиционного питания в Бурятии»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Команда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Максим Курган</cp:lastModifiedBy>
  <cp:revision>273</cp:revision>
  <dcterms:created xsi:type="dcterms:W3CDTF">2021-03-01T12:07:13Z</dcterms:created>
  <dcterms:modified xsi:type="dcterms:W3CDTF">2025-10-27T17:33:17Z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