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4"/>
  </p:notesMasterIdLst>
  <p:sldIdLst>
    <p:sldId id="256" r:id="rId4"/>
    <p:sldId id="311" r:id="rId5"/>
    <p:sldId id="285" r:id="rId6"/>
    <p:sldId id="288" r:id="rId7"/>
    <p:sldId id="309" r:id="rId8"/>
    <p:sldId id="303" r:id="rId9"/>
    <p:sldId id="263" r:id="rId10"/>
    <p:sldId id="287" r:id="rId11"/>
    <p:sldId id="299" r:id="rId12"/>
    <p:sldId id="304" r:id="rId13"/>
    <p:sldId id="301" r:id="rId14"/>
    <p:sldId id="300" r:id="rId15"/>
    <p:sldId id="305" r:id="rId16"/>
    <p:sldId id="308" r:id="rId17"/>
    <p:sldId id="310" r:id="rId18"/>
    <p:sldId id="290" r:id="rId19"/>
    <p:sldId id="291" r:id="rId20"/>
    <p:sldId id="302" r:id="rId21"/>
    <p:sldId id="312" r:id="rId22"/>
    <p:sldId id="264" r:id="rId23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27" autoAdjust="0"/>
    <p:restoredTop sz="94269" autoAdjust="0"/>
  </p:normalViewPr>
  <p:slideViewPr>
    <p:cSldViewPr>
      <p:cViewPr varScale="1">
        <p:scale>
          <a:sx n="71" d="100"/>
          <a:sy n="71" d="100"/>
        </p:scale>
        <p:origin x="90" y="80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Кто-то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/>
            <a:t>Его проблема 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phldr="1"/>
      <dgm:spPr>
        <a:solidFill>
          <a:srgbClr val="A4D4E2"/>
        </a:solidFill>
      </dgm:spPr>
      <dgm:t>
        <a:bodyPr/>
        <a:lstStyle/>
        <a:p>
          <a:endParaRPr lang="ru-RU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phldr="1"/>
      <dgm:spPr>
        <a:solidFill>
          <a:srgbClr val="A4D4E2"/>
        </a:solidFill>
      </dgm:spPr>
      <dgm:t>
        <a:bodyPr/>
        <a:lstStyle/>
        <a:p>
          <a:endParaRPr lang="ru-RU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phldr="1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phldr="1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phldr="1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 phldr="1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4000" kern="1200" dirty="0"/>
            <a:t>Его проблема </a:t>
          </a:r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Кто-то</a:t>
          </a:r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360651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Конкуренты Продукты/Услуги</a:t>
          </a:r>
        </a:p>
      </dsp:txBody>
      <dsp:txXfrm>
        <a:off x="3137" y="1360651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2240136"/>
          <a:ext cx="3059169" cy="114192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/>
        </a:p>
      </dsp:txBody>
      <dsp:txXfrm>
        <a:off x="0" y="2240136"/>
        <a:ext cx="3059169" cy="1141920"/>
      </dsp:txXfrm>
    </dsp:sp>
    <dsp:sp modelId="{34E68AF3-FEED-4A3D-869A-6E2B7BBFBA4D}">
      <dsp:nvSpPr>
        <dsp:cNvPr id="0" name=""/>
        <dsp:cNvSpPr/>
      </dsp:nvSpPr>
      <dsp:spPr>
        <a:xfrm>
          <a:off x="3490590" y="1360651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Фирмы конкуренты</a:t>
          </a:r>
        </a:p>
      </dsp:txBody>
      <dsp:txXfrm>
        <a:off x="3490590" y="1360651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2257847"/>
          <a:ext cx="3059169" cy="11419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/>
        </a:p>
      </dsp:txBody>
      <dsp:txXfrm>
        <a:off x="3490590" y="2257847"/>
        <a:ext cx="3059169" cy="1141920"/>
      </dsp:txXfrm>
    </dsp:sp>
    <dsp:sp modelId="{869E6585-1C72-4E82-914E-39E2C4E28665}">
      <dsp:nvSpPr>
        <dsp:cNvPr id="0" name=""/>
        <dsp:cNvSpPr/>
      </dsp:nvSpPr>
      <dsp:spPr>
        <a:xfrm>
          <a:off x="6981180" y="135322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Наши преимущества</a:t>
          </a:r>
        </a:p>
      </dsp:txBody>
      <dsp:txXfrm>
        <a:off x="6981180" y="1353222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2257847"/>
          <a:ext cx="3059169" cy="11419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/>
        </a:p>
      </dsp:txBody>
      <dsp:txXfrm>
        <a:off x="6978043" y="2257847"/>
        <a:ext cx="3059169" cy="1141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F2C88-CF22-435C-A3B1-21C0237AE9B4}" type="datetimeFigureOut">
              <a:rPr lang="ru-RU" smtClean="0"/>
              <a:t>26.07.2023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C6130-A02C-4F50-96E6-1FC3F489A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500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C6130-A02C-4F50-96E6-1FC3F489A1B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869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19"/>
            <a:ext cx="6731280" cy="136467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Сайт </a:t>
            </a:r>
            <a:r>
              <a:rPr lang="en-US" sz="4400" dirty="0"/>
              <a:t>“</a:t>
            </a:r>
            <a:r>
              <a:rPr lang="ru-RU" sz="4400" dirty="0"/>
              <a:t>КУРЛЫК</a:t>
            </a:r>
            <a:r>
              <a:rPr lang="en-US" sz="4400" dirty="0"/>
              <a:t>”</a:t>
            </a:r>
            <a:endParaRPr lang="ru-RU" sz="4400" dirty="0"/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marR="0" lvl="0" indent="-323640" algn="ctr" defTabSz="914400" rtl="0" eaLnBrk="1" fontAlgn="auto" latinLnBrk="0" hangingPunct="1">
              <a:lnSpc>
                <a:spcPct val="100000"/>
              </a:lnSpc>
              <a:spcBef>
                <a:spcPts val="1414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endParaRPr kumimoji="0" lang="ru-RU" sz="3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727944" y="4142531"/>
            <a:ext cx="6912768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Юлия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Александровна  </a:t>
            </a:r>
            <a:r>
              <a:rPr kumimoji="0" lang="ru-RU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Бушуева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Лидер.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Руководитель проекта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Навыки: аналитика данных, лидерские качества</a:t>
            </a:r>
            <a:r>
              <a:rPr lang="ru-RU" sz="16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основы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программирования</a:t>
            </a:r>
            <a:endParaRPr kumimoji="0" lang="ru-RU" sz="16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4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Студентка 1 курса «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Прикладная математика и информатика»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бакалавриат УдГУ</a:t>
            </a:r>
            <a:endParaRPr kumimoji="0" lang="ru-RU" sz="14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723F18C-81DA-47E2-824B-7958712A7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2200" y="735719"/>
            <a:ext cx="2455584" cy="3273697"/>
          </a:xfrm>
          <a:prstGeom prst="rect">
            <a:avLst/>
          </a:prstGeom>
          <a:effectLst>
            <a:softEdge rad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Какую проблему Вашей целевой аудитории вы решаете?</a:t>
            </a:r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Описание сути решения в 1-2 предложениях.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Пример: «Мобильное приложение для собачников по поиску потерявшихся питомцев»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2459967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080623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-17861"/>
            <a:ext cx="10080624" cy="5688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>
                <a:solidFill>
                  <a:srgbClr val="666666"/>
                </a:solidFill>
              </a:rPr>
              <a:t>Краткое описание проекта.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>
                <a:solidFill>
                  <a:srgbClr val="666666"/>
                </a:solidFill>
              </a:rPr>
              <a:t>Здесь вы демонстрируете своё решение: отвечаете на вопрос, что вы успели сделать по проекту. 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>
                <a:solidFill>
                  <a:srgbClr val="666666"/>
                </a:solidFill>
              </a:rPr>
              <a:t>Демонстрация вашего решения (MVP/прототип/ранняя версия/другое).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>
                <a:solidFill>
                  <a:srgbClr val="666666"/>
                </a:solidFill>
              </a:rPr>
              <a:t>ВАЖНО! Обязательно показывайте то, что у вас есть. Лучше один раз увидеть ваш прототип, чем подробно услышать о нём.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280"/>
            <a:ext cx="10080625" cy="5652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19" y="18280"/>
            <a:ext cx="10080623" cy="5721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4">
            <a:extLst>
              <a:ext uri="{FF2B5EF4-FFF2-40B4-BE49-F238E27FC236}">
                <a16:creationId xmlns:a16="http://schemas.microsoft.com/office/drawing/2014/main" id="{FECB3C94-C671-17E6-650A-48CE3C3AF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56" y="0"/>
            <a:ext cx="3600152" cy="57535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D96FAE-C2AB-0F4A-262F-C2361C7F8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376" y="-645"/>
            <a:ext cx="3598020" cy="574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14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304316"/>
              </p:ext>
            </p:extLst>
          </p:nvPr>
        </p:nvGraphicFramePr>
        <p:xfrm>
          <a:off x="503808" y="1251099"/>
          <a:ext cx="9217024" cy="3938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b="1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8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                  </a:t>
                      </a:r>
                      <a:r>
                        <a:rPr lang="ru-RU" sz="1800" b="1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Технологии беспроводной связи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dirty="0"/>
                        <a:t>/ </a:t>
                      </a:r>
                    </a:p>
                    <a:p>
                      <a:r>
                        <a:rPr lang="ru-RU" dirty="0"/>
                        <a:t>                  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9" y="431308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-4862" y="2421008"/>
            <a:ext cx="100806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Подробно опишите Вашу целевую аудиторию</a:t>
            </a:r>
            <a:br>
              <a:rPr lang="ru-RU" sz="1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Портрет потребителя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080625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080975" cy="567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Потенциальный объем рынка 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все люди / организации, которые могут стать вашими клиентами сейчас и в обозримом будущем. Учитывается тренд роста на ближайшие 5 лет. PAM может </a:t>
            </a:r>
            <a:r>
              <a:rPr lang="ru-RU" sz="1200" b="0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расчитываться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как с </a:t>
            </a:r>
            <a:r>
              <a:rPr lang="ru-RU" sz="1200" b="0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гео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привязкой, так и без. Если продукт или услуга планируется реализовываться на территории России, то рынок считается для РФ. Если на несколько стран, то аудитории суммируются.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Total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Общий объем целевого рынка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клиенты, имеющие потребность, но 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не обязательно готовые платить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 за ваше или аналогичное решение.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Доступный объем рынка 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та часть общего целевого рынка, которая уже пользуется вашим продуктом и продуктами конкурентов.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Реально достижимый объем рынка 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та доля от доступного рынка, которую вы можете захватить в соответствии со своими производственными, логистическими, торговыми и маркетинговыми возможностями. Действиями и влиянием ваших конкурентов, ожидаемыми рыночными тенденциями и сезонностью. Зависит от монетизации и каналов продаж</a:t>
            </a:r>
          </a:p>
          <a:p>
            <a:pPr algn="l"/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Потенциальный объем рынка измеряется как в натуральных единицах, так и рублях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ADFA94-9B57-F9C4-02CF-C26E56CECD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0"/>
            <a:ext cx="10080625" cy="5787603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" y="19196"/>
            <a:ext cx="10080625" cy="5814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7503286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4DD77C9-0B91-49BE-A15A-7ECA224448CC}"/>
              </a:ext>
            </a:extLst>
          </p:cNvPr>
          <p:cNvSpPr txBox="1"/>
          <p:nvPr/>
        </p:nvSpPr>
        <p:spPr>
          <a:xfrm>
            <a:off x="55708" y="4275510"/>
            <a:ext cx="28803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Указать основные (лидеры) товары/ услуги, конкурирующие с вами, замещающие ваше предложение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B10929-8F3E-4794-B7FE-25C97E1405F1}"/>
              </a:ext>
            </a:extLst>
          </p:cNvPr>
          <p:cNvSpPr txBox="1"/>
          <p:nvPr/>
        </p:nvSpPr>
        <p:spPr>
          <a:xfrm>
            <a:off x="3600152" y="4293615"/>
            <a:ext cx="28803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Указать основные (лидеры) фирмы конкуренты  с долей рынка, объемом продаж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574392-4353-46DD-8814-82F58E341A02}"/>
              </a:ext>
            </a:extLst>
          </p:cNvPr>
          <p:cNvSpPr txBox="1"/>
          <p:nvPr/>
        </p:nvSpPr>
        <p:spPr>
          <a:xfrm>
            <a:off x="6963444" y="4275510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Указать преимущества вашего товара/услуги, бизнеса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BA6DDBB-FBF8-D2DB-6BA9-CC257314D1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8551" y="0"/>
            <a:ext cx="10109175" cy="567055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0080625" cy="567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Массовый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Нишевой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Дробное сегментирование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Многопрофильное предприятие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Многопрофильные платформы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Производительность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Изготовление на 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Бренд / статус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Сокращение расходов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(торговые агенты, продажи через интернет, фирменные магазины)</a:t>
            </a: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Непрямые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(партнерские магазины, оптовики)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Самообслуживание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Автоматизированное 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Сообщества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215662"/>
            <a:ext cx="5040314" cy="108000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Продажа продукта / актива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Плата за использование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Оплата подписки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Аренда / лизинг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Лицензия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Комиссионные проценты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Производство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Разрешение проблем (сфера услуг)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Платформы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Партнёры (делаем вместе)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Посредники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Поставщики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издержки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Необходимо указать основные элементы, а не сумму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49" y="17813"/>
            <a:ext cx="10096073" cy="56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0080625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080625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080624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9" y="12576"/>
            <a:ext cx="10062345" cy="565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9" y="-18090"/>
            <a:ext cx="10062346" cy="5696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" y="12576"/>
            <a:ext cx="979170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" y="-18090"/>
            <a:ext cx="10097043" cy="5696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96833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705569"/>
              </p:ext>
            </p:extLst>
          </p:nvPr>
        </p:nvGraphicFramePr>
        <p:xfrm>
          <a:off x="143768" y="1467123"/>
          <a:ext cx="9793089" cy="2847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Швейная</a:t>
                      </a:r>
                      <a:r>
                        <a:rPr lang="ru-RU" sz="2300" baseline="0" dirty="0"/>
                        <a:t> машина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грант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Ремонт 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…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204B01-B030-56FF-312A-9572EB80D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"/>
            <a:ext cx="10080625" cy="567055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0080625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 …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 …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080625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10117137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479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95851"/>
              </p:ext>
            </p:extLst>
          </p:nvPr>
        </p:nvGraphicFramePr>
        <p:xfrm>
          <a:off x="79749" y="982800"/>
          <a:ext cx="9921126" cy="4532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Материалы…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813"/>
            <a:ext cx="10080624" cy="5705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572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331863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C4BD7B-7028-7D45-FEAC-1C3A04BA6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9" y="0"/>
            <a:ext cx="10044985" cy="5670550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5456"/>
            <a:ext cx="10080625" cy="5716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D03003-5D84-4ADA-A7C3-6BE7F3D420A6}"/>
              </a:ext>
            </a:extLst>
          </p:cNvPr>
          <p:cNvSpPr txBox="1"/>
          <p:nvPr/>
        </p:nvSpPr>
        <p:spPr>
          <a:xfrm>
            <a:off x="772140" y="1521565"/>
            <a:ext cx="1313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График </a:t>
            </a:r>
            <a:r>
              <a:rPr lang="ru-RU" sz="1400" dirty="0" err="1">
                <a:solidFill>
                  <a:schemeClr val="bg1">
                    <a:lumMod val="50000"/>
                  </a:schemeClr>
                </a:solidFill>
              </a:rPr>
              <a:t>Ганта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080625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0080625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655936" y="4009416"/>
            <a:ext cx="6696744" cy="181870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600" b="1" dirty="0"/>
              <a:t>Юлия Бушуева, 89829927768,</a:t>
            </a:r>
          </a:p>
          <a:p>
            <a:pPr algn="ctr">
              <a:lnSpc>
                <a:spcPct val="110000"/>
              </a:lnSpc>
            </a:pPr>
            <a:r>
              <a:rPr lang="en-US" sz="1600" b="1" dirty="0"/>
              <a:t>timokotta@bk.ru</a:t>
            </a:r>
            <a:endParaRPr lang="ru-RU" sz="1600" b="1" dirty="0"/>
          </a:p>
          <a:p>
            <a:pPr algn="ctr">
              <a:lnSpc>
                <a:spcPct val="110000"/>
              </a:lnSpc>
            </a:pPr>
            <a:r>
              <a:rPr lang="en-US" sz="1600" b="1" dirty="0" err="1"/>
              <a:t>vk</a:t>
            </a:r>
            <a:r>
              <a:rPr lang="en-US" sz="1600" b="1" dirty="0"/>
              <a:t>: @timokotta</a:t>
            </a:r>
            <a:endParaRPr lang="ru-RU" sz="1600" b="1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723F18C-81DA-47E2-824B-7958712A7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200" y="735719"/>
            <a:ext cx="2455584" cy="3273697"/>
          </a:xfrm>
          <a:prstGeom prst="rect">
            <a:avLst/>
          </a:prstGeom>
          <a:effectLst>
            <a:softEdge rad="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 dirty="0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 dirty="0">
              <a:latin typeface="Arial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280"/>
            <a:ext cx="10080625" cy="5652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4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8184</TotalTime>
  <Words>992</Words>
  <Application>Microsoft Office PowerPoint</Application>
  <PresentationFormat>Произвольный</PresentationFormat>
  <Paragraphs>416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MS Gothic</vt:lpstr>
      <vt:lpstr>Arial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Какую проблему Вашей целевой аудитории вы решаете?</vt:lpstr>
      <vt:lpstr>О проекте.  Что есть сейчас.</vt:lpstr>
      <vt:lpstr> 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Презентация PowerPoint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 Семенов</cp:lastModifiedBy>
  <cp:revision>46</cp:revision>
  <dcterms:created xsi:type="dcterms:W3CDTF">2022-10-14T10:42:52Z</dcterms:created>
  <dcterms:modified xsi:type="dcterms:W3CDTF">2023-07-26T12:41:40Z</dcterms:modified>
  <dc:language>ru-RU</dc:language>
</cp:coreProperties>
</file>