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9" r:id="rId3"/>
    <p:sldId id="286" r:id="rId4"/>
    <p:sldId id="285" r:id="rId5"/>
    <p:sldId id="280" r:id="rId6"/>
    <p:sldId id="275" r:id="rId7"/>
    <p:sldId id="281" r:id="rId8"/>
    <p:sldId id="276" r:id="rId9"/>
    <p:sldId id="282" r:id="rId10"/>
    <p:sldId id="287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AB2B3-3BDD-458C-A567-4A4E87E2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3F347-CA91-4740-9381-181CD8C7E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945D0-D78E-4E7E-B6B6-EAD8D285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1C23F-FE97-4AEF-971A-CF0A752B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0FAB-7E4F-4BF4-841D-1D5A30B0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6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A1A23-249E-4AF9-8B75-17A849F4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813665-503C-4E46-A6F5-04170CA5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46344-4590-42E3-A387-98E9DACF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1E927-044E-4B55-98CE-02D246DC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78513-AB5E-4F38-9133-D15968AD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8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D7F1A6-9214-40BD-A386-679323F01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8D4AB-27EE-4E92-A9F0-5A463AE9F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EDCFF-EF1E-4A1C-A81F-CD9AC19A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683A0-1B96-4778-9CE8-90A24E20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BFD16-8151-4709-8230-698A41F7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4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9DD89-D960-492C-ADBB-9F7BDC39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8AD11-CD77-4B4A-A44F-A0A3571BE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EFF0A-E930-47F8-9F52-ECF6A7A6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2BC5A-75B0-4488-B0CE-41538D9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11E3D-52D9-4279-BC4A-CCD52798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6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95610-2275-4257-91B0-C2835701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7277A5-E3D2-4936-9BE1-FD547779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3FB93-28D7-40E9-B871-E8DDAA1E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40502-55F1-42F5-8C12-D5E58EE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D7604-DDC8-4E26-9EBE-C1BDD70F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2CD4E-A05E-467F-A5FE-174C98E9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E0388-BD30-4198-AC1D-E6194F11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772A15-CAD8-494A-9D1F-DE8F8562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7D50E2-8BA4-4A6F-A369-771C6B0E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7C9B4E-9CC4-4779-93A9-FF7A4119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47A162-70A1-4CFE-9028-2A3CACB1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5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4F8C7-148B-4185-854B-99F6D62E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F644D2-7F0E-46E9-A986-E7BDD13B8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6EF8AC-7166-417C-9BB7-DF9E2A025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342BDC-7331-4B38-97BE-6D7FB671A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57CF3-313A-498D-8344-DA81AA4E8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32B24E-5830-4D8C-BB27-1DF3DAB8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879C71-DF00-4612-881D-5FAFEE71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8C83D9-66C1-4318-BF4C-AD61C5A5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E9754-9724-4F39-AA73-ABCD1F59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38014A-60BA-4FA3-A6DF-4DB30B5B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442C15-287A-4A8E-BB6E-006DC413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0DB2F1-9E63-47E0-B605-3E288CC1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0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7AD4FE-9871-45DC-9265-AECD42B3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0A9DF6-ED83-4FE1-9578-30E42AFE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7719C6-3A95-4CE1-9686-38EFC1BB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19534-65FD-43DF-97B3-6B107DA4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08462-DA91-4B78-8890-5556DAA8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743B1B-76DD-4406-A72C-020A29933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619ABE-87C0-4F5E-BF36-B17D0CEC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10E03B-5745-4EDB-9867-C27C6A84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412B8-CCD5-41B4-A7D5-88C82102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3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792E-87F6-4C96-8D64-D3C384A8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1BF777-4F1D-4B3E-A7BE-D8AED77BD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F5096-DBE7-479E-919E-1A3A037D5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6AE04-5BA6-4192-ACFC-2AC7D146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AD64A7-1C03-45FA-A97E-B290DF55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41554C-6DF4-4267-B645-01502801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00D01-CB74-441A-B70A-A47443BE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4CBA9-240D-48B2-91C6-CC3B3A9A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D250E-B8A7-480C-9B88-1069F1348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5B52-B56F-4A96-838D-0E19A4FC0712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DF2EE-5DC7-4920-898D-E618F3FE8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D5C-9AC0-475E-A646-39D782E91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21BB-FC52-48DC-8AC4-6855FA6B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2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Приложение с ИИ тренером для спортзала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GYM for you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»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Яркин</a:t>
            </a:r>
            <a:r>
              <a:rPr lang="ru-RU" dirty="0">
                <a:latin typeface="Arial" pitchFamily="34" charset="0"/>
                <a:cs typeface="Arial" pitchFamily="34" charset="0"/>
              </a:rPr>
              <a:t> Антон Андреевич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НГД-б-о-25-4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Студента 1 курса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Факультет Нефтегазовой Инженерии</a:t>
            </a:r>
          </a:p>
        </p:txBody>
      </p:sp>
    </p:spTree>
    <p:extLst>
      <p:ext uri="{BB962C8B-B14F-4D97-AF65-F5344CB8AC3E}">
        <p14:creationId xmlns:p14="http://schemas.microsoft.com/office/powerpoint/2010/main" val="53290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B7FA659-96A1-4A36-9ACF-E22FB7F55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56512"/>
              </p:ext>
            </p:extLst>
          </p:nvPr>
        </p:nvGraphicFramePr>
        <p:xfrm>
          <a:off x="838200" y="1868250"/>
          <a:ext cx="3744973" cy="4406764"/>
        </p:xfrm>
        <a:graphic>
          <a:graphicData uri="http://schemas.openxmlformats.org/drawingml/2006/table">
            <a:tbl>
              <a:tblPr/>
              <a:tblGrid>
                <a:gridCol w="1884911">
                  <a:extLst>
                    <a:ext uri="{9D8B030D-6E8A-4147-A177-3AD203B41FA5}">
                      <a16:colId xmlns:a16="http://schemas.microsoft.com/office/drawing/2014/main" val="1599489148"/>
                    </a:ext>
                  </a:extLst>
                </a:gridCol>
                <a:gridCol w="1860062">
                  <a:extLst>
                    <a:ext uri="{9D8B030D-6E8A-4147-A177-3AD203B41FA5}">
                      <a16:colId xmlns:a16="http://schemas.microsoft.com/office/drawing/2014/main" val="271670317"/>
                    </a:ext>
                  </a:extLst>
                </a:gridCol>
              </a:tblGrid>
              <a:tr h="255123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effectLst/>
                          <a:latin typeface="quote-cjk-patch"/>
                        </a:rPr>
                        <a:t>Сильные стороны (</a:t>
                      </a:r>
                      <a:r>
                        <a:rPr lang="en-US" sz="1200" b="1">
                          <a:effectLst/>
                          <a:latin typeface="quote-cjk-patch"/>
                        </a:rPr>
                        <a:t>S)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0157" marR="80209" marT="50131" marB="50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effectLst/>
                          <a:latin typeface="quote-cjk-patch"/>
                        </a:rPr>
                        <a:t>Слабые стороны (</a:t>
                      </a:r>
                      <a:r>
                        <a:rPr lang="en-US" sz="1200" b="1">
                          <a:effectLst/>
                          <a:latin typeface="quote-cjk-patch"/>
                        </a:rPr>
                        <a:t>W)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80209" marR="80209" marT="50131" marB="50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85154"/>
                  </a:ext>
                </a:extLst>
              </a:tr>
              <a:tr h="4070606">
                <a:tc>
                  <a:txBody>
                    <a:bodyPr/>
                    <a:lstStyle/>
                    <a:p>
                      <a:r>
                        <a:rPr lang="ru-RU" sz="1200" b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>
                          <a:effectLst/>
                          <a:latin typeface="quote-cjk-patch"/>
                        </a:rPr>
                        <a:t>Экспертиза в предметной области:</a:t>
                      </a:r>
                      <a:r>
                        <a:rPr lang="ru-RU" sz="1200" b="0">
                          <a:effectLst/>
                          <a:latin typeface="quote-cjk-patch"/>
                        </a:rPr>
                        <a:t> Руководитель проекта имеет звание КМС и опыт тренерской работы, что обеспечивает компетентность планов тренировок и питания.</a:t>
                      </a:r>
                      <a:br>
                        <a:rPr lang="ru-RU" sz="1200" b="0">
                          <a:effectLst/>
                          <a:latin typeface="quote-cjk-patch"/>
                        </a:rPr>
                      </a:br>
                      <a:r>
                        <a:rPr lang="ru-RU" sz="1200" b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>
                          <a:effectLst/>
                          <a:latin typeface="quote-cjk-patch"/>
                        </a:rPr>
                        <a:t>Уникальность:</a:t>
                      </a:r>
                      <a:r>
                        <a:rPr lang="ru-RU" sz="1200" b="0">
                          <a:effectLst/>
                          <a:latin typeface="quote-cjk-patch"/>
                        </a:rPr>
                        <a:t> Отсутствие прямых аналогов с контролем техники упражнений через ИИ и индивидуальным планом.</a:t>
                      </a:r>
                      <a:br>
                        <a:rPr lang="ru-RU" sz="1200" b="0">
                          <a:effectLst/>
                          <a:latin typeface="quote-cjk-patch"/>
                        </a:rPr>
                      </a:br>
                      <a:r>
                        <a:rPr lang="ru-RU" sz="1200" b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>
                          <a:effectLst/>
                          <a:latin typeface="quote-cjk-patch"/>
                        </a:rPr>
                        <a:t>Технологичность:</a:t>
                      </a:r>
                      <a:r>
                        <a:rPr lang="ru-RU" sz="1200" b="0">
                          <a:effectLst/>
                          <a:latin typeface="quote-cjk-patch"/>
                        </a:rPr>
                        <a:t> Использование готовых и мощных нейросетей (MediaPipe, OpenPose) ускоряет разработку.</a:t>
                      </a:r>
                      <a:br>
                        <a:rPr lang="ru-RU" sz="1200" b="0">
                          <a:effectLst/>
                          <a:latin typeface="quote-cjk-patch"/>
                        </a:rPr>
                      </a:br>
                      <a:r>
                        <a:rPr lang="ru-RU" sz="1200" b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>
                          <a:effectLst/>
                          <a:latin typeface="quote-cjk-patch"/>
                        </a:rPr>
                        <a:t>Ценовое преимущество:</a:t>
                      </a:r>
                      <a:r>
                        <a:rPr lang="ru-RU" sz="1200" b="0">
                          <a:effectLst/>
                          <a:latin typeface="quote-cjk-patch"/>
                        </a:rPr>
                        <a:t> Значительно дешевле услуг персонального тренера.</a:t>
                      </a:r>
                    </a:p>
                  </a:txBody>
                  <a:tcPr marL="60157" marR="80209" marT="50131" marB="50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Малая команда: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На начальном этапе проект развивают всего 2 разработчика, не хватает дизайнера и тестировщика.</a:t>
                      </a:r>
                      <a:br>
                        <a:rPr lang="ru-RU" sz="1200" b="0" dirty="0">
                          <a:effectLst/>
                          <a:latin typeface="quote-cjk-patch"/>
                        </a:rPr>
                      </a:br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Зависимость от финансирования: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Для полноценного обучения нейросети и аренды серверов требуется привлечение гранта или инвестиций (700 тыс. - 1 млн руб.).</a:t>
                      </a:r>
                      <a:br>
                        <a:rPr lang="ru-RU" sz="1200" b="0" dirty="0">
                          <a:effectLst/>
                          <a:latin typeface="quote-cjk-patch"/>
                        </a:rPr>
                      </a:br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Отсутствие бренда: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Сложность привлечения первых пользователей без известного имени.</a:t>
                      </a:r>
                    </a:p>
                  </a:txBody>
                  <a:tcPr marL="80209" marR="60157" marT="50131" marB="50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7018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6AD6852-547B-43BC-B97A-1A89B8627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50902"/>
            <a:ext cx="4947252" cy="954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203136" rIns="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u="none" strike="noStrike" cap="none" normalizeH="0" baseline="0" dirty="0">
                <a:ln>
                  <a:noFill/>
                </a:ln>
                <a:effectLst/>
                <a:latin typeface="quote-cjk-patch"/>
              </a:rPr>
              <a:t>SWOT-анализ проекта «GYM </a:t>
            </a:r>
            <a:r>
              <a:rPr kumimoji="0" lang="ru-RU" altLang="ru-RU" sz="2400" b="1" u="none" strike="noStrike" cap="none" normalizeH="0" baseline="0" dirty="0" err="1">
                <a:ln>
                  <a:noFill/>
                </a:ln>
                <a:effectLst/>
                <a:latin typeface="quote-cjk-patch"/>
              </a:rPr>
              <a:t>for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effectLst/>
                <a:latin typeface="quote-cjk-patch"/>
              </a:rPr>
              <a:t> </a:t>
            </a:r>
            <a:r>
              <a:rPr kumimoji="0" lang="ru-RU" altLang="ru-RU" sz="2400" b="1" u="none" strike="noStrike" cap="none" normalizeH="0" baseline="0" dirty="0" err="1">
                <a:ln>
                  <a:noFill/>
                </a:ln>
                <a:effectLst/>
                <a:latin typeface="quote-cjk-patch"/>
              </a:rPr>
              <a:t>you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effectLst/>
                <a:latin typeface="quote-cjk-patch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9547038-6B39-4289-8DA4-D4920DAE3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35604"/>
              </p:ext>
            </p:extLst>
          </p:nvPr>
        </p:nvGraphicFramePr>
        <p:xfrm>
          <a:off x="4834367" y="1868250"/>
          <a:ext cx="4309633" cy="4598320"/>
        </p:xfrm>
        <a:graphic>
          <a:graphicData uri="http://schemas.openxmlformats.org/drawingml/2006/table">
            <a:tbl>
              <a:tblPr/>
              <a:tblGrid>
                <a:gridCol w="1853898">
                  <a:extLst>
                    <a:ext uri="{9D8B030D-6E8A-4147-A177-3AD203B41FA5}">
                      <a16:colId xmlns:a16="http://schemas.microsoft.com/office/drawing/2014/main" val="602895036"/>
                    </a:ext>
                  </a:extLst>
                </a:gridCol>
                <a:gridCol w="2455735">
                  <a:extLst>
                    <a:ext uri="{9D8B030D-6E8A-4147-A177-3AD203B41FA5}">
                      <a16:colId xmlns:a16="http://schemas.microsoft.com/office/drawing/2014/main" val="250129041"/>
                    </a:ext>
                  </a:extLst>
                </a:gridCol>
              </a:tblGrid>
              <a:tr h="24562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effectLst/>
                          <a:latin typeface="quote-cjk-patch"/>
                        </a:rPr>
                        <a:t>Возможности (</a:t>
                      </a:r>
                      <a:r>
                        <a:rPr lang="en-US" sz="1200" b="1" dirty="0">
                          <a:effectLst/>
                          <a:latin typeface="quote-cjk-patch"/>
                        </a:rPr>
                        <a:t>O)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2760" marR="83680" marT="52300" marB="52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effectLst/>
                          <a:latin typeface="quote-cjk-patch"/>
                        </a:rPr>
                        <a:t>Угрозы (</a:t>
                      </a:r>
                      <a:r>
                        <a:rPr lang="en-US" sz="1200" b="1" dirty="0">
                          <a:effectLst/>
                          <a:latin typeface="quote-cjk-patch"/>
                        </a:rPr>
                        <a:t>T)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83680" marR="83680" marT="52300" marB="52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41697"/>
                  </a:ext>
                </a:extLst>
              </a:tr>
              <a:tr h="4161142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quote-cjk-patch"/>
                        </a:rPr>
                        <a:t>Растущий рынок: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Популяризация ЗОЖ и рост рынка фитнес-приложений (мировой рынок — $4 млрд).</a:t>
                      </a:r>
                      <a:br>
                        <a:rPr lang="ru-RU" sz="1200" b="0" dirty="0">
                          <a:effectLst/>
                          <a:latin typeface="quote-cjk-patch"/>
                        </a:rPr>
                      </a:br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Недоверие к тренерам: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Большое количество некомпетентных тренеров создает спрос на автоматизированную и экспертную альтернативу.</a:t>
                      </a:r>
                      <a:br>
                        <a:rPr lang="ru-RU" sz="1200" b="0" dirty="0">
                          <a:effectLst/>
                          <a:latin typeface="quote-cjk-patch"/>
                        </a:rPr>
                      </a:br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Масштабирование: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Возможность внедрения в сети фитнес-клубов (B2B-продажи) и использования для реабилитации.</a:t>
                      </a:r>
                      <a:br>
                        <a:rPr lang="ru-RU" sz="1200" b="0" dirty="0">
                          <a:effectLst/>
                          <a:latin typeface="quote-cjk-patch"/>
                        </a:rPr>
                      </a:br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Геймификация: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Вовлечение пользователей через игровые механики повышает удержание.</a:t>
                      </a:r>
                    </a:p>
                  </a:txBody>
                  <a:tcPr marL="62760" marR="83680" marT="52300" marB="52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Высокая </a:t>
                      </a:r>
                      <a:r>
                        <a:rPr lang="ru-RU" sz="1200" b="1" dirty="0" err="1">
                          <a:effectLst/>
                          <a:latin typeface="quote-cjk-patch"/>
                        </a:rPr>
                        <a:t>онкуренция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Наличие множества фитнес-приложений и ботов (хоть и с меньшим функционалом).</a:t>
                      </a:r>
                      <a:br>
                        <a:rPr lang="ru-RU" sz="1200" b="0" dirty="0">
                          <a:effectLst/>
                          <a:latin typeface="quote-cjk-patch"/>
                        </a:rPr>
                      </a:br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Технические риски: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Сложность обеспечения стабильной работы на разных моделях телефонов (особенно не новых) без тормозов.</a:t>
                      </a:r>
                      <a:br>
                        <a:rPr lang="ru-RU" sz="1200" b="0" dirty="0">
                          <a:effectLst/>
                          <a:latin typeface="quote-cjk-patch"/>
                        </a:rPr>
                      </a:br>
                      <a:r>
                        <a:rPr lang="ru-RU" sz="1200" b="0" dirty="0">
                          <a:effectLst/>
                          <a:latin typeface="quote-cjk-patch"/>
                        </a:rPr>
                        <a:t>• </a:t>
                      </a:r>
                      <a:r>
                        <a:rPr lang="ru-RU" sz="1200" b="1" dirty="0">
                          <a:effectLst/>
                          <a:latin typeface="quote-cjk-patch"/>
                        </a:rPr>
                        <a:t>Появление копий:</a:t>
                      </a:r>
                      <a:r>
                        <a:rPr lang="ru-RU" sz="1200" b="0" dirty="0">
                          <a:effectLst/>
                          <a:latin typeface="quote-cjk-patch"/>
                        </a:rPr>
                        <a:t> Так как используются готовые нейросети, крупные конкуренты могут быстро создать аналогичный функционал, имея больше ресурсов.</a:t>
                      </a:r>
                    </a:p>
                  </a:txBody>
                  <a:tcPr marL="83680" marR="62760" marT="52300" marB="52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0263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14B85E1-0BEF-4567-9D83-B9462E2A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3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2105" y="1988840"/>
            <a:ext cx="3672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92144" y="280565"/>
            <a:ext cx="253640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22" y="4794412"/>
            <a:ext cx="1857486" cy="1724605"/>
          </a:xfrm>
          <a:prstGeom prst="rect">
            <a:avLst/>
          </a:prstGeom>
        </p:spPr>
      </p:pic>
      <p:sp>
        <p:nvSpPr>
          <p:cNvPr id="2" name="AutoShape 2" descr="data:image/png;base64,iVBORw0KGgoAAAANSUhEUgAAB9AAAAfQCAYAAACaOMR5AAAACXBIWXMAAA7EAAAOxAGVKw4bAAAgAElEQVR4nOzbi23EIBBAwUd0/be8aSGfu5CDmQrWsgFLT6yZmQAAAAAAAADgch+7BwAAAAAAAACA/0B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rF7AOD11lq7RwCAZmb3CH/K+Qvvy37FSW77njmb/QqA/8D/FZzPDX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oeuwcAeLaZ2T0CwJestXaPwAs5jzjJbfvVbc97G/vz2W5bv77ns3m/wLu47fwFzucG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Y/dAwDwO2ut3SPA08zM7hGAH7rtPLJfne2293vb+r3teQHehf2Zk9z2PwlwGjf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CqeuweAAAAeH8zs3uEP7XW2j0CPM1t6/c29isAAIDvcQM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gE/27q3HrvMgwPC77XGaJk6apKGpKEICUSpVoojSIuAOccm/4Q80bgMUUBWhluaCwyUSdxAUUQQqUAGC4kPi1Kl7iLBzaJrE8XHG9hwXN0FJaDx2kpnZe6/1PHeRljPf9lrft5bn1bc2UAnoAAAAAAAAAFAJ6AAAAAAAAABQCegAAAAAAAAAUAnoAAAAAAAAAFAJ6AAAAAAAAABQCegAAAAAAAAAUAnoAAAAAAAAAFAJ6AAAAAAAAABQCegAAAAAAAAAUNXKvAcAAAAAi2Q2m817COyjYRjmPYQDNbXPa/4CAAAflB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rcx7AAB8MMMwzHsIANBsNpv3EA7U1O6/zu+4Te38Tu3zTu16ntrnhTExfwGARWEH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SvzHgDAXpvNZvMeAgBM7n40DMO8h3CgnN9xc37HbWrnd2qmdn6nNn+nZmrXMwDAorAD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kwDMO8BwEAAGMzm83mPQT2kX9GjZv5O25Tm79Tu56ndn4BAIC9Zwc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K/MeALD/ZrPZvIfAPhqGYd5DOFCu53FzPY/b1M7v1D7v1K5nGBPrFbAspjZ/p7Y+A8vL+gyMjR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fU0NmIAACAASURBVIAOAAAAAAAAAJWADgAAAAAAAACVgA4AAAAAAAAAlYAOAAAAAAAAAJWADgAAAAAAAACVgA4AAAAAAAAAlYAOAAAAAAAAAJWADgAAAAAAAACVgA4AAAAAAAAAlYAOAAAAAAAAAJWADgAAAAAAAACVgA4AAAAAAAAAlYAOAAAAAAAAAJWADgAAAAAAAABVrcx7AMD+G4Zh3kMA3qepzd/ZbDbvIRyoqZ1fxm1q17P1atym9nkBloX1edym9nwFY2J9BsbGDn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W5j0AYP/NZrN5DwH2zDAM8x7CgZra/HV+gWUxtfUKxmRq83dqzxtT+7xTu56B5WW9Gjf3X2Bs7EAH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amXeAwAAAABYFkP16vWdXl7b7rUbO71+c6fzq9td3djpULOGhn7+/pV+4f7Dffyew/3iA4e769Bs3sMGAADgDgnoAAAAALewM9TzV7f67qWt/vr5m528sHkHf2r9Hf/1Sw+t9LufOdqvP3JkfwYJAADAnpkNwzDMexDA/prN7HZgPKZ225ra/HV+gWUxtfUKpmZ1c+i/XtvoL87e6NQdBfM788iHD/WFz93Xb/30XXv2/7wdzxvj5n7EmFivxs16NW5Tm7+uZxg/AR0mYGoPMIzb1G5bU5u/zi+wLKa2XsEUXN7Y6d9e2ezPz17ve5e33uOf/v9rwu73+E9+ZKUvfO5ov/rw/u9I97wxbu5HjIn1atysV+M2tfnreobxE9BhAqb2AMO4Te22NbX56/wCy2Jq6xWM1ZWNoX99Zb0/++6NfnjlTqL5+537P3nP/8S9h/vS54/2G4/s7250zxvj5n7EmFivxs16NW5Tm7+uZxg/AR0mYGoPMIzb1G5bU5u/zi+wLKa2XsGYrG4O/cerG33tO9f7wW2j+V7P9Xfe+3/m3sN95Tfv7zMPrezxz3nbT/S8MWruR4yJ9WrcrFfjNrX563qG8RPQYQKm9gDDuE3ttjW1+ev8AstiausVLLudob792kZffnrtDl7PfhDz+61ngE8/uNLv/9p9feqB/YnonjfGzf2IMbFejZv1atymNn9dzzB+AjpMwNQeYBi3qd22pjZ/nV9gWUxtvYJldfbyVl88sdqpC5u3OXIec/qt54BfefhIf/XbD+zPT/G8MWruR4yJ9WrcrFfjNrX563qG8du/d4QBAAAAHLArG0PfeHG9J86s9eqNnV2OXJxffJ66sNnOUIem9btnAACAhSSgAwAAAEvvP1/d6LGTqz1/dfs2Ry5KOB96+y70127s9PF7Ds1vOAAAAFQCOgAAALCk/ufadt98eb0nzlxvbWu3ML4o0fzWTlzY7Hd+9kPzHgYAAMDkCegAAADA0hiqv39hva9+Z61z13bbbb740fztu9D/8ux1AR0AAGABCOgAAADAwvv+la2OHV/t5IXN2xy5DOH8Jz13aaub20N3H/ZF6AAAAPMkoAMAAAALaXuop1642dfPXO/80u82v721TQEdAABg3gR0AAAAYKGcvbzVo8dXe+aN3XabjyOav921zaGP3j3vUQAAAEybgA4AAADM3eZO/cOL633tzNokdpu/m7Wt8X42AACAZSGgAwAAAHPz3KWtjh2/1umLW7scNY2wfHVjZ95DAAAAmDwBHRidYZjGL9f+z2zmOxLHzPU8bs7vuE3t/AK8Fxs7Q//00kZ/8uxaL6xOc7f5u3lpbe8D+tTuR1N73pja53U9j5vzO25T+7wALDcBHQAAADgQZ97cbf6s3eYAAAAsKAEdAAAA2DebO/UvP1rvj59Z60W7zQEAAFhwAjoAAACw53y3+Xu3468DAABg7gR0AAAAYM9865WNHju5arf5+3D/Ed8PCwAAMG8COgAAAPCBXFzf6e/Orff159a6unGrOC6a384njh6e9xAAAAAmT0AHAAAA3pf/fn2zL59a7blLXtO+F+7RzwEAAOZOQAcAAADu2I2tob85d7M/PXO9N27u3OIo0fz9OHrk0LyHAAAAMHkCOgAAAHBbpy9u9XsnrnX6ot3m++Ve34EOAAAwdwI6AAAA8K62h/rmy+v9wanVXrl+q93mJZzvDRvQAQAA5k9ABwAAAN7he5e3OnZitVMXNnc5SjTfS59+cKW7D9uBDgAAMG8COgAAAFDVv/94oy+dXO38te1djhLO98NnHz4y7yEAAACQgA4AAACTdnVj6MnzN3vizPUurt/qNe2i+f54a8f5T33Y+9sBAAAWgYAOAAAAE3Ti9c0ePbHaD69s7XKUcH5Q7l3x+nYAAIBFIKADAADARGwP9bfnbvb46bUu3LTbfJH83H2H5z0EAAAAEtABAABg9L5/Zatjx1c7eWFzl6OE83n6mFe4AwAALAQBHQAAAEbqH19a7yun1zp/bXuXo4TzRXDfXQI6AADAIhDQAQAAYEQub+z05Ln1Hj+91s3tW8Vx0XzR3OM70AEAABaCgA4AAAAjcOLCZseOr/aDK1u7HCWcL6qjRwR0AACARSCgAwAAwJLaHuqpF2721Wev99LarV7TLpovus8+fCT5HAAAYDEI6AAAALBkzl7e6tHjqz3zxuYuRwnny+LzHzsy7yEAAADwJgEdAAAAlsS3X9vssZNe0z4Ob+05f+hDh+Y4DgAAAN5OQAcAAIAFdnN76Knz6/3h06td27xVHBfNl9knP3J43kMAAADgTQI6AAAALKBnL2517Pi1zlyy23zsHrQDHQAAYGEI6AAAALBAvvXKRn/09GrPX93e5SjhfEweuEtABwAAWBQCOgAAAMzZpfWdvvHieo+fXvOa9gk6emR2+4MAAAA4EAI6AAAAzMnpN1/T/pzXtE/Wpx5YEdABAAAWiIAOAAAAB+yff7TRF09c68fXd25xhGg+Fb/8Ub+aAQAAWCT+lQYAAAAH4PLGTk+eW/9f9u48SI+7sPPwd26NNKc0tmzLV3zKBluyJAgYsAGZK1lIKlmqNrW5s6kKtWzYsAkkIRtpIBdsDkjMFVgCCQmQrQo5lkqF3YQUgeDAjC3Lt40xGIMtLMmS5h0dM6OZ/UN459Ktmbfft/t5/vM7r2d+ervffrv78/66c/u9LtPOrMEu9z8HAABoJAI6AAAALKN7905leHQs9+51mXaeNXvJ9otWthU4DgAAABYS0AEAAGCJzST53Lcm8o47Xaadk7uyX0AHAABoJAI6AAAALJGH909leKSWO3dPnuRZwjmzBjtdwh0AAKCRCOgAAABwju57ZirDI2O5x2XaOUP9nS2nfhIAAAB1I6ADAADAWTg6k3z+yYm8Y3QsT7pMO2fhst62rFlhBjoAAEAjEdABAADgDDy479hl2nfscZl2zs0Nq52WAQAAaDSO1AAAAOA0uEw7S211l9nnAAAAjUZABwAAgBOYnkm+8NRE3jFayxPjR0/wLNGcMzF7z/Mr+5yWAQAAaDSO1AAAAGCBh/ZNZXi0lrt2u0w7y+fSHjPQAQAAGo2ADgAAAN/1wDNT2T5ay073N6cOVq8Q0AEAABqNgA4AAEDlffGpiQyP1vLNmsu0Uz+r2ltO/SQAAADqSkAHAACgkg4fncmnHzuc9953MHsOT5/gWcL50ns2GnttL1jZVvQQAAAAWEBABwAAoFLc37wIx5tp3ZIqv84b1nSkzQR0AACAhiOgAwAAUAl37JrI9tFavjHmMu31c6pCXN2Ift2AUzIAAACNyNEaAAAApTU1nfzN1w/nPfeO5+lDLtNeX4vj+Y9e3Z1rBtrzZw8fyiP7pwoYU9FmX5Mr+ly+HQAAoBEJ6AAAAJSOy7QXaXE4f85ge7Zt6c0Nq4+dhvhfjx6q96AazlX9AjoAAEAjEtABAAAoja88PZnhkbE8euBEl2lPhPPlND+en9/dmm2be/PydZ3//7GPP3Io9+yt4uzz+Qa7WoseAgAAAMchoAMAAND0Pv3Y4bz7nvF8x2XaC7J41vmbb1yVn71u5bzHPvftifzmnbV6DaqhXbjSDHQAAIBGJKADAADQlL5ZO5rPPnEkv3v3+EmeJZwvr8Xh/Mq+tmzb0pvnndcx7/Ev7ZrIW+44sODZ1V0+fZ2LXzsAAACKJ6ADAADQVEaensx2l2lvAIsD8Ns29eRHr+5e9PiXvzOZX/tKLbXJuculusto01DHcV49AAAAGoGADgAAQFP4zONH8u6d43li/EThvLpBtr4Wp9/nDLZn25be3LB68WmG0d2TGR4dy7fnLbdqL6sNa5yOAQAAaFSO2AAAAGhY+ydm8unHDuf3dtYydaLbm1c8xtbX/Hg+0NmabVt68upLuo777Lt2T2Z4pJavHRDP57526wecjgEAAGhUjtgAAABoOHftnszwaC0P7Zs6ybOqGmKLsHjW+YY1Hdm+peeEMfjZZfjI/rnL0DJLkvO724oeAgAAACcgoAMAANAwPvvEkfze3eN5vOYy7Y1jfjwfWtGa7Vt6snXd8WedJ8mOPcf7AoRl96zBLndABwAAaFQCOgAAAIXaNzGdv3/8SN61YzyHj54osoqv9bc48m4a6si2LT25pv/EpxPuf2YqwyPi+clc0mMGOgAAQKMS0AEAACjEzj2T2T5aywPPuEx745kfzy9Y2Zrtm3tz60Wdp/w/h0fG8qB4flLd7WagAwAANCoBHQAAgLr64lMT+e27ann0gMu0N57FYfdNN6zKz12/8rT+7zd+4UB27hXPT2bTUMdxXmUAAAAahYAOAADAsjt8dCaf+caRvHNHLWOTLtPemOZn3YtXtWXblp68+IJTzzpPjsXzf/zWkTmPWJ6zZl/bm0/z9QQAAKAYAjoAAADLZufeqQyPjOV+l2lvYIvnQ/+3G1flP113erPO79o9meFR9zw/XVf1uf85AABAIxPQAQAAWHJf2jWR375rPI/sP1E4F1gbw/x4fllvW7Zv7skL1p7eLGnx/MytWdFa9BAAAAA4CQEdAACAJfO33zicd941nr1Hpk/wDHG1MSyedf6WjT35qWu7T/s3iOdn59IeM9ABAAAamYAOFTAz4yRWmVm+lEnV1ueWlsXxgvKwfMutaturU9l1aDp/8/XDuf3e8UyeqJsLqw1k/vbpir62bNvcm+ef33Hav+HO3ZMZHqnl4f3i+Zka7KrvDHSfR+VWtc+jqq3PVVu+VWP5UiZV2z4D5SegAwAAcFZ27DkWUR/c5zLtzWHxic1f3tiTnziDWeeJeH4ublzdng5XcAcAAGhoAjoAAABn5LNPHMlv3FnL04dcpr15zI/nV/a1ZfuW3mw57/RnnSfJ6Hfj+SPi+Vm5fvDMXm8AAADqT0AHAADglPZNTOfTjx3J7feO5+DUiYKpkNp4Fs86f+vGnvzkGc46T5KRpyezfWQsjx44OudRy/zUZpfB+kGnYQAAABqdIzcAAABO6L5npjI8MpZ79p7oMu2JiNqo5sfzq/rbs31zTzaf4azzJPnydyYzPDqWr4nn5+T8btdvBwAAaHQCOgAAAIt8/smJvGtHbcFs47nE08a1eNb5Wzb25KfOYtZ5ktyxazL//StjeWJcPD9Xl6wS0AEAABqdgA4AAECSZHxqJv/wzSN5545aDky4THtzmh/Pr+5vz7YtPdk8dHb33v7Sron8yr+NZde8+91bB87Whavaih4CAAAApyCgAwAAVNz9371M+06XaW9iSzvrPEm+8NRE3nLHWJ45Ip4vle62xcsJAACAxiKgAwAAVNS/fWcywyNjeWzMZdqb2/woe2VfW7Zt6c3zzuJe58/6/JMTefO/Hsj41Nx1wPpwLm4a6kirfg4AANDwBHQAAIAKOTqT/P3jR/Kuu2t5et5luecSSpvD4hr7SxtW5afXrzyn3/rP357Im754IBPT4vm5m11GL7+os8BxAAAAcLoEdAAAgAp4cN9Uto/UcveeyZM8SyRtHvPj+ff0Hpt1/r3nn/2s8yT5x28dyRu/cGDBo9aLpeD+5wAAAM1BQAcAACixHXsm8xujtdz3jPubl8PiWee/uGFVfuYcZ50nyccfOZTfvLO24FHrxlK5YGVr0UMAAADgNAjoAAAAJTOT5J++dSS/cWctTx10mfbymB/PL+9ty7bNvXnB2nObdZ4kH3voUH5nh3i+nC7vMQMdAACgGQjoAAAAJfHw/qkMj9Ry526XaS+XxbPO37qxJz95bfeS/PYPPXAwv79zfMGj1pOl1tu5eDkCAADQeAR0AACAJvfgvmPhfIf7m5fQ/Oh6WW9btm/uyQvWdi7Jb3/ffQfzR/eK5/XQ0SqgAwAANAMBHQAAoEl98amJDI/W8s3a0RM8QwhtXotj6y9v7MlPLNGs8yR5zz3j+cD9Bxc8ap1ZDpuGOo6zRAEAAGhEAjoAAEATqU3O5O++cTjvve9g9hx2f/Nymp9aL+1py/YtPXnhEs06T5J37ajlTx46tOBR683Sml2Or7t8RYHjAAAA4EwI6AAAAE3ggWemsn20lp0u015ii+co/8pNPfnxa5Zu1nmSvH20lk98VTyvp/O7W4seAgAAAKdJQAcAAGhgd+yayPbRWr4x5jLt5ba89zp/1tu+PJa/euzwgketQ8vt6v62oocAAADAaRLQAQAAGtC/fvf+5o+7v3nJLf+9zpPk7j2T2T5Sy4P7phb8xHpUD4NdZqADAAA0CwEdAACggZhxXiXz4/nlvW3Ztrk3L1jbsaR/ZceeyQyL54Va0bb4ixIAAAA0JgEdAACgATy4byrDI7XsOOE9zsXO8lgcU9+6sSc/ucSzzpPkrt2TGR6t5aF58dy6VE8b1nREPwcAAGgeAjoAAEDB/vrrhzM8Usvho8cLm2JnucwvqVf0HZt1/vzzl3bWeZKM7j428/yR/eJ5/c0u5++7tKvAcQAAAHCmBHQAAICCPLRvKsOjtdy1+3izzoXOclk8BfmXNqzKT69fuSx/7cvfmcx//8pYHq/NvRWAdaoI7n8OAADQXAR0AACAAnzxqYkMj9byzdrCe52LnOVTv1nnSfKlXRN567+N5elD03MetV4V5bqBtqKHAAAAwBkQ0AEAAOrsX56cyK+PjOWpg9MLfiJylsviWedvvnFVfva65Zl1nhxbt978pQOpTc5dl6xXRTqvW0AHAABoJgI6AABAHT343cu2z4/nAmf51HfWeZJ8+rHD2TYylsl538uwbhVthX4OAADQVAR0AACAOto+Usu3xt2XurwWzzr/+RtW5Q3XL9+s8yT5i0cO5R131hY8at0q2nNXt6erbfE6AQAAQOMS0AEAAOrkc9+eyN17Juc8InCWy/xQennvsVnnL1i7fLPOk+SjDx3KO3eI541jdj3Yuq6rwHEAAABwNgR0AACAOhkeGSt6CCyLxTOM//NzVuaNz1217H/5g/cfzLvvGV/wqHjeKC5Y2Vr0EAAAADhDAjoAAEAdPLx/KrsOue95+cyP55f2tGX7lp68cG3nsv/lP7xnPO+//+CCR61XjeS6AaddAAAAmo0jOQAAgDoYfXry1E+iiSyedf5z16/Mm25Y/lnnSfLOHbV89KFDCx4VzxvNmhVmoAMAADQbAR0AAKAOduyemvNfQmdzmx/Pz+9uzbbNvXn5uuWfdZ4kbx+t5RNfFc+bQU/H4i9aAAAA0NgEdAAAgDo4OiNwNr/FMfTGNR3Zvrkn1w0u/+H1vXunMjw6lnv3Ti34iXWrEV0/2J4VbQI6AABAsxHQAQAA6mDtyraih8A5KXbW+c69UxkeGcv9z4jnzeKlF9Vn3QAAAGBpuRkXAABAHWwamvv9ZbNSm0dLFi6vjWs68sFb+usWz+/eM5ltX1kYz2cinjei2XXlsh5fmgEAAGhGZqADAADUwaahjqKHwBmbH87P627Nts092bquq24jGN09meGRWh7ZvzCe0+iu7nfKBQAAoBmZgQ4AAFAHg12tuaJv7oxUs9Ab1+JZ55uGOvLhW/vrGs+/8vRkfvmOMfG8SQ12OeUCAADQjBzNAQAA1Mm2zb0LHhHRG8/8ZTLY1Zp339yXP986kGvqOKP4jl0T+YV/PZAnxo/OeVQ8byaDXd7fAAAAzUhABwAAqJPnn9+RN9+4asGjIltjWDzr/KahjvzJS/vzqkvqN+s8Sf7664fzhn85kD2Hp+c8Kp43k+eubk9Xm/c2AABAM3JDLgAAgDr62etW5pkj0/mThw7NebQlAmmR5ofO3o6WbN/Sm++7tL7hPEn+8tHD2TYytuBR60azecHazqKHAAAAwFkS0AEAAOrsLRt70tvRmj+8d3zOo89GXLG0fhbPEL5pqCPbNvfk2oH6Hy5//JFD+c07awsetT40j9n16YJuF/wDAABoVgI6AABAAd7wnJW5ZqAtw6O1PH1o7qW6hfT6mB/PV7W3ZNuW3rz2svrPOk+Sjzx4MP/j7vEFj1oHmtUNazqKHgIAAABnyVeiAQAACrJ1XVc+/7o1+a3n9x7nfsktOd59uTlXi1/TDWs68vGtA4XF8/ffJ56XzZou71sAAIBm1TIzM+OoHACgAC0tTq5Ds1quw6hPPXo479xRy6Gpk/1+h3Bnb/52d0VbS7Zv6ckPXL6ioPEkf7BzPH/8wMEFj1rGzWl2/fryDw2lt6MxPuftb5Rb1U7rVW19rtryBZqX7TNQNgI6AEBBqnaACWWy3IdRn33iSN5zz3i+duDoqUayrOMol/nb3BtXt2fblt5cP1jcnc1++65a/vThQwsetUyb17F17Or+9vztqwcLHsss+xvlVrXTelVbn6u2fIHmZfsMlI17oAMAADSYV17clVde3JWH909leKSWO3dPnuCZc09UOYlzfPNP5rW1JNu29Ob1VxQ36/z+Z6YyPDKWnXunFvzEMiyDmy9w/3MAAIBmJqADAAA0qGv62/PnWwcyk+ShfVN5x6iYfmbmx/P1A+3ZvqUnG9YUFzjF87KaXde+p9epFgAAgGbmEu4AAAWp2iXOoEyKPIx6NqZ/7tsT+ehDB3Ng4lRjqeIh3+Lt669v7smPXNVdwFhmiedlNrvO/eUrBnPD6saJ6PY3yq1qp/Wqtj5XbfkCzcv2GSgbAR0AoCBVO8CEMmmkw6iv7p/KHd+ZzMceOpQnxqt+z/TF29X1A+3ZtqUnGwucdZ6cKJ6XfXlUyey69w/fvzqX9rQVOJb57G+UWyN9HtVD1dbnqi1foHnZPgNlI6ADABSkageYUCaNehi169B0/uXJiXzogYN5vHaqmJ6UK+Au3qb+2qae/Meri511nojn1TC7/t35w0Ppbm+cz3j7G+XWqJ9Hy6Vq63PVli/QvGyfgbIR0AEAClK1A0wok2Y4jNp9eDpf2jWZ9983nsfGyhzTF29Lrxtsz/bNPbmx4FnnSXLfd+P5PeJ5yR1bD68bbM9fvXKw4LHMZ3+j3Jrh82gpVW19rtryBZqX7TNQNo1zUy4AAACWzNCK1rz2sq689rKu7D0ynXv2TOX2+8Zz76L7bz9r4UmvRj8ptPgk3WBXa7Zt7smrLukqYDyLiefVs2mo+C9tAAAAcG4EdAAAgJJb3dWaWy/qzK0XdebI0Zncu3cq77p7PDv3TJ7k/5obqBsp+h5/dssvbViVn16/ss5jObF7905leHRswRcWGul1ZOnMrpPXDzrNAgAA0Oxcwh0AoCBVu8QZlElZDqOmppMnDx7N6O7JfPiBg3n0wOlc6j0pJgQfrj4rkQAAIABJREFUf5t5w+r2bNvSm+c0ULgUz6tmdt385G0D2dAAtw6Yy/5GuZXl8+h0VW19rtryBZqX7TNQNo1zhgEAAIC6am9NLulpyyU9bfnBy1dk38R0Htl/NL+7o5adJ7zUe3L8mL0cJ5FOfCKuEcN5Ip5XXV9na9FDAAAA4ByZgQ4AUJCqfUMbyqQKh1GT08neI9O58+nJfPShg6cI6idyJq/TqbeJvR0t+YUbV+X7L12Rvs7G24bes/fYPc/ve0Y8r5bZdfHu1w+ls7Wx1k37G+VWhc+juaq2Pldt+QLNy/YZKBsBHQCgIFU7wIQyqeJh1OR08tTBo9m5dyoff/hQdpz0/ulL6/rB9rzphlW55cLOuv3NMyWeV9mxz/MbVrfnL18xWPBYFrO/UW5V+zyq2vpcteULNC/bZ6BsGutadwAAADSkjjmXe//+S7tydCbZd2Q6D+ybytcOHM1nHj+SnUsY1Tes6ch/ee7KbD6vIyvaGvuE3L3iOUluvqBxv+ABAADA6TMDHQCgIFX7hjaUicOo45uaTvYcmc6j+6ey69B0vj52NA/vn8ruw9ML7gk+6/rB9qxb1ZbnDLbnyr62XDvQnotWtaXBm/k8r/8/z7jneWXNrqjvvrkvr7qkq8CxHJ/9jXKr2udR1dbnqi1foHnZPgNlYwY6VIAdGMqkausz5Va17VXV3r9VW76QJO2tydru1qztXjwT98jRmUxOJ0dnktaWY9mxvTUNP7v8VN5zz7h4TpLk/O7WoocApWf/qtwcL1Am1meA5iagAwAAsOy62lrS1Vb0KJbWnz18KB+4/2DRw6BBXLyqZCs4AABARfl6NAAAAJyhO3ZN5rfuqi141MybKhsyAx0AAKAUHN0BAADAGXh4/1SGR8cWPCqeV9mmoY5U60KtAAAA5SWgAwAAwBkYHqnl62NH5zwinlfTbDK/+YLOAscBAADAUhLQAQAA4DQ9uG8qd+6enPOIeE5ydb/7nwMAAJSFgA4AAACnaXhk4X3PITlvhdMrAAAAZeEIDwAAAE7D0Zlkxx6zz1nssl4z0AEAAMpCQAcAAIDT8LlvHSl6CDSogU6nVwAAAMrCER4AAACcho88dGjOf5l9zjE3DXWktaXoUQAAALBUBHQAAAA4hemZ5K7dk6d+IhUxW8y3russcBwAAAAsNQEdAAAATuHglBnnHN9lPe5/DgAAUCYCOgAAAJzC1IyAzvENdTu1AgAAUCaO8gAAAOAUOtzkmhO4sq+96CEAAACwhAR0AAAAOIWV7QI6x9fTYd0AAAAoEwEdAAAATqElyaahjqKHQYPZNNQR+RwAAKBcBHQAAAA4DW987so5/yWbVtfssv93l3UVOA4AAACWg4AOAAAAp+GFazvT7VLuzLG2u63oIQAAALDEBHQAAAA4TW+7qWfOf4npVXdVv4AOAABQNgI6AAAAnKYfvmJFBrvmHkqL6FV23gqnVQAAAMrGkR4AAACcgW2be079JCphhUv6AwAAlI6ADgAAAGfgVZd0ZeOajjmPiKhVtGmow5IHAAAoIQEdAAAAztC2LT3ZIKJX0Oxy/sHvWVHgOAAAAFguAjoAAACcofUD7dm+pSc3iuiVtbbbKRUAAIAycrQHAAAAZ2H9QHu2bz5eRBfSq+Ca/vaihwAAAMAyENABAADgLF032J7hLT0L7omeiOjlN9BlGQMAAJSRgA4AAADnYP1Aez5x20B++IqF98QWWMusq83yBQAAKCMBHQAAAJbAbzyvN2/b1LPgUZd0L4/Z5bhpqMNSBQAAKCkBHQAAAJbIj17dndtf3JehFQsPt+XWMvn3i642AAAAQFkI6AAAALCEtq7ryv98aX82DR3vvuhCehlcO9Be9BAAAABYJgI6AAAALLFr+tvz51sH8vsv7Etf58JoLqI3uwtXOp0CAABQVo74AAAAYJm85tKufOxlA9m4xmz0MlnZbtkBAACUlYAOAAAAy2j9QHs+cdtA3n1zXwa73Bu92T13dXu62iw3AACAshLQAQAAoA5edUlXPvLS/mwwG70JzS6fV1/SVeA4AAAAWG4COgAAANTJ+oH2fPK2gbznRX1ZbTZ6U7qyr73oIQAAALCMBHQAAACos1de3JUP39qfG81GbzpX9LUVPQQAAACWkYAOAAAABbhusD2fum0gf/SivqxZYTZ6sxjodCoFAACgzBz1AQAAQIFuu7grf3xLf25cvfDS4GajN6JVHZYJAABAmQnoAAAAULDrB9vzqVcMmo3e4Dau6UibxQEAAFBqAjoAAAA0CLPRG9Hs6/6aS7sKHAcAAAD1IKADAABAA3l2Nvp7XtSX1V1mozeS5yz6YgMAAABlI6ADAABAA3rlxV350K1mozeSdSvbih4CAAAAy0xABwAAgAb17Gz037+5L/2dC6O5iF5vA11ecwAAgLIT0AEAAKDBveaSrrzvJf25pt9s9KJcP9ieFW1eawAAgLIT0AEAAKAJbBrqyN+8ejBvf15vFndcYXe53XphZ9FDAAAAoA4EdAAAAGgir79iRT76soFc2bfwftwi+tKbfU2vGVg4+x8AAIAyEtABAACgyWw5ryP/+zWr8+ubexb8xCXdl8vViy6fDwAAQBkJ6AAAANCkfuSq7vzpy81Gr4fVXV5TAACAKhDQAQAAoIk977uz0X/1JrPRl8sVfW0Z7HIKBQAAoAoc/QEAAEAJ/Ng13fnYywZyhdnoS+7mtZ1FDwEAAIA6EdABAACgJJ5/fkc+85rVectGs9HP3ezrdWnPwi8lAAAAUFYCOgAAAJTMT13bnfe9pD9ruxce9ovoZ2PDmvaihwAAAECdCOgAAABQQi+7qDP//Lo1ecP1Kxf8xGz0M7VmhdMnAAAAVeEIEAAAAErs529Yldtf3JehRRFYRD9dF6x0CXcAAICqENABAACg5Lau68qHb+3PTUMdC35iNvqpbFjTkTYvEQAAQGUI6AAAAFAB1w605y+2DuQPX9R3nEuSK8Qn8oK1C790AAAAQJkJ6AAAAFAhr7j42Gz0DWvMRj+x2ddh06JZ+wAAAJSZgA4AAAAVs36gPZ+8zWz003HhSqdOAAAAqsRRIAAAAFTUKy7uyodu6c+NZqOf0LpVbUUPAQAAgDoS0AEAAKDCrhtsz6duG8jtL+7Led1mo8+1fqA9K9ur/RoAAABUTXvRAwBYai0tTnBBs5qZmSl6CHVle1VuVVu+VXv/QhltXdeVi1a2ZftoLTv3TM75ybPbs+q9z7eu6yx6CHBS9jegeVXt/Uu5VW199nkE5WcGOgAAAJBkdjb6e1/cn/MrOxt99t+5+byFl7YHAACg7AR0AAAAYJ6Xr+vMB2/pz4aK3xv9ij4X7gMAAKgaAR0AAABYZP1Aez5520De/5L+XLCyerPRL17VlrWLZuEDAABQdo4EAQAAgBN66UWd+cBL+nPTUBVmo8/+e/7DVSsKHAcAAABFEdABAACAk7p2oD1/sXUgH7ylPxdWZDb688/vLHoIAAAAFEBABwAAAE7LLRd25p9euyY/s37lgp+Ubzb69YPufw4AAFBFAjoAAABwRn5xw6q87yX9x7lHeDNH9Nmxb1jTkbZm/qcAAABw1gR0AAAA4Iy97KLOfO51a/Jj13Qv+Enzz0b/1ZtWFT0EAAAACiKgAwAAAGelJcmv3tSTd9/cl8GucsxG7+1oyY1rOooeBgAAAAUR0AEAAIBz8qpLuvLeF/fl2oGF9w1vlog+O87/eoPZ5wAAAFXWMjMzM1P0IIDl1dLSLCetgKqr2m6J7TNlUrX3L3Bin/jqobx9tHacnzTydmL2M/nLPzSU3o7yfEbb36BM7G+Um+0V0Cx8HkH5mYEOAAAALJkfuao7H7ylPxeubJZLus+O67rB9lLFcwAAAM6cGehQAb7BCzSLqu2W2D5TJlV7/wKn5z33jOcD9x88zk8aaZsx+3n8qdsGSnf/c/sblIn9jXKzvQKahc8jKD8z0AEAAIBl8aYbVuWPXtSXNSsadTb67Dieu7q9dPEcAACAMyegAwAAAMvmtou78pGX9mfT0MI43ZJiQ/rs317R1pJtm3sLHAsAAACNwiXcoQJcAgtoFlXbLbF9pkyq9v4Fzs7ff/NIhkfGsn9i4TajiG3I7Ofw73xvb37g8hUFjGH52d+gTOxvlJvtFdAsfB5B+ZmBDgAAANTFay7pykdfNpCNiy6VXu/Z6LN/68bV7aWN5wAAAJw5M9ChAnyDF2gWVdstsX2mTKr2/gXO3T9/eyLDo2N56uD0cX66nNuU2c/fC1e25vYX9+f6wfZl/HvFsr9BmdjfKDfbK6BZ+DyC8hPQoQIcgADNomq7JbbPlEnV3r/A0vm7bxy7rPv41PG2I0u9bZn97B3sas3vfG9vbrmwc4n/RmOxv0GZ2N8oN9sroFn4PILyE9ChAhyAAM2iarslts+USdXev8DSenDfVLaP1HL3nsmTPOtctjPzP3PXrGjN8JaebF3XdQ6/sznY36BM7G+Um+0V0Cx8HkH5CehQAQ5AgGZRtd0S22fKpGrvX2B5PPDMVLaP1rLzpCH9Wafa7hz/c/aKvrZs29yb55+/8D7s5WR/gzKxv1FutldAs/B5BOUnoEMFOAABmkXVdktsnymTqr1/geU1NZ38328dyR/sHM/jtaNL9nt/5aae/Pg13Uv2+5qB/Q3KxP5GudleAc3C5xGUn4AOFeAABGgWVdstsX2mTKr2/gXq59vjR/OFpybzpw8fzKMHzi6mbxrqyLYtPbmmv32JR9f47G9QJvY3ys32CmgWPo+g/AR0qAAHIECzqNpuie0zZVK19y9QjP0TM/nq/qk8uG8quw5N54na0Tx5cDpjk9NpaWnJzMxMhla0Zt2qtlzR15aNazqy6byOE1zMvRrsb1Am9jfKzfYKaBY+j6D8BHSoAAcgQLOo2m6J7TNlUrX3L0CzsL9BmdjfKDfbK6BZ+DyC8mstegAAAAAAAAAA0AgEdAAAAAAAAACI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EnSXvQAAJbazMxM0UOAJdPS0lL0EOqqav/eqm2vLF+gWdheQfOq2vpcte1V1f69VeP9S5lYnwGamxnoAAAAAAAAABA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JGkvegAAnJuWlpaih1BXMzMzRQ+BZVS15ev9C82rau9fyq1q67PPo3Kr2voMZVK192/VPo+qtnyr9u+t2voMlJ8Z6AAAAAAAAAAQ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CRpL3oAwPKbmZkpeggsI8u33CzfcrN8y62lpaXoIdSV9ZkysT6Xm+1zuVm+0Lyq9v4FABqXGegAAAAAAAAAEA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8P/Yt6MTyWEggIJP4PxT1iVwHws7O5pRV0XQRrJseAgqAR0AAAAAAAAAKgEdAAAAAAAAACoBHQAAAAAAAAAqAR0AAAAAAAAAKgEdAAAAAAAAACoBHQAAAAAAAAAqAR0AAAAAAAAAKgEdAAAAAAAAACoBHQAAAAAAAAAqAR0AAAAAAAAAKgEdAAAAAAAAACoBHQAAAAAAAAAqAR0AAAAAAAAAKgEdAAAAAAAAACoBHQAAAAAAAAAqAR0AAAAAAAAAKgEdAAAAAAAAACoBHQAAAAAAAAAqAR0AAAAAAAAAKgEdAAAAAAAAAKp6Tg8A/L211ukRAKC99+kR3mra83K3afvZ//Pdpu1nuMm089l5xU3s57s5n4Hbu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c3oAgFfbe58eAeBH1lqnRwD4kWnn1bT/yWnrO+154SbTzmeAb+F8Bm7j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11ukR4GX23qdHgJdxPt9t2nllP3MT7y83sb4An8n5fLdp/5MwkRv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PacHAAAA4LPtvU+P8FZrrdMj8Ies792cV9xk2n4GAPgUbqADAAAAAAAAQAI6AAAAAAAAAFQCOgAAAAAAAABUAjoAAAAAAAAAVAI6AAAAAAAAAFQCOgAAAAAAAABUAjoAAAAAAAAAVAI6AAAAAAAAAFQCOgAAAAAAAABUAjoAAAAAAAAAVAI6AAAAAAAAAFQCOgAAAAAAAABUAjoAAAAAAAAAVAI6AAAAAAAAAFQCOgAAAAAAAABUAjoAAAAAAAAAVAI6AAAAAAB2ma1rAAAS2ElEQVQ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nB4AAAButPc+PcJbrbVOj/BW0553Gu/v3aat7zTT9vM03t+7eX8BgE/h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99+kRAPiPtdbpEd5q2vdo2vpOY33he037Hk3jfOYm084r7y8A38QN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p7TAwC82lrr9AgAwOX23qdHeCv/V/C9vL93m/Y9msb63m3a+Ww/323afgbu5wY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a++9Tw8BAAAAAAAAAKe5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P/aswMBAAAAAEH7Uy9SGkE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1U2YiWbGMxu7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9616" y="1726072"/>
            <a:ext cx="3672408" cy="98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08628" y="431374"/>
            <a:ext cx="304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Яркин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Антон Андреевич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5560" y="2711450"/>
            <a:ext cx="3384375" cy="3021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733949" y="616040"/>
            <a:ext cx="3899662" cy="3322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marL="0" indent="0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Электронная почта: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toha55578@gmail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com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Телефон: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+7 (934) 047-47-44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34CCD-C90A-440B-91AD-402361EE0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711450"/>
            <a:ext cx="3384375" cy="30218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A23050-3695-4939-BBA2-B2A1BDC70F3C}"/>
              </a:ext>
            </a:extLst>
          </p:cNvPr>
          <p:cNvSpPr/>
          <p:nvPr/>
        </p:nvSpPr>
        <p:spPr>
          <a:xfrm>
            <a:off x="2883198" y="573325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«</a:t>
            </a:r>
            <a:r>
              <a:rPr lang="en-US" dirty="0">
                <a:latin typeface="Arial" pitchFamily="34" charset="0"/>
                <a:cs typeface="Arial" pitchFamily="34" charset="0"/>
              </a:rPr>
              <a:t>GYM for you</a:t>
            </a:r>
            <a:r>
              <a:rPr lang="ru-RU" dirty="0">
                <a:latin typeface="Arial" pitchFamily="34" charset="0"/>
                <a:cs typeface="Arial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169" y="5773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87569" y="1039446"/>
            <a:ext cx="5650523" cy="426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настоящее время очень популяризируемая спортзал среди всех поколений, множество блогеров продвигают тему спортивных залов. </a:t>
            </a:r>
            <a:endParaRPr lang="ru-RU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Помогает как и новичкам, женщинам, беременным, так и уже продвинутым спортсменам составить план тренировок, питание, также если у человека есть потребность в заболеваниях помочь ему составить грамотный план. Именно поэтому создается это приложении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245E051-ED7A-43F4-860D-E18CA593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7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169" y="5773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20431" y="1062511"/>
            <a:ext cx="5470769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endParaRPr lang="ru-RU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После создания приложение в нем будет большой функционал</a:t>
            </a:r>
            <a:r>
              <a:rPr lang="en-US" sz="1800" dirty="0">
                <a:latin typeface="Georgia" panose="02040502050405020303" pitchFamily="18" charset="0"/>
              </a:rPr>
              <a:t>:</a:t>
            </a:r>
            <a:r>
              <a:rPr lang="ru-RU" sz="1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- план тренировок составленный индивидуально под потребность каждого человека</a:t>
            </a:r>
          </a:p>
          <a:p>
            <a:pPr>
              <a:buFontTx/>
              <a:buChar char="-"/>
            </a:pPr>
            <a:r>
              <a:rPr lang="ru-RU" sz="1800" dirty="0">
                <a:latin typeface="Georgia" panose="02040502050405020303" pitchFamily="18" charset="0"/>
              </a:rPr>
              <a:t>Питание составленное под желание и планы потребителей</a:t>
            </a:r>
          </a:p>
          <a:p>
            <a:pPr>
              <a:buFontTx/>
              <a:buChar char="-"/>
            </a:pPr>
            <a:r>
              <a:rPr lang="ru-RU" sz="1800" dirty="0">
                <a:latin typeface="Georgia" panose="02040502050405020303" pitchFamily="18" charset="0"/>
              </a:rPr>
              <a:t>Информация о различных спортивных добавках, какие самые эффективные </a:t>
            </a:r>
          </a:p>
          <a:p>
            <a:pPr>
              <a:buFontTx/>
              <a:buChar char="-"/>
            </a:pPr>
            <a:r>
              <a:rPr lang="ru-RU" sz="1800" dirty="0">
                <a:latin typeface="Georgia" panose="02040502050405020303" pitchFamily="18" charset="0"/>
              </a:rPr>
              <a:t>Вовлечение, мотивация, игра</a:t>
            </a:r>
          </a:p>
          <a:p>
            <a:pPr>
              <a:buFontTx/>
              <a:buChar char="-"/>
            </a:pPr>
            <a:r>
              <a:rPr lang="ru-RU" sz="1800" dirty="0">
                <a:latin typeface="Georgia" panose="02040502050405020303" pitchFamily="18" charset="0"/>
              </a:rPr>
              <a:t>Аналитика и контроль</a:t>
            </a:r>
          </a:p>
          <a:p>
            <a:pPr>
              <a:buFontTx/>
              <a:buChar char="-"/>
            </a:pPr>
            <a:r>
              <a:rPr lang="ru-RU" sz="1800" dirty="0">
                <a:latin typeface="Georgia" panose="02040502050405020303" pitchFamily="18" charset="0"/>
              </a:rPr>
              <a:t>Правильная техника упражнение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0FBD752-771C-4D88-9A36-C3B127DDC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454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169" y="5773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59509" y="1062511"/>
            <a:ext cx="5400429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 служит персональным ассистентом для посетителей тренажерного зала, которое помогает планировать тренировки, отслеживать физические показатели, анализировать прогресс и поддерживать мотивацию, а также может использоваться тренерами для дистанционного ведения клиентов. А также домашние тренировки, реабилитация после травм и т.д.</a:t>
            </a:r>
            <a:endParaRPr lang="ru-RU" sz="18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1569CF7-3029-46EA-9022-C7FFF1D7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61" y="4968"/>
            <a:ext cx="4565039" cy="68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8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38" y="32076"/>
            <a:ext cx="5953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Технологичность проекта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28246" y="1078142"/>
            <a:ext cx="4861169" cy="4244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 Техническое решение: Используем готовые нейросети для оценки позы человека и питания. Они уже умеют находить точки тела и считать нормы БЖУ. Наша задача — обучить их именно на спортивных упражнениях и написать алгоритм, который сравнивает твои углы с эталонными.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 Таких приложение еще не существует поэтому мы будем первые.</a:t>
            </a:r>
            <a:endParaRPr lang="ru-RU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- Используем готовые нейросети (например, </a:t>
            </a:r>
            <a:r>
              <a:rPr lang="en-US" sz="1800" dirty="0" err="1">
                <a:latin typeface="Georgia" panose="02040502050405020303" pitchFamily="18" charset="0"/>
              </a:rPr>
              <a:t>MediaPipe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  <a:r>
              <a:rPr lang="ru-RU" sz="1800" dirty="0">
                <a:latin typeface="Georgia" panose="02040502050405020303" pitchFamily="18" charset="0"/>
              </a:rPr>
              <a:t>от </a:t>
            </a:r>
            <a:r>
              <a:rPr lang="en-US" sz="1800" dirty="0">
                <a:latin typeface="Georgia" panose="02040502050405020303" pitchFamily="18" charset="0"/>
              </a:rPr>
              <a:t>Google </a:t>
            </a:r>
            <a:r>
              <a:rPr lang="ru-RU" sz="1800" dirty="0">
                <a:latin typeface="Georgia" panose="02040502050405020303" pitchFamily="18" charset="0"/>
              </a:rPr>
              <a:t>или </a:t>
            </a:r>
            <a:r>
              <a:rPr lang="en-US" sz="1800" dirty="0" err="1">
                <a:latin typeface="Georgia" panose="02040502050405020303" pitchFamily="18" charset="0"/>
              </a:rPr>
              <a:t>OpenPose</a:t>
            </a:r>
            <a:r>
              <a:rPr lang="en-US" sz="1800" dirty="0">
                <a:latin typeface="Georgia" panose="02040502050405020303" pitchFamily="18" charset="0"/>
              </a:rPr>
              <a:t>)</a:t>
            </a:r>
            <a:r>
              <a:rPr lang="ru-RU" sz="1800" dirty="0">
                <a:latin typeface="Georgia" panose="02040502050405020303" pitchFamily="18" charset="0"/>
              </a:rPr>
              <a:t> их остается только обучить под наши задачи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76BD692-EB71-414E-A861-E593E3F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7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432" y="44017"/>
            <a:ext cx="5205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Аналоги и конкуренты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218831" y="578297"/>
            <a:ext cx="5805162" cy="4244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ru-RU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-   Персональные тренера это аналог, но мы сделаем намного дешевле и компетентней приложение. Также есть пару ботов у блогеров, но функционал там невелик и нет индивидуального составление плана  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-   Приложение будет инновации, дешевле чем сопровождение с реальным тренером. Тем более в настоящие время очень много некомпетентных тренеров которые толком не понимают базы или имеют мало опыта. 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-  В настоящее время очень популярен спортзал, здоровый образ жизни. Также приложение доступно в любое время, нежели тренер у которого плотное расписание.</a:t>
            </a:r>
          </a:p>
          <a:p>
            <a:pPr marL="0" indent="0"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97B9DDE-CD18-4712-B31D-9724A727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15" y="0"/>
            <a:ext cx="4564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6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733" y="116632"/>
            <a:ext cx="395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Рынок и потребитель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260971" y="1031250"/>
            <a:ext cx="5386067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Мировой рынок фитнес-приложений — $4 млрд, в России — около 10 млн пользователей.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· Сегмент: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  · Новички в спортзалах (18–35 лет).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  · Люди, занимающиеся дома (особенно после пандемии).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  · Потенциальные потребители: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  Сети фитнес-клубов (</a:t>
            </a:r>
            <a:r>
              <a:rPr lang="ru-RU" sz="1800" dirty="0" err="1">
                <a:latin typeface="Georgia" panose="02040502050405020303" pitchFamily="18" charset="0"/>
              </a:rPr>
              <a:t>World</a:t>
            </a:r>
            <a:r>
              <a:rPr lang="ru-RU" sz="1800" dirty="0">
                <a:latin typeface="Georgia" panose="02040502050405020303" pitchFamily="18" charset="0"/>
              </a:rPr>
              <a:t> </a:t>
            </a:r>
            <a:r>
              <a:rPr lang="ru-RU" sz="1800" dirty="0" err="1">
                <a:latin typeface="Georgia" panose="02040502050405020303" pitchFamily="18" charset="0"/>
              </a:rPr>
              <a:t>Class</a:t>
            </a:r>
            <a:r>
              <a:rPr lang="ru-RU" sz="1800" dirty="0">
                <a:latin typeface="Georgia" panose="02040502050405020303" pitchFamily="18" charset="0"/>
              </a:rPr>
              <a:t>, DDX </a:t>
            </a:r>
            <a:r>
              <a:rPr lang="ru-RU" sz="1800" dirty="0" err="1">
                <a:latin typeface="Georgia" panose="02040502050405020303" pitchFamily="18" charset="0"/>
              </a:rPr>
              <a:t>Fitness</a:t>
            </a:r>
            <a:r>
              <a:rPr lang="ru-RU" sz="1800" dirty="0">
                <a:latin typeface="Georgia" panose="02040502050405020303" pitchFamily="18" charset="0"/>
              </a:rPr>
              <a:t>, </a:t>
            </a:r>
            <a:r>
              <a:rPr lang="ru-RU" sz="1800" dirty="0" err="1">
                <a:latin typeface="Georgia" panose="02040502050405020303" pitchFamily="18" charset="0"/>
              </a:rPr>
              <a:t>Alex</a:t>
            </a:r>
            <a:r>
              <a:rPr lang="ru-RU" sz="1800" dirty="0">
                <a:latin typeface="Georgia" panose="02040502050405020303" pitchFamily="18" charset="0"/>
              </a:rPr>
              <a:t> </a:t>
            </a:r>
            <a:r>
              <a:rPr lang="ru-RU" sz="1800" dirty="0" err="1">
                <a:latin typeface="Georgia" panose="02040502050405020303" pitchFamily="18" charset="0"/>
              </a:rPr>
              <a:t>Fitness</a:t>
            </a:r>
            <a:r>
              <a:rPr lang="ru-RU" sz="1800" dirty="0">
                <a:latin typeface="Georgia" panose="02040502050405020303" pitchFamily="18" charset="0"/>
              </a:rPr>
              <a:t>), частные клиенты.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B5B18A-2A78-4278-B7A8-BC7FBCDF2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" t="5677" r="3860" b="6567"/>
          <a:stretch/>
        </p:blipFill>
        <p:spPr>
          <a:xfrm>
            <a:off x="6847127" y="555470"/>
            <a:ext cx="4947140" cy="47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999328" y="1318519"/>
            <a:ext cx="8219256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714" y="67819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19503E-5D77-4E53-8F45-1202D5F6235C}"/>
              </a:ext>
            </a:extLst>
          </p:cNvPr>
          <p:cNvSpPr/>
          <p:nvPr/>
        </p:nvSpPr>
        <p:spPr>
          <a:xfrm>
            <a:off x="117233" y="529484"/>
            <a:ext cx="57130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Ключевая задача:</a:t>
            </a:r>
          </a:p>
          <a:p>
            <a:r>
              <a:rPr lang="ru-RU" dirty="0"/>
              <a:t>  Сделать так, чтобы приложение работало на любых телефонах (даже не самых новых) без тормозов и точно определяло ошибки.</a:t>
            </a:r>
          </a:p>
          <a:p>
            <a:r>
              <a:rPr lang="ru-RU" dirty="0"/>
              <a:t>· Ресурсы:</a:t>
            </a:r>
          </a:p>
          <a:p>
            <a:r>
              <a:rPr lang="ru-RU" dirty="0"/>
              <a:t>  · Имеющиеся: команда из 2 студентов-программистов, ноутбуки, доступ к библиотекам компьютерного зрения.</a:t>
            </a:r>
          </a:p>
          <a:p>
            <a:r>
              <a:rPr lang="ru-RU" dirty="0"/>
              <a:t>  · Планируемые: грант 700 тыс. руб. на аренду серверов для обучения нейросети, покупку разных телефонов для тестов, оплату дизайнеру.</a:t>
            </a:r>
          </a:p>
          <a:p>
            <a:r>
              <a:rPr lang="ru-RU" dirty="0"/>
              <a:t>· Затраты на реализацию:</a:t>
            </a:r>
          </a:p>
          <a:p>
            <a:r>
              <a:rPr lang="ru-RU" dirty="0"/>
              <a:t>  1 млн руб. на год разработки (включая зарплаты, сервера, маркетинг).</a:t>
            </a:r>
          </a:p>
          <a:p>
            <a:r>
              <a:rPr lang="ru-RU" dirty="0"/>
              <a:t>· Команда:</a:t>
            </a:r>
          </a:p>
          <a:p>
            <a:r>
              <a:rPr lang="ru-RU" dirty="0"/>
              <a:t>  Сейчас: 2 разработчика. Нужен: дизайнер и тестировщик.</a:t>
            </a:r>
          </a:p>
          <a:p>
            <a:r>
              <a:rPr lang="ru-RU" dirty="0"/>
              <a:t>· Способ дохода.</a:t>
            </a:r>
          </a:p>
          <a:p>
            <a:r>
              <a:rPr lang="ru-RU" dirty="0"/>
              <a:t>  · Платная подписка (все упражнения, детальная статистика, сравнение с эталоном).</a:t>
            </a:r>
          </a:p>
          <a:p>
            <a:r>
              <a:rPr lang="ru-RU" dirty="0"/>
              <a:t>  · Продажа корпоративных лицензий фитнес-клубам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11CA5977-E339-4BC1-B9CD-8243CEE9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8" y="0"/>
            <a:ext cx="500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3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392673" y="1119736"/>
            <a:ext cx="5197094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Georgia" panose="02040502050405020303" pitchFamily="18" charset="0"/>
              </a:rPr>
              <a:t>Опыт в плане тренера, имею КМС, раньше работал тренером, занимаюсь более 4 лет, разбираюсь в составление питания и плана тренировок. Также много знакомых в сфере спортзала, а также программистов, которые помогут создать приложение.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426470" y="203905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Квалификация</a:t>
            </a:r>
          </a:p>
        </p:txBody>
      </p:sp>
      <p:pic>
        <p:nvPicPr>
          <p:cNvPr id="7176" name="Picture 8" descr="Picture background">
            <a:extLst>
              <a:ext uri="{FF2B5EF4-FFF2-40B4-BE49-F238E27FC236}">
                <a16:creationId xmlns:a16="http://schemas.microsoft.com/office/drawing/2014/main" id="{EE6F5DCA-5B9D-476D-9578-85D0BE442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r="40623"/>
          <a:stretch/>
        </p:blipFill>
        <p:spPr bwMode="auto">
          <a:xfrm>
            <a:off x="7633252" y="0"/>
            <a:ext cx="4558748" cy="68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34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908</Words>
  <Application>Microsoft Office PowerPoint</Application>
  <PresentationFormat>Широкоэкранный</PresentationFormat>
  <Paragraphs>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quote-cjk-patch</vt:lpstr>
      <vt:lpstr>Тема Office</vt:lpstr>
      <vt:lpstr>Приложение с ИИ тренером для спортзала «GYM for you» </vt:lpstr>
      <vt:lpstr> </vt:lpstr>
      <vt:lpstr> </vt:lpstr>
      <vt:lpstr> </vt:lpstr>
      <vt:lpstr> </vt:lpstr>
      <vt:lpstr> </vt:lpstr>
      <vt:lpstr> </vt:lpstr>
      <vt:lpstr> </vt:lpstr>
      <vt:lpstr> </vt:lpstr>
      <vt:lpstr>SWOT-анализ проекта «GYM for you»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тренер для спортзала с ИИ </dc:title>
  <dc:creator>Ярослав Багданова</dc:creator>
  <cp:lastModifiedBy>Ярослав Багданова</cp:lastModifiedBy>
  <cp:revision>6</cp:revision>
  <dcterms:created xsi:type="dcterms:W3CDTF">2026-03-03T09:38:13Z</dcterms:created>
  <dcterms:modified xsi:type="dcterms:W3CDTF">2026-03-03T12:34:22Z</dcterms:modified>
</cp:coreProperties>
</file>