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4"/>
  </p:notesMasterIdLst>
  <p:sldIdLst>
    <p:sldId id="268" r:id="rId3"/>
    <p:sldId id="275" r:id="rId4"/>
    <p:sldId id="262" r:id="rId5"/>
    <p:sldId id="258" r:id="rId6"/>
    <p:sldId id="259" r:id="rId7"/>
    <p:sldId id="261" r:id="rId8"/>
    <p:sldId id="264" r:id="rId9"/>
    <p:sldId id="265" r:id="rId10"/>
    <p:sldId id="276" r:id="rId11"/>
    <p:sldId id="263" r:id="rId12"/>
    <p:sldId id="260" r:id="rId13"/>
  </p:sldIdLst>
  <p:sldSz cx="9144000" cy="5143500" type="screen16x9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613" autoAdjust="0"/>
  </p:normalViewPr>
  <p:slideViewPr>
    <p:cSldViewPr snapToGrid="0">
      <p:cViewPr varScale="1">
        <p:scale>
          <a:sx n="75" d="100"/>
          <a:sy n="75" d="100"/>
        </p:scale>
        <p:origin x="-108" y="-7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98275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660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https://vc.ru/money/159115-ocenit-rynok-startapa-za-polchasa-metod-tam-sam-som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5e60d0ca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5e60d0ca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Напишите о ваших планах на будущее в связи с реализацией проекта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Если проект выходит за рамки Акселератора, будете ли вы продолжать?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Как вы сами оцениваете его перспективность?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Планируете ли подавать заявки на гранты / конкурсы / в акселераторы?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Что-то другое на ваше усмотрение.</a:t>
            </a:r>
            <a:br>
              <a:rPr lang="ru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rgbClr val="0000FF"/>
                </a:solidFill>
              </a:rPr>
              <a:t>Просим вас не зачитывать информацию со слайдов, а рассказывать своими словами!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5e60d0ca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5e60d0ca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Данный слайд не является жестко регламентированным, при необходимости его можно разделить на два или три. О чём рекомендуется рассказать.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Представьте участников команды и расскажите о ваших </a:t>
            </a:r>
            <a:r>
              <a:rPr lang="ru" b="1" dirty="0"/>
              <a:t>зонах ответственности</a:t>
            </a:r>
            <a:r>
              <a:rPr lang="ru" dirty="0"/>
              <a:t>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Какими </a:t>
            </a:r>
            <a:r>
              <a:rPr lang="ru" b="1" dirty="0"/>
              <a:t>инструментами </a:t>
            </a:r>
            <a:r>
              <a:rPr lang="ru" dirty="0"/>
              <a:t>вы пользовались и почему именно такими? С какими столкнулись ограничениями и </a:t>
            </a:r>
            <a:r>
              <a:rPr lang="ru" b="1" dirty="0"/>
              <a:t>сложностями</a:t>
            </a:r>
            <a:r>
              <a:rPr lang="ru" dirty="0"/>
              <a:t>, как с этим работали. Если в процессе работы в команде произошли </a:t>
            </a:r>
            <a:r>
              <a:rPr lang="ru" b="1" dirty="0"/>
              <a:t>изменения</a:t>
            </a:r>
            <a:r>
              <a:rPr lang="ru" dirty="0"/>
              <a:t>, расскажите почему.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/>
              <a:t>Ожидания и реальность</a:t>
            </a:r>
            <a:r>
              <a:rPr lang="ru" dirty="0"/>
              <a:t>. Какой план реализации проекта был составлен в самом начале? Какие были задачи, сроки и т.п.? Как получилось на самом деле? Какие корректировки вам пришлось внести в план? Какие в результате были задачи и фактические сроки исполнения? Какие риски сработали, какие вы предусмотрели, какие нет?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Расскажите об итогах Акселератора лично для вас. Какой опыт вы приобрели, что поняли про себя и других, чему научились (в связи с вашей специальностью, в плане софт-скиллов)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rgbClr val="0000FF"/>
                </a:solidFill>
              </a:rPr>
              <a:t>Просим вас не зачитывать информацию со слайдов, а рассказывать своими словами!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343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98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128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415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754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4717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495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6061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772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199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17998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PhageForce</a:t>
            </a:r>
            <a:r>
              <a:rPr lang="ru-RU" sz="5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endParaRPr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Лазарева Ольга Игоревна</a:t>
            </a:r>
            <a:endParaRPr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Технологическое направление</a:t>
            </a:r>
            <a:r>
              <a:rPr lang="ru-RU" dirty="0">
                <a:solidFill>
                  <a:srgbClr val="595959"/>
                </a:solidFill>
              </a:rPr>
              <a:t> -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lang="ru-RU" dirty="0">
              <a:solidFill>
                <a:srgbClr val="595959"/>
              </a:solidFill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биомедицинские и ветеринарные технологии</a:t>
            </a:r>
          </a:p>
        </p:txBody>
      </p:sp>
      <p:sp>
        <p:nvSpPr>
          <p:cNvPr id="7" name="Google Shape;56;p13"/>
          <p:cNvSpPr txBox="1"/>
          <p:nvPr/>
        </p:nvSpPr>
        <p:spPr>
          <a:xfrm>
            <a:off x="716135" y="1193426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514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B74793-4B11-9A07-7227-0E37223D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83807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Пользователь и его 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51202BF-CC12-F702-141A-DF2A565B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960" y="3853214"/>
            <a:ext cx="7932420" cy="723014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Энтерококки (</a:t>
            </a:r>
            <a:r>
              <a:rPr lang="en-US" sz="24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Enterococcus</a:t>
            </a:r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условно-патогенная микрофлора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6788375C-0364-56FB-8D36-FDEB6401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44" y="1429305"/>
            <a:ext cx="3463048" cy="242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456405A2-31FD-52E4-339D-9EF754B3B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14" y="1688313"/>
            <a:ext cx="3129517" cy="17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35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A0EB7D6A-561C-0492-3110-7859F9C47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59" y="1899682"/>
            <a:ext cx="4625100" cy="301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D61B59B0-7A05-758B-0D60-954E2687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349" y="283863"/>
            <a:ext cx="3111779" cy="24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yandex-images.clstorage.net/d52PvK197/587d5bqM_W2G/EoLA7JY1l_ZXYi1VG8RT-7Q2kqKl3NhBq4bFRCOk4Tc6tSAdpq5MCvuhQ3cru82VS6Uzr4C6nlIaB54bGEhM9hZGBNinwAKCRqbJlWtUEg8F4hKm1Bn48No25fCjARTHOvNG6oEpGs0thoFQmR_YED6A8ntE69jEjkB6bjsND6Tio-GO0KZ01aHD_5S6BEEeBBSTxOcryAFOZ4XhVNOAYW5Ch1gzK1tu7FTzgyjOiaP8Q7GvNoqbFwkh2C96rAw2UsJAjWN11yXA811UuMSAvQV0AwTHydiBPMYl80UycwNsgxRLAlpaHU6E4KFqr1giHVMwfdTZiAYI8coNWjwMBuBgs-zgxSTnUQLcFSl28X-ExdO11DubkG1259O2MmAwb6LX2kNKe-8eVGHROp4Jce_DMIzX6utVSPFJvpov_4QxgcO_shXWx1Hg7YbZpnI-1uSB9sYr6UBtd-RzJnEiIV-D9JoDGmmvP_TzUMruG2Jvk-O9dOhKV6hQak0a3j6FEQOQjUBXt5QCg08E2XSDL3XU4Ldk2WuS7Re1w7cTkXLuUYR5Epvpj6wkM1AZPwlQzWBSjtbK-ido4-tfGW0-B6FSMI9yxnaVA2KuBstlQ37V9BGndCh6YW_GhfAGksCQb2E3e9G7qg_v90FQ6Z84sOzzM373OZt2GwO7j1gs_0QR0JMtEhU15yLA_FUKhTMfBUbyx0U5-5D-5BWQxiDwI11yh0oRm6uOznSiEHkManJMczJupwvolThSWmy6_-yGg_GwTNF3lIRwoQ_WiqZSnCYG02Z3mXqRfOZHsLai8wJNkdVKcAhof171QdNaXAhyniAzDMW7q2ZpQbu_Gu4Pd3MQ4r1SJndF8MLe1asWwS1F16GVBQl6Iw12xLKU02NgvPElmkAIKazu11PDWM1ZAUxwEp12iPu3G-J6HdiPrqRSwoCPMjYUhkMTfFabN1KcFKVA5yZpWpNeRrexE">
            <a:extLst>
              <a:ext uri="{FF2B5EF4-FFF2-40B4-BE49-F238E27FC236}">
                <a16:creationId xmlns:a16="http://schemas.microsoft.com/office/drawing/2014/main" xmlns="" id="{358550ED-7E0A-1929-29E6-D3AAE1C8E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60" y="254480"/>
            <a:ext cx="2262160" cy="152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C85529A-2CC7-4DD1-B114-AECEEEF15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902" y="283863"/>
            <a:ext cx="2141057" cy="14971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E271735-C0D7-3987-B011-08CD474E0788}"/>
              </a:ext>
            </a:extLst>
          </p:cNvPr>
          <p:cNvSpPr txBox="1"/>
          <p:nvPr/>
        </p:nvSpPr>
        <p:spPr>
          <a:xfrm>
            <a:off x="5331349" y="2835635"/>
            <a:ext cx="311177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в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погибают тысячи животных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птиц из-за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энтерококковой микрофлоры</a:t>
            </a:r>
          </a:p>
        </p:txBody>
      </p:sp>
    </p:spTree>
    <p:extLst>
      <p:ext uri="{BB962C8B-B14F-4D97-AF65-F5344CB8AC3E}">
        <p14:creationId xmlns:p14="http://schemas.microsoft.com/office/powerpoint/2010/main" val="179516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178984" y="495982"/>
            <a:ext cx="309207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3200" dirty="0"/>
              <a:t>Решение</a:t>
            </a:r>
            <a:endParaRPr sz="3200" dirty="0"/>
          </a:p>
        </p:txBody>
      </p:sp>
      <p:pic>
        <p:nvPicPr>
          <p:cNvPr id="2052" name="Picture 4" descr="https://opora-clinica.ru/upload/medialibrary/f19/g2xl99es7g4hkrlan3l9mn1ml2oaw4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329" y="3006090"/>
            <a:ext cx="2747118" cy="174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https://img2.freepng.ru/20180710/lxw/kisspng-primary-care-physician-medicine-disease-obstetrics-lab-coat-5b44aabb251e97.6127103415312268111521.jpg">
            <a:extLst>
              <a:ext uri="{FF2B5EF4-FFF2-40B4-BE49-F238E27FC236}">
                <a16:creationId xmlns:a16="http://schemas.microsoft.com/office/drawing/2014/main" xmlns="" id="{B7EEACC4-04C0-C48C-C290-E5CDE067C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522" y="1154515"/>
            <a:ext cx="2829209" cy="33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EF3F8F-6B49-C06A-C535-A9D8E3B668F0}"/>
              </a:ext>
            </a:extLst>
          </p:cNvPr>
          <p:cNvSpPr txBox="1"/>
          <p:nvPr/>
        </p:nvSpPr>
        <p:spPr>
          <a:xfrm>
            <a:off x="406807" y="1154515"/>
            <a:ext cx="50681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Антибактериальный препарат на основе бактериофагов, действующий против энтерококковой микрофлоры </a:t>
            </a:r>
            <a:r>
              <a:rPr lang="en-US" sz="2400" b="1" i="0" u="none" strike="noStrike" spc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en-US" sz="2400" b="1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 idx="4294967295"/>
          </p:nvPr>
        </p:nvSpPr>
        <p:spPr>
          <a:xfrm>
            <a:off x="2579184" y="312738"/>
            <a:ext cx="4054939" cy="57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3200" dirty="0"/>
              <a:t>Аналоги решения</a:t>
            </a:r>
            <a:endParaRPr sz="3200" dirty="0"/>
          </a:p>
        </p:txBody>
      </p:sp>
      <p:sp>
        <p:nvSpPr>
          <p:cNvPr id="2" name="AutoShape 16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8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t="12516" b="9294"/>
          <a:stretch/>
        </p:blipFill>
        <p:spPr>
          <a:xfrm>
            <a:off x="3910632" y="1375794"/>
            <a:ext cx="3100681" cy="2424419"/>
          </a:xfrm>
          <a:prstGeom prst="rect">
            <a:avLst/>
          </a:prstGeom>
        </p:spPr>
      </p:pic>
      <p:pic>
        <p:nvPicPr>
          <p:cNvPr id="1044" name="Picture 20" descr="https://natalyland.ru/wp-content/uploads/7/3/c/73c75c8e530eb57346f5ad6a06c41abb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3" r="29192"/>
          <a:stretch/>
        </p:blipFill>
        <p:spPr bwMode="auto">
          <a:xfrm>
            <a:off x="7011313" y="893304"/>
            <a:ext cx="1657351" cy="403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yachist.ru/wp-content/uploads/2017/08/Salmonelleznyiy-bakteriofag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30427" r="11179" b="11843"/>
          <a:stretch/>
        </p:blipFill>
        <p:spPr bwMode="auto">
          <a:xfrm>
            <a:off x="615304" y="3138480"/>
            <a:ext cx="3367068" cy="160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imgs.asna.ru/iblock/29c/29c006cf232554db250f62cb798b941d/200000052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43" y="1070312"/>
            <a:ext cx="3223589" cy="18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2011" y="1258349"/>
            <a:ext cx="4771769" cy="31956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Антибактериальный препарат (прототип) на основе бактериофагов, действующий против энтерококковой микрофлоры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809191" y="558591"/>
            <a:ext cx="24345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/>
              <a:t>Решение</a:t>
            </a:r>
            <a:endParaRPr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75987E09-9A83-1BC5-B9A4-8BACD06BD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58" b="87933" l="22153" r="744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22" t="13486" r="19061" b="3795"/>
          <a:stretch/>
        </p:blipFill>
        <p:spPr bwMode="auto">
          <a:xfrm>
            <a:off x="5511567" y="-17388"/>
            <a:ext cx="2994870" cy="505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65270" y="15673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Экономика проекта: Рынок</a:t>
            </a:r>
            <a:endParaRPr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44ED61A6-2EEE-FE4E-592D-DD7B1150A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337768"/>
              </p:ext>
            </p:extLst>
          </p:nvPr>
        </p:nvGraphicFramePr>
        <p:xfrm>
          <a:off x="242950" y="729432"/>
          <a:ext cx="3387154" cy="4337958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1693577">
                  <a:extLst>
                    <a:ext uri="{9D8B030D-6E8A-4147-A177-3AD203B41FA5}">
                      <a16:colId xmlns:a16="http://schemas.microsoft.com/office/drawing/2014/main" xmlns="" val="675160448"/>
                    </a:ext>
                  </a:extLst>
                </a:gridCol>
                <a:gridCol w="1693577">
                  <a:extLst>
                    <a:ext uri="{9D8B030D-6E8A-4147-A177-3AD203B41FA5}">
                      <a16:colId xmlns:a16="http://schemas.microsoft.com/office/drawing/2014/main" xmlns="" val="1818076290"/>
                    </a:ext>
                  </a:extLst>
                </a:gridCol>
              </a:tblGrid>
              <a:tr h="4160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Формулирование рынка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312290"/>
                  </a:ext>
                </a:extLst>
              </a:tr>
              <a:tr h="318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отрасль  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конечный потребитель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1760046"/>
                  </a:ext>
                </a:extLst>
              </a:tr>
              <a:tr h="980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Сельское хозяйство, производство антибактериальных препаратов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Сельскохозяйственные животноводческие предприятия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7725250"/>
                  </a:ext>
                </a:extLst>
              </a:tr>
              <a:tr h="335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география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конечный продукт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7327345"/>
                  </a:ext>
                </a:extLst>
              </a:tr>
              <a:tr h="13053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Пермский край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Антибактериальный препарат на основе бактериофагов против энтерококковой микрофлоры -  </a:t>
                      </a:r>
                    </a:p>
                    <a:p>
                      <a:pPr algn="ctr" fontAlgn="b"/>
                      <a:r>
                        <a:rPr lang="en-US" sz="1100" b="1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PhageForse</a:t>
                      </a:r>
                      <a:r>
                        <a:rPr lang="en-US" sz="1100" b="1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</a:t>
                      </a:r>
                      <a:r>
                        <a:rPr lang="ru-RU" sz="1100" b="1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1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100" b="1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6446519"/>
                  </a:ext>
                </a:extLst>
              </a:tr>
              <a:tr h="30959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назвать рынок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3861345"/>
                  </a:ext>
                </a:extLst>
              </a:tr>
              <a:tr h="59545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en-US" sz="1100" b="0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FoodNet</a:t>
                      </a:r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рынок товаров и услуг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378101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0B1A1A4A-5601-5AA0-C841-81E397A17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248576"/>
              </p:ext>
            </p:extLst>
          </p:nvPr>
        </p:nvGraphicFramePr>
        <p:xfrm>
          <a:off x="3706871" y="729432"/>
          <a:ext cx="2809666" cy="4332356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404833">
                  <a:extLst>
                    <a:ext uri="{9D8B030D-6E8A-4147-A177-3AD203B41FA5}">
                      <a16:colId xmlns:a16="http://schemas.microsoft.com/office/drawing/2014/main" xmlns="" val="347970302"/>
                    </a:ext>
                  </a:extLst>
                </a:gridCol>
                <a:gridCol w="1404833">
                  <a:extLst>
                    <a:ext uri="{9D8B030D-6E8A-4147-A177-3AD203B41FA5}">
                      <a16:colId xmlns:a16="http://schemas.microsoft.com/office/drawing/2014/main" xmlns="" val="349239785"/>
                    </a:ext>
                  </a:extLst>
                </a:gridCol>
              </a:tblGrid>
              <a:tr h="409966">
                <a:tc gridSpan="2"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Методы оценки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6691185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сверху-вниз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снизу-вверх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36259299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6208953"/>
                  </a:ext>
                </a:extLst>
              </a:tr>
              <a:tr h="68568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Общий рынок вет. </a:t>
                      </a:r>
                      <a:r>
                        <a:rPr lang="ru-RU" sz="1050" b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антиб</a:t>
                      </a: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. препаратов в РФ – 100 млрд.;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В ПК – 2 млрд.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 учётом количества покупателей и цены продукта в ПК – 1,5 млрд.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29506241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1451106"/>
                  </a:ext>
                </a:extLst>
              </a:tr>
              <a:tr h="1281964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От всех </a:t>
                      </a:r>
                      <a:r>
                        <a:rPr lang="ru-RU" sz="1050" b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антиб</a:t>
                      </a: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. препаратов на бактериофаги против энтерококковой микрофлоры придётся - 100 млн. руб. (1/20 часть)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использование </a:t>
                      </a:r>
                      <a:r>
                        <a:rPr lang="en-US" sz="1050" b="1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PhageForse</a:t>
                      </a:r>
                      <a:r>
                        <a:rPr lang="en-US" sz="1050" b="1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</a:t>
                      </a:r>
                      <a:r>
                        <a:rPr lang="ru-RU" sz="1050" b="1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b="1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50" b="1" i="0" u="none" strike="noStrike" spc="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придётся около 80 млн. руб.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46917888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4177536"/>
                  </a:ext>
                </a:extLst>
              </a:tr>
              <a:tr h="549553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 учётом конкуренции – 50 млн. руб. (1/2 часть)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Наша доступная доля – 40 млн. руб.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041672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68F6A07D-688C-4B3B-7BD4-1B2AEB3D9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792427"/>
              </p:ext>
            </p:extLst>
          </p:nvPr>
        </p:nvGraphicFramePr>
        <p:xfrm>
          <a:off x="6593304" y="1128032"/>
          <a:ext cx="2392566" cy="1708909"/>
        </p:xfrm>
        <a:graphic>
          <a:graphicData uri="http://schemas.openxmlformats.org/drawingml/2006/table">
            <a:tbl>
              <a:tblPr bandRow="1"/>
              <a:tblGrid>
                <a:gridCol w="1196283">
                  <a:extLst>
                    <a:ext uri="{9D8B030D-6E8A-4147-A177-3AD203B41FA5}">
                      <a16:colId xmlns:a16="http://schemas.microsoft.com/office/drawing/2014/main" xmlns="" val="1045017119"/>
                    </a:ext>
                  </a:extLst>
                </a:gridCol>
                <a:gridCol w="1196283">
                  <a:extLst>
                    <a:ext uri="{9D8B030D-6E8A-4147-A177-3AD203B41FA5}">
                      <a16:colId xmlns:a16="http://schemas.microsoft.com/office/drawing/2014/main" xmlns="" val="4084404665"/>
                    </a:ext>
                  </a:extLst>
                </a:gridCol>
              </a:tblGrid>
              <a:tr h="32627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Итоги оценки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8757614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ТАМ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1,7 млрд.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67292290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SAM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90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2796009"/>
                  </a:ext>
                </a:extLst>
              </a:tr>
              <a:tr h="201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SOM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45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497088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Выручка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45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0599951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Прибыль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30 млн.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0715573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Рентабельность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50 %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4366345"/>
                  </a:ext>
                </a:extLst>
              </a:tr>
              <a:tr h="208847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Окупаемость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1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7152145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B46DF1A-2482-AE6E-4195-8A429C710377}"/>
              </a:ext>
            </a:extLst>
          </p:cNvPr>
          <p:cNvSpPr txBox="1"/>
          <p:nvPr/>
        </p:nvSpPr>
        <p:spPr>
          <a:xfrm>
            <a:off x="6673516" y="2995375"/>
            <a:ext cx="2312354" cy="132343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dirty="0"/>
              <a:t>TAM — это общий рынок вет. </a:t>
            </a:r>
            <a:r>
              <a:rPr lang="ru-RU" sz="1000" dirty="0" err="1"/>
              <a:t>антиб</a:t>
            </a:r>
            <a:r>
              <a:rPr lang="ru-RU" sz="1000" dirty="0"/>
              <a:t>. препаратов в ПК; </a:t>
            </a:r>
          </a:p>
          <a:p>
            <a:pPr algn="just"/>
            <a:r>
              <a:rPr lang="ru-RU" sz="1000" dirty="0"/>
              <a:t>SAM — это доля рынка приходящаяся на бактериофаги против энтерококков в ПК;</a:t>
            </a:r>
          </a:p>
          <a:p>
            <a:pPr algn="just"/>
            <a:r>
              <a:rPr lang="ru-RU" sz="1000" dirty="0"/>
              <a:t>SOM — наша доступная доля с учётом коммерческой модели и конкуренции.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146226"/>
            <a:ext cx="8520600" cy="4283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Структура издержек и бизнес-модель</a:t>
            </a:r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A95948B8-A258-A4B7-BBB8-C25E1F19A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398070"/>
              </p:ext>
            </p:extLst>
          </p:nvPr>
        </p:nvGraphicFramePr>
        <p:xfrm>
          <a:off x="311700" y="761922"/>
          <a:ext cx="8364787" cy="4319841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589740">
                  <a:extLst>
                    <a:ext uri="{9D8B030D-6E8A-4147-A177-3AD203B41FA5}">
                      <a16:colId xmlns:a16="http://schemas.microsoft.com/office/drawing/2014/main" xmlns="" val="1951324904"/>
                    </a:ext>
                  </a:extLst>
                </a:gridCol>
                <a:gridCol w="4775047">
                  <a:extLst>
                    <a:ext uri="{9D8B030D-6E8A-4147-A177-3AD203B41FA5}">
                      <a16:colId xmlns:a16="http://schemas.microsoft.com/office/drawing/2014/main" xmlns="" val="1566838389"/>
                    </a:ext>
                  </a:extLst>
                </a:gridCol>
              </a:tblGrid>
              <a:tr h="298292">
                <a:tc>
                  <a:txBody>
                    <a:bodyPr/>
                    <a:lstStyle/>
                    <a:p>
                      <a:r>
                        <a:rPr lang="ru-RU" dirty="0"/>
                        <a:t>Кто ваш клиент? (кто платит?)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Животноводческие с/х предприятия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1186644"/>
                  </a:ext>
                </a:extLst>
              </a:tr>
              <a:tr h="791594">
                <a:tc>
                  <a:txBody>
                    <a:bodyPr/>
                    <a:lstStyle/>
                    <a:p>
                      <a:r>
                        <a:rPr lang="ru-RU" dirty="0"/>
                        <a:t>Ключевые виды деятельности</a:t>
                      </a:r>
                      <a:endParaRPr lang="ru-RU" dirty="0">
                        <a:highlight>
                          <a:srgbClr val="FF00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и разработка препарата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Частное производство (+ контрактное производство)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Продажа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антибактериального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spc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PhageForse</a:t>
                      </a:r>
                      <a:r>
                        <a:rPr lang="en-US" sz="14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400" b="0" i="0" u="none" strike="noStrik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83257788"/>
                  </a:ext>
                </a:extLst>
              </a:tr>
              <a:tr h="533906">
                <a:tc>
                  <a:txBody>
                    <a:bodyPr/>
                    <a:lstStyle/>
                    <a:p>
                      <a:r>
                        <a:rPr lang="ru-RU" dirty="0"/>
                        <a:t>Структура издержек, из которой складывается себестоимость вашего решения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частного производства: материальные затраты (оборудование, сырьевая база) – 500 тыс., затраты на оплату труда – 200 тыс., арендная плата – 15 тыс., коммунальные услуги – 5 тыс. (на 1 мес.)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 тыс. х 12 мес. = 8 640 000 р.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контрактного производства – 6 000 000 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2597256"/>
                  </a:ext>
                </a:extLst>
              </a:tr>
              <a:tr h="185184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Бизнес модель 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B2B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Каналы сбыта и распространения, маркетинг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1 препарат – 800 р.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Поставщики – лаборатории и предприятия по производству антибактериальных препаратов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денежных средств для старта – фонд содействия инновациям (1 млн.), + кредит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Партнёры: НПО «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Биомед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и «Микроген»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сбыта: ветеринарные аптеки, с/х предприятия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распространения: интернет-сайты, партнёры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285814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294922" y="25207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Перспективы развития проекта за пределами Акселератора / Перспективы внедрения и итоги тестирования с заказчиком</a:t>
            </a:r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67169" y="2049236"/>
            <a:ext cx="8520600" cy="2942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антимикробного действия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препарата: </a:t>
            </a:r>
            <a:r>
              <a:rPr lang="ru-RU" sz="200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его эффективности в определённом </a:t>
            </a:r>
            <a:r>
              <a:rPr lang="ru-RU" sz="2000" i="0" u="none" strike="noStrike" spc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разрешение на производство препарата и организовать его производство. Получить разрешение на выпуск и реализацию препарата.</a:t>
            </a: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препарата  </a:t>
            </a:r>
            <a:r>
              <a:rPr lang="ru-RU" sz="2000" i="0" u="none" strike="noStrike" spc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ru-RU" sz="200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–1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массовое производство, реализация и его использование на различных с/х предприятиях.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/>
              <a:t>Подведение итогов работы в Акселераторе</a:t>
            </a:r>
            <a:endParaRPr sz="3200"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97525"/>
            <a:ext cx="8520600" cy="33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поставленная в начале работы – подтвердить актуальность и спрос проекта, а также создать прототип. Цель достигнута.</a:t>
            </a:r>
            <a:endParaRPr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Акселераторе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разобралась во многих экономических аспектах, научилась определять целевую аудиторию и в целом ставить проблему и находить её решение, актуализировать информацию.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Желаю будущим участникам Акселератора больше творческих и смелых мыслей, креатива, стремления идти только вперёд!</a:t>
            </a:r>
            <a:endParaRPr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3200" dirty="0"/>
              <a:t>Команда</a:t>
            </a:r>
            <a:endParaRPr sz="3200"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ctr"/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CE17B992-99AE-7B0F-1CA5-107F15FCA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58" y="1238053"/>
            <a:ext cx="2228518" cy="298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876E03-D524-BF0D-3691-CF3225FD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70" t="-1063" r="11955" b="-507"/>
          <a:stretch/>
        </p:blipFill>
        <p:spPr>
          <a:xfrm>
            <a:off x="4914060" y="1238053"/>
            <a:ext cx="2219093" cy="29086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16571" y="4307265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Руководитель проекта</a:t>
            </a:r>
          </a:p>
          <a:p>
            <a:pPr algn="ctr"/>
            <a:r>
              <a:rPr lang="ru-RU" dirty="0" err="1">
                <a:solidFill>
                  <a:srgbClr val="1D1D1D"/>
                </a:solidFill>
                <a:latin typeface="Spectral"/>
              </a:rPr>
              <a:t>Овчинникова</a:t>
            </a:r>
            <a:r>
              <a:rPr lang="ru-RU" dirty="0">
                <a:solidFill>
                  <a:srgbClr val="1D1D1D"/>
                </a:solidFill>
                <a:latin typeface="Spectral"/>
              </a:rPr>
              <a:t> Дарья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39629" y="4307265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Наставник</a:t>
            </a:r>
          </a:p>
          <a:p>
            <a:pPr algn="ctr"/>
            <a:r>
              <a:rPr lang="ru-RU" dirty="0">
                <a:solidFill>
                  <a:srgbClr val="1D1D1D"/>
                </a:solidFill>
                <a:latin typeface="Spectral"/>
              </a:rPr>
              <a:t>Лазарева Ольга Игоревна</a:t>
            </a:r>
            <a:endParaRPr lang="ru-RU" b="1" dirty="0">
              <a:solidFill>
                <a:srgbClr val="1D1D1D"/>
              </a:solidFill>
              <a:latin typeface="Spectr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780</Words>
  <Application>Microsoft Office PowerPoint</Application>
  <PresentationFormat>Экран (16:9)</PresentationFormat>
  <Paragraphs>123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Spectral</vt:lpstr>
      <vt:lpstr>Times New Roman</vt:lpstr>
      <vt:lpstr>Simple Light</vt:lpstr>
      <vt:lpstr>1_Simple Light</vt:lpstr>
      <vt:lpstr>PhageForce - 1</vt:lpstr>
      <vt:lpstr>Пользователь и его проблема</vt:lpstr>
      <vt:lpstr>Презентация PowerPoint</vt:lpstr>
      <vt:lpstr>Решение</vt:lpstr>
      <vt:lpstr>Аналоги решения</vt:lpstr>
      <vt:lpstr>Решение</vt:lpstr>
      <vt:lpstr>Экономика проекта: Рынок</vt:lpstr>
      <vt:lpstr>Структура издержек и бизнес-модель</vt:lpstr>
      <vt:lpstr>Перспективы развития проекта за пределами Акселератора / Перспективы внедрения и итоги тестирования с заказчиком</vt:lpstr>
      <vt:lpstr>Подведение итогов работы в Акселераторе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Алена</cp:lastModifiedBy>
  <cp:revision>21</cp:revision>
  <dcterms:modified xsi:type="dcterms:W3CDTF">2023-12-10T11:50:31Z</dcterms:modified>
</cp:coreProperties>
</file>