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66" r:id="rId2"/>
    <p:sldId id="256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8" r:id="rId14"/>
  </p:sldIdLst>
  <p:sldSz cx="14630400" cy="8229600"/>
  <p:notesSz cx="8229600" cy="14630400"/>
  <p:embeddedFontLst>
    <p:embeddedFont>
      <p:font typeface="Arimo" panose="020B0604020202020204" charset="0"/>
      <p:regular r:id="rId16"/>
    </p:embeddedFont>
    <p:embeddedFont>
      <p:font typeface="Outfit Extra Bold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8B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5408D-C2AC-DDD6-F036-B64FF5E70A23}" v="512" dt="2024-11-25T15:49:43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8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71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пейзаж, туман, небо, гора&#10;&#10;Автоматически созданное описание">
            <a:extLst>
              <a:ext uri="{FF2B5EF4-FFF2-40B4-BE49-F238E27FC236}">
                <a16:creationId xmlns:a16="http://schemas.microsoft.com/office/drawing/2014/main" id="{FB686A2A-A7EE-4265-3D11-D115AAF66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822"/>
            <a:ext cx="14630400" cy="82239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E5E15E-78DC-3871-54A3-55B2E465749F}"/>
              </a:ext>
            </a:extLst>
          </p:cNvPr>
          <p:cNvSpPr txBox="1"/>
          <p:nvPr/>
        </p:nvSpPr>
        <p:spPr>
          <a:xfrm>
            <a:off x="2321978" y="1859592"/>
            <a:ext cx="998644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rgbClr val="231971"/>
                </a:solidFill>
                <a:latin typeface="Times New Roman"/>
                <a:cs typeface="Angsana New"/>
              </a:rPr>
              <a:t>«Модернизация инвалидной кресло-коляски» </a:t>
            </a:r>
            <a:endParaRPr lang="ru-RU" sz="4800" b="1" dirty="0">
              <a:solidFill>
                <a:srgbClr val="231971"/>
              </a:solidFill>
              <a:latin typeface="Times New Roman"/>
              <a:ea typeface="Calibri" panose="020F0502020204030204"/>
              <a:cs typeface="Angsana New"/>
            </a:endParaRPr>
          </a:p>
        </p:txBody>
      </p:sp>
      <p:pic>
        <p:nvPicPr>
          <p:cNvPr id="7" name="Рисунок 6" descr="Изображение выглядит как колесо, шина, Велосипедная шина, Велосипедное колесо&#10;&#10;Автоматически созданное описание">
            <a:extLst>
              <a:ext uri="{FF2B5EF4-FFF2-40B4-BE49-F238E27FC236}">
                <a16:creationId xmlns:a16="http://schemas.microsoft.com/office/drawing/2014/main" id="{6DA3888D-3AEC-0EC7-D39F-6FFA2AA8D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70" r="17116" b="1"/>
          <a:stretch/>
        </p:blipFill>
        <p:spPr>
          <a:xfrm>
            <a:off x="9315615" y="3107073"/>
            <a:ext cx="5314785" cy="5119704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2197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67EA5DAA-5F18-61D6-CFDD-118F25F7E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44" y="1764"/>
            <a:ext cx="14630400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44084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Модернизация инвалидной коляски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4518898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Инвалидные коляски играют жизненно важную роль в повышении качества жизни и мобильности людей с ограниченными возможностями. Современные технологические инновации открывают новые возможности для модернизации этих устройств, повышая их функциональность, комфорт и эргономику.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Picture background">
            <a:extLst>
              <a:ext uri="{FF2B5EF4-FFF2-40B4-BE49-F238E27FC236}">
                <a16:creationId xmlns:a16="http://schemas.microsoft.com/office/drawing/2014/main" id="{83934C27-012D-CF40-4C6A-E61FF8382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42926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0680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Актуальность проблемы. Цели и Задачи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1967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2504" y="3204686"/>
            <a:ext cx="13275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1196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Актуальность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530906" y="3610094"/>
            <a:ext cx="350770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Улучшение качества жизни людей с ограниченными возможностями является важной социальной задачей.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4685467" y="311967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42629" y="3204686"/>
            <a:ext cx="195977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1196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Цели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22583" y="3610094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Повысить мобильность, комфорт и функциональность современных инвалидных колясок.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793790" y="61810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40416" y="6273092"/>
            <a:ext cx="193596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62590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Задачи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1530906" y="6721197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Внедрение новых технологических решений, улучшение эргономики и интеграция с цифровыми технологиями.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865BE249-88DE-B2CD-CFE6-66AB32968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74"/>
            <a:ext cx="14730608" cy="8231948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843893" y="7160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Основные проблемы современных инвалидных колясок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33913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Ограниченная мобильность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93790" y="4211121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Многие инвалидные коляски имеют ограниченные возможности преодолевать препятствия и передвигаться в различных условиях.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32928" y="2733913"/>
            <a:ext cx="290839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Недостаточный</a:t>
            </a:r>
            <a:endParaRPr lang="ru-RU" sz="2800" b="1" dirty="0">
              <a:solidFill>
                <a:srgbClr val="231971"/>
              </a:solidFill>
              <a:latin typeface="Outfit Extra Bold" pitchFamily="34" charset="0"/>
              <a:ea typeface="Outfit Extra Bold" pitchFamily="34" charset="-122"/>
              <a:cs typeface="Outfit Extra Bold" pitchFamily="34" charset="-120"/>
            </a:endParaRPr>
          </a:p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комфорт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32928" y="4211122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Существующие модели зачастую не обеспечивают достаточного уровня эргономики и удобства для пользователя.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858496" y="2733913"/>
            <a:ext cx="36380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Устаревшие</a:t>
            </a:r>
            <a:r>
              <a:rPr lang="en-US" sz="2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endParaRPr lang="ru-RU" sz="2800" b="1" dirty="0">
              <a:solidFill>
                <a:srgbClr val="231971"/>
              </a:solidFill>
              <a:latin typeface="Outfit Extra Bold" pitchFamily="34" charset="0"/>
              <a:ea typeface="Outfit Extra Bold" pitchFamily="34" charset="-122"/>
              <a:cs typeface="Outfit Extra Bold" pitchFamily="34" charset="-120"/>
            </a:endParaRPr>
          </a:p>
          <a:p>
            <a:pPr marL="0" indent="0">
              <a:lnSpc>
                <a:spcPts val="2750"/>
              </a:lnSpc>
              <a:buNone/>
            </a:pPr>
            <a:r>
              <a:rPr lang="en-US" sz="280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технологии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9872067" y="4211122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Многие коляски используют неэффективные технологии, не позволяющие в полной мере интегрировать их с современными цифровыми решениями.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Picture background">
            <a:extLst>
              <a:ext uri="{FF2B5EF4-FFF2-40B4-BE49-F238E27FC236}">
                <a16:creationId xmlns:a16="http://schemas.microsoft.com/office/drawing/2014/main" id="{EEB7F79C-ED35-87EB-282E-41DEA7C0F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63" y="-1174"/>
            <a:ext cx="14642926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0565" y="720685"/>
            <a:ext cx="7722870" cy="1268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Новые технологические решения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1003578" y="2293858"/>
            <a:ext cx="22860" cy="5214938"/>
          </a:xfrm>
          <a:prstGeom prst="roundRect">
            <a:avLst>
              <a:gd name="adj" fmla="val 373013"/>
            </a:avLst>
          </a:prstGeom>
          <a:solidFill>
            <a:srgbClr val="BDB8DF"/>
          </a:solidFill>
          <a:ln/>
        </p:spPr>
      </p:sp>
      <p:sp>
        <p:nvSpPr>
          <p:cNvPr id="5" name="Shape 2"/>
          <p:cNvSpPr/>
          <p:nvPr/>
        </p:nvSpPr>
        <p:spPr>
          <a:xfrm>
            <a:off x="1220510" y="2739152"/>
            <a:ext cx="710565" cy="22860"/>
          </a:xfrm>
          <a:prstGeom prst="roundRect">
            <a:avLst>
              <a:gd name="adj" fmla="val 373013"/>
            </a:avLst>
          </a:prstGeom>
          <a:solidFill>
            <a:srgbClr val="BDB8DF"/>
          </a:solidFill>
          <a:ln/>
        </p:spPr>
      </p:sp>
      <p:sp>
        <p:nvSpPr>
          <p:cNvPr id="6" name="Shape 3"/>
          <p:cNvSpPr/>
          <p:nvPr/>
        </p:nvSpPr>
        <p:spPr>
          <a:xfrm>
            <a:off x="786646" y="2522220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55596" y="2598301"/>
            <a:ext cx="118824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131576" y="2519438"/>
            <a:ext cx="3132653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Электрический привод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2131576" y="2935962"/>
            <a:ext cx="6301859" cy="974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Внедрение электрических двигателей, аккумуляторных батарей и продвинутых систем управления для повышения мощности и маневренности.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1220510" y="4343978"/>
            <a:ext cx="710565" cy="22860"/>
          </a:xfrm>
          <a:prstGeom prst="roundRect">
            <a:avLst>
              <a:gd name="adj" fmla="val 373013"/>
            </a:avLst>
          </a:prstGeom>
          <a:solidFill>
            <a:srgbClr val="BDB8DF"/>
          </a:solidFill>
          <a:ln/>
        </p:spPr>
      </p:sp>
      <p:sp>
        <p:nvSpPr>
          <p:cNvPr id="11" name="Shape 8"/>
          <p:cNvSpPr/>
          <p:nvPr/>
        </p:nvSpPr>
        <p:spPr>
          <a:xfrm>
            <a:off x="775357" y="4115757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5970" y="4191838"/>
            <a:ext cx="175379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2131576" y="4101684"/>
            <a:ext cx="6509195" cy="238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Создание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механизма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для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облегчения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endParaRPr lang="ru-RU" sz="2400" b="1" dirty="0">
              <a:solidFill>
                <a:srgbClr val="2A2742"/>
              </a:solidFill>
              <a:latin typeface="Outfit Extra Bold"/>
            </a:endParaRPr>
          </a:p>
          <a:p>
            <a:pPr>
              <a:lnSpc>
                <a:spcPts val="2450"/>
              </a:lnSpc>
            </a:pP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подъема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по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лестнице</a:t>
            </a:r>
            <a:endParaRPr lang="en-US" sz="2400" b="1" dirty="0">
              <a:solidFill>
                <a:srgbClr val="2A2742"/>
              </a:solidFill>
              <a:latin typeface="Outfit Extra Bold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131576" y="4788665"/>
            <a:ext cx="6301859" cy="649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dirty="0">
                <a:solidFill>
                  <a:srgbClr val="2A2742"/>
                </a:solidFill>
                <a:latin typeface="Arimo"/>
                <a:ea typeface="Arimo"/>
                <a:cs typeface="Arimo"/>
              </a:rPr>
              <a:t>Механизм представляет собой приспособление, которое монтируется на ребро колеса, с крутящим элементом. Оно позволит облегчить подъём по лестнице как с помощью другого человека, так и самостоятельно. </a:t>
            </a:r>
            <a:endParaRPr lang="en-US" dirty="0">
              <a:solidFill>
                <a:srgbClr val="2A2742"/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194132" y="6619569"/>
            <a:ext cx="710565" cy="22860"/>
          </a:xfrm>
          <a:prstGeom prst="roundRect">
            <a:avLst>
              <a:gd name="adj" fmla="val 373013"/>
            </a:avLst>
          </a:prstGeom>
          <a:solidFill>
            <a:srgbClr val="BDB8DF"/>
          </a:solidFill>
          <a:ln/>
        </p:spPr>
      </p:sp>
      <p:sp>
        <p:nvSpPr>
          <p:cNvPr id="16" name="Shape 13"/>
          <p:cNvSpPr/>
          <p:nvPr/>
        </p:nvSpPr>
        <p:spPr>
          <a:xfrm>
            <a:off x="786646" y="6414067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39820" y="6509434"/>
            <a:ext cx="173236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2131576" y="6401419"/>
            <a:ext cx="6210022" cy="238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Складной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механизм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специальных</a:t>
            </a:r>
            <a:r>
              <a:rPr lang="en-US" sz="2400" b="1" dirty="0">
                <a:solidFill>
                  <a:srgbClr val="2A2742"/>
                </a:solidFill>
                <a:latin typeface="Outfit Extra Bold"/>
              </a:rPr>
              <a:t> </a:t>
            </a:r>
            <a:r>
              <a:rPr lang="en-US" sz="2400" b="1" dirty="0" err="1">
                <a:solidFill>
                  <a:srgbClr val="2A2742"/>
                </a:solidFill>
                <a:latin typeface="Outfit Extra Bold"/>
              </a:rPr>
              <a:t>насадок</a:t>
            </a:r>
            <a:endParaRPr lang="ru-RU" sz="2400" dirty="0" err="1"/>
          </a:p>
        </p:txBody>
      </p:sp>
      <p:sp>
        <p:nvSpPr>
          <p:cNvPr id="19" name="Text 16"/>
          <p:cNvSpPr/>
          <p:nvPr/>
        </p:nvSpPr>
        <p:spPr>
          <a:xfrm>
            <a:off x="2131575" y="6870791"/>
            <a:ext cx="6301859" cy="1078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Сами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насадки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на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колёса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имеют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складной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механизм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–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4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лепестка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каждый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лепесток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в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свою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очередь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складываются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в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двое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что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позволяет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беспрепятственно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передвигаться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дороге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8D2411DC-D80C-3452-A2F4-08F9EAA6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4630380" cy="82295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5828" y="1"/>
            <a:ext cx="8754573" cy="8224148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колесо, шина, Велосипедная шина, Велосипедное колесо&#10;&#10;Автоматически созданное описание">
            <a:extLst>
              <a:ext uri="{FF2B5EF4-FFF2-40B4-BE49-F238E27FC236}">
                <a16:creationId xmlns:a16="http://schemas.microsoft.com/office/drawing/2014/main" id="{09878DDA-F92A-72AA-3ACB-CB85FC4C70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70" r="17116" b="1"/>
          <a:stretch/>
        </p:blipFill>
        <p:spPr>
          <a:xfrm>
            <a:off x="9315617" y="1"/>
            <a:ext cx="5314785" cy="5119704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7FD40C0-ADA9-3FE5-5E9F-74D469F4AD49}"/>
              </a:ext>
            </a:extLst>
          </p:cNvPr>
          <p:cNvSpPr/>
          <p:nvPr/>
        </p:nvSpPr>
        <p:spPr>
          <a:xfrm>
            <a:off x="450937" y="951977"/>
            <a:ext cx="4985358" cy="1252603"/>
          </a:xfrm>
          <a:prstGeom prst="roundRect">
            <a:avLst/>
          </a:prstGeom>
          <a:noFill/>
          <a:ln w="12700">
            <a:solidFill>
              <a:srgbClr val="AC8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440F827-09A0-8CCE-86B1-666FD2F68DC8}"/>
              </a:ext>
            </a:extLst>
          </p:cNvPr>
          <p:cNvSpPr/>
          <p:nvPr/>
        </p:nvSpPr>
        <p:spPr>
          <a:xfrm>
            <a:off x="450937" y="3483472"/>
            <a:ext cx="4985358" cy="1252603"/>
          </a:xfrm>
          <a:prstGeom prst="roundRect">
            <a:avLst/>
          </a:prstGeom>
          <a:noFill/>
          <a:ln w="12700">
            <a:solidFill>
              <a:srgbClr val="AC8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6124D8B-C9F3-F38C-1385-B39041CEE4DD}"/>
              </a:ext>
            </a:extLst>
          </p:cNvPr>
          <p:cNvSpPr/>
          <p:nvPr/>
        </p:nvSpPr>
        <p:spPr>
          <a:xfrm>
            <a:off x="450937" y="6025018"/>
            <a:ext cx="4985358" cy="1252603"/>
          </a:xfrm>
          <a:prstGeom prst="roundRect">
            <a:avLst/>
          </a:prstGeom>
          <a:noFill/>
          <a:ln w="12700">
            <a:solidFill>
              <a:srgbClr val="AC8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4DCF6C-E30D-E46D-589C-CE449BEEC73B}"/>
              </a:ext>
            </a:extLst>
          </p:cNvPr>
          <p:cNvSpPr txBox="1"/>
          <p:nvPr/>
        </p:nvSpPr>
        <p:spPr>
          <a:xfrm>
            <a:off x="733777" y="1185333"/>
            <a:ext cx="4413955" cy="7771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450" b="1" dirty="0">
                <a:solidFill>
                  <a:srgbClr val="FF0000"/>
                </a:solidFill>
                <a:latin typeface="Times New Roman"/>
                <a:cs typeface="Times New Roman"/>
              </a:rPr>
              <a:t>ДВИГАТЕЛЬ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AD5DA2-1005-3EDD-3A35-6342ABEB26C7}"/>
              </a:ext>
            </a:extLst>
          </p:cNvPr>
          <p:cNvSpPr txBox="1"/>
          <p:nvPr/>
        </p:nvSpPr>
        <p:spPr>
          <a:xfrm>
            <a:off x="733776" y="3725332"/>
            <a:ext cx="4413955" cy="7771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450" b="1" dirty="0">
                <a:solidFill>
                  <a:schemeClr val="accent1"/>
                </a:solidFill>
                <a:latin typeface="Times New Roman"/>
                <a:cs typeface="Times New Roman"/>
              </a:rPr>
              <a:t>БАЛАНСИР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52E271-92BE-2DA2-4FC1-7884AD685337}"/>
              </a:ext>
            </a:extLst>
          </p:cNvPr>
          <p:cNvSpPr txBox="1"/>
          <p:nvPr/>
        </p:nvSpPr>
        <p:spPr>
          <a:xfrm>
            <a:off x="733777" y="5926666"/>
            <a:ext cx="4413955" cy="14619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450" b="1" dirty="0">
                <a:solidFill>
                  <a:schemeClr val="accent2"/>
                </a:solidFill>
                <a:latin typeface="Times New Roman"/>
                <a:cs typeface="Times New Roman"/>
              </a:rPr>
              <a:t>НАСАДКИ НА КОЛЕСА</a:t>
            </a:r>
          </a:p>
        </p:txBody>
      </p:sp>
      <p:pic>
        <p:nvPicPr>
          <p:cNvPr id="12" name="Рисунок 11" descr="Изображение выглядит как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F589230-5477-0532-F794-878314BD0B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53" t="10677" r="1096" b="10651"/>
          <a:stretch/>
        </p:blipFill>
        <p:spPr>
          <a:xfrm>
            <a:off x="7439377" y="4504265"/>
            <a:ext cx="4899373" cy="31050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A2E31D-6255-8BB3-96D2-51E7C27394C0}"/>
              </a:ext>
            </a:extLst>
          </p:cNvPr>
          <p:cNvSpPr txBox="1"/>
          <p:nvPr/>
        </p:nvSpPr>
        <p:spPr>
          <a:xfrm>
            <a:off x="9031110" y="6660444"/>
            <a:ext cx="330764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2A2742"/>
                </a:solidFill>
                <a:latin typeface="Arimo"/>
                <a:ea typeface="Arimo"/>
                <a:cs typeface="Arimo"/>
              </a:rPr>
              <a:t>складной механизм*</a:t>
            </a:r>
          </a:p>
        </p:txBody>
      </p:sp>
    </p:spTree>
    <p:extLst>
      <p:ext uri="{BB962C8B-B14F-4D97-AF65-F5344CB8AC3E}">
        <p14:creationId xmlns:p14="http://schemas.microsoft.com/office/powerpoint/2010/main" val="39043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icture background">
            <a:extLst>
              <a:ext uri="{FF2B5EF4-FFF2-40B4-BE49-F238E27FC236}">
                <a16:creationId xmlns:a16="http://schemas.microsoft.com/office/drawing/2014/main" id="{B2B265A5-469A-B150-E398-F1DE70B63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63" y="-1174"/>
            <a:ext cx="14642926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4023" y="927497"/>
            <a:ext cx="7207687" cy="673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Улучшение мобильности</a:t>
            </a:r>
            <a:endParaRPr lang="en-US" sz="4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23" y="1923931"/>
            <a:ext cx="1077278" cy="17235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54436" y="2139315"/>
            <a:ext cx="3967877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Повышенная проходимость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2154436" y="2605088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Возможность преодолевать различные препятствия, включая пороги, ступени и неровные поверхности.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023" y="3647480"/>
            <a:ext cx="1077278" cy="172354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54436" y="3862864"/>
            <a:ext cx="442781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Увеличенный радиус действия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2154436" y="4328636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Мощные аккумуляторы и эффективные двигатели обеспечивают большую дальность и время работы.</a:t>
            </a:r>
            <a:endParaRPr lang="en-US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023" y="5371028"/>
            <a:ext cx="1077278" cy="19309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54436" y="5586413"/>
            <a:ext cx="4031813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Улучшенная маневренность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2154436" y="6052185"/>
            <a:ext cx="6235541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Компактный размер, поворотные колеса и интеллектуальное управление позволяют легко передвигаться в ограниченных пространствах.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Picture background">
            <a:extLst>
              <a:ext uri="{FF2B5EF4-FFF2-40B4-BE49-F238E27FC236}">
                <a16:creationId xmlns:a16="http://schemas.microsoft.com/office/drawing/2014/main" id="{153776E3-90EA-8B36-CECB-588BBA269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7" y="-1174"/>
            <a:ext cx="14642926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1616" y="787360"/>
            <a:ext cx="6570226" cy="692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Повышение комфорта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1616" y="1811655"/>
            <a:ext cx="3686056" cy="3054668"/>
          </a:xfrm>
          <a:prstGeom prst="roundRect">
            <a:avLst>
              <a:gd name="adj" fmla="val 304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90692" y="2040731"/>
            <a:ext cx="3227903" cy="691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Эргономичное сидение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6490692" y="2865596"/>
            <a:ext cx="3227903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Регулируемые подлокотники, спинка и подголовник обеспечивают оптимальную поддержку и снижают нагрузку на тело.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169128" y="1811655"/>
            <a:ext cx="3686056" cy="3054668"/>
          </a:xfrm>
          <a:prstGeom prst="roundRect">
            <a:avLst>
              <a:gd name="adj" fmla="val 304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627815" y="2065092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Климат-контроль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398204" y="2519601"/>
            <a:ext cx="3227903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Встроенные системы подогрева и охлаждения создают комфортную температуру для пользователя.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61616" y="5087779"/>
            <a:ext cx="3686056" cy="2354342"/>
          </a:xfrm>
          <a:prstGeom prst="roundRect">
            <a:avLst>
              <a:gd name="adj" fmla="val 395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12148" y="5311433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Виброгашение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6490692" y="5795724"/>
            <a:ext cx="322790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Продвинутые амортизаторы и демпферы снижают воздействие вибраций и обеспечивают плавность хода.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0169128" y="5087779"/>
            <a:ext cx="3686056" cy="2354342"/>
          </a:xfrm>
          <a:prstGeom prst="roundRect">
            <a:avLst>
              <a:gd name="adj" fmla="val 395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722888" y="5269633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Удобный доступ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10398204" y="5795724"/>
            <a:ext cx="322790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Широкие двери, откидные подножки и встроенные подъемники облегчают посадку и высадку из коляски.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Picture background">
            <a:extLst>
              <a:ext uri="{FF2B5EF4-FFF2-40B4-BE49-F238E27FC236}">
                <a16:creationId xmlns:a16="http://schemas.microsoft.com/office/drawing/2014/main" id="{A29A859C-1228-C2A1-DA0A-DD09BA94C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63" y="-1174"/>
            <a:ext cx="14517666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787" y="609481"/>
            <a:ext cx="6342340" cy="690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Эргономика и дизайн</a:t>
            </a:r>
            <a:endParaRPr lang="en-US" sz="4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87" y="1631871"/>
            <a:ext cx="552688" cy="5526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3787" y="2405539"/>
            <a:ext cx="338042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Эргономичный</a:t>
            </a: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endParaRPr lang="ru-RU" sz="2800" b="1" dirty="0">
              <a:solidFill>
                <a:srgbClr val="2A2742"/>
              </a:solidFill>
              <a:latin typeface="Outfit Extra Bold" pitchFamily="34" charset="0"/>
              <a:ea typeface="Outfit Extra Bold" pitchFamily="34" charset="-122"/>
              <a:cs typeface="Outfit Extra Bold" pitchFamily="34" charset="-120"/>
            </a:endParaRPr>
          </a:p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дизайн</a:t>
            </a:r>
            <a:endParaRPr lang="en-US" sz="2800" dirty="0"/>
          </a:p>
        </p:txBody>
      </p:sp>
      <p:sp>
        <p:nvSpPr>
          <p:cNvPr id="6" name="Text 2"/>
          <p:cNvSpPr/>
          <p:nvPr/>
        </p:nvSpPr>
        <p:spPr>
          <a:xfrm>
            <a:off x="773787" y="3267908"/>
            <a:ext cx="3632359" cy="1061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Обеспечение оптимальной поддержки и естественного положения тела.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7735" y="1631871"/>
            <a:ext cx="552688" cy="5526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37735" y="2405539"/>
            <a:ext cx="2763679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Персонализация</a:t>
            </a:r>
            <a:endParaRPr lang="en-US" sz="2800" dirty="0"/>
          </a:p>
        </p:txBody>
      </p:sp>
      <p:sp>
        <p:nvSpPr>
          <p:cNvPr id="9" name="Text 4"/>
          <p:cNvSpPr/>
          <p:nvPr/>
        </p:nvSpPr>
        <p:spPr>
          <a:xfrm>
            <a:off x="4737735" y="3267908"/>
            <a:ext cx="3632478" cy="1414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Возможность настройки параметров коляски под индивидуальные потребности пользователя.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787" y="4961692"/>
            <a:ext cx="552688" cy="5526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3787" y="5643468"/>
            <a:ext cx="3632359" cy="69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Современный внешний вид</a:t>
            </a:r>
            <a:endParaRPr lang="en-US" sz="2800" dirty="0"/>
          </a:p>
        </p:txBody>
      </p:sp>
      <p:sp>
        <p:nvSpPr>
          <p:cNvPr id="12" name="Text 6"/>
          <p:cNvSpPr/>
          <p:nvPr/>
        </p:nvSpPr>
        <p:spPr>
          <a:xfrm>
            <a:off x="773787" y="6587421"/>
            <a:ext cx="3632359" cy="1061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Элегантный, стильный и эстетичный дизайн, гармонирующий с окружением.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7735" y="4961692"/>
            <a:ext cx="552688" cy="55268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737735" y="5669583"/>
            <a:ext cx="2763679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Легкость</a:t>
            </a:r>
            <a:endParaRPr lang="en-US" sz="2800" dirty="0"/>
          </a:p>
        </p:txBody>
      </p:sp>
      <p:sp>
        <p:nvSpPr>
          <p:cNvPr id="15" name="Text 8"/>
          <p:cNvSpPr/>
          <p:nvPr/>
        </p:nvSpPr>
        <p:spPr>
          <a:xfrm>
            <a:off x="4737735" y="6582526"/>
            <a:ext cx="3632478" cy="1061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Использование прочных и легких материалов для снижения общего веса коляски.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Picture background">
            <a:extLst>
              <a:ext uri="{FF2B5EF4-FFF2-40B4-BE49-F238E27FC236}">
                <a16:creationId xmlns:a16="http://schemas.microsoft.com/office/drawing/2014/main" id="{9F1BDB33-9100-5B1A-8F36-8EC492260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63" y="-1174"/>
            <a:ext cx="14642926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2552" y="998220"/>
            <a:ext cx="7851696" cy="115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Интеграция с цифровыми технологиями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132552" y="2429113"/>
            <a:ext cx="7851696" cy="4802148"/>
          </a:xfrm>
          <a:prstGeom prst="roundRect">
            <a:avLst>
              <a:gd name="adj" fmla="val 161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40172" y="2436733"/>
            <a:ext cx="7836456" cy="14182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24719" y="2555081"/>
            <a:ext cx="354532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Диагностика и </a:t>
            </a:r>
            <a:endParaRPr lang="ru-RU" sz="2000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marL="0" indent="0">
              <a:lnSpc>
                <a:spcPts val="230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мониторинг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246757" y="2555081"/>
            <a:ext cx="3545324" cy="1181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Встроенные датчики отслеживают состояние коляски и подают сигналы о необходимости технического обслуживания.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140172" y="3855006"/>
            <a:ext cx="7836456" cy="112287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324719" y="3973354"/>
            <a:ext cx="354532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Индивидуальные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endParaRPr lang="ru-RU" sz="2000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marL="0" indent="0">
              <a:lnSpc>
                <a:spcPts val="230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настройки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246757" y="3973354"/>
            <a:ext cx="3545324" cy="886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Приложения для смартфонов позволяют пользователям задавать персональные параметры и профили управления.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140172" y="4977884"/>
            <a:ext cx="7836456" cy="112287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324719" y="5096232"/>
            <a:ext cx="354532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Голосовое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endParaRPr lang="ru-RU" sz="2000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marL="0" indent="0">
              <a:lnSpc>
                <a:spcPts val="230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управление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0246757" y="5096232"/>
            <a:ext cx="3545324" cy="886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Интеграция с голосовыми помощниками для удобного контроля функций коляски без использования рук.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6140172" y="6100763"/>
            <a:ext cx="7836456" cy="112287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324719" y="6219111"/>
            <a:ext cx="354532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Связь с окружением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0246757" y="6219111"/>
            <a:ext cx="3545324" cy="886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Подключение к "умному дому" и другим IoT-системам для синхронизации и автоматизации действий.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733B25A6-8854-CF25-C2D5-3852CFE9B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37" y="4174"/>
            <a:ext cx="14630399" cy="8219423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93790" y="2181344"/>
            <a:ext cx="696789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Перспективы развития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57099"/>
            <a:ext cx="34069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Автономное вождение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32928" y="3457099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Расширение функциональности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32928" y="4392573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Возможность подключения дополнительных модулей и приспособлений для выполнения специфических задач.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872067" y="3457099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Улучшение качества жизни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9872067" y="4392573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Повышение мобильности, независимости и возможности полноценного участия в жизни общества.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Picture background">
            <a:extLst>
              <a:ext uri="{FF2B5EF4-FFF2-40B4-BE49-F238E27FC236}">
                <a16:creationId xmlns:a16="http://schemas.microsoft.com/office/drawing/2014/main" id="{9BE4E571-6CC7-3FFE-EED0-A0AACC794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5" y="-1174"/>
            <a:ext cx="14542718" cy="8231948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6847" y="890945"/>
            <a:ext cx="7703106" cy="1286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Заключение и рекомендации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06847" y="2717840"/>
            <a:ext cx="463153" cy="46315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78178" y="2794992"/>
            <a:ext cx="120491" cy="308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875859" y="2717840"/>
            <a:ext cx="2789753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Новые возможности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875859" y="3162895"/>
            <a:ext cx="3079671" cy="2305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Модернизация инвалидных колясок с применением современных технологий открывает новые перспективы для повышения качества жизни людей с ограниченными возможностями.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161389" y="2717840"/>
            <a:ext cx="463153" cy="46315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04026" y="2794992"/>
            <a:ext cx="177879" cy="308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0830401" y="2717840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Рекомендации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0830401" y="3162895"/>
            <a:ext cx="3079671" cy="2305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Необходимо активно внедрять инновационные решения в области мобильности, эргономики и цифровизации, повышая комфорт и функциональность инвалидных колясок.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06847" y="5905619"/>
            <a:ext cx="463153" cy="46315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50556" y="5982772"/>
            <a:ext cx="175736" cy="308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6875859" y="5905619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Будущее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6875859" y="6350675"/>
            <a:ext cx="7034093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Ожидается, что развитие технологий, таких как автономное вождение и расширение функциональности, позволит сделать инвалидные коляски еще более эффективными и доступными.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4626742" cy="8229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AA4988A2-871F-9858-3993-2F7CA565D5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14668" r="2221" b="1"/>
          <a:stretch/>
        </p:blipFill>
        <p:spPr>
          <a:xfrm>
            <a:off x="-3659" y="10"/>
            <a:ext cx="14630401" cy="822959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67745033-4746-DE04-D77B-047375A25AA3}"/>
              </a:ext>
            </a:extLst>
          </p:cNvPr>
          <p:cNvSpPr/>
          <p:nvPr/>
        </p:nvSpPr>
        <p:spPr>
          <a:xfrm>
            <a:off x="3069616" y="3470029"/>
            <a:ext cx="8491167" cy="12895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1135E3-D419-DD8D-6D5C-DF793C86AFC9}"/>
              </a:ext>
            </a:extLst>
          </p:cNvPr>
          <p:cNvSpPr txBox="1"/>
          <p:nvPr/>
        </p:nvSpPr>
        <p:spPr>
          <a:xfrm>
            <a:off x="1109518" y="3717421"/>
            <a:ext cx="12618720" cy="7947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200" b="1" dirty="0" err="1">
                <a:solidFill>
                  <a:srgbClr val="FFFFFF"/>
                </a:solidFill>
                <a:latin typeface="Times New Roman"/>
                <a:ea typeface="+mj-ea"/>
                <a:cs typeface="Times New Roman"/>
              </a:rPr>
              <a:t>Спасибо</a:t>
            </a:r>
            <a:r>
              <a:rPr lang="en-US" sz="6200" b="1" dirty="0">
                <a:solidFill>
                  <a:srgbClr val="FFFFFF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6200" b="1" dirty="0" err="1">
                <a:solidFill>
                  <a:srgbClr val="FFFFFF"/>
                </a:solidFill>
                <a:latin typeface="Times New Roman"/>
                <a:ea typeface="+mj-ea"/>
                <a:cs typeface="Times New Roman"/>
              </a:rPr>
              <a:t>за</a:t>
            </a:r>
            <a:r>
              <a:rPr lang="en-US" sz="6200" b="1" dirty="0">
                <a:solidFill>
                  <a:srgbClr val="FFFFFF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n-US" sz="6200" b="1" dirty="0" err="1">
                <a:solidFill>
                  <a:srgbClr val="FFFFFF"/>
                </a:solidFill>
                <a:latin typeface="Times New Roman"/>
                <a:ea typeface="+mj-ea"/>
                <a:cs typeface="Times New Roman"/>
              </a:rPr>
              <a:t>внимание</a:t>
            </a:r>
            <a:r>
              <a:rPr lang="en-US" sz="6200" b="1" dirty="0">
                <a:solidFill>
                  <a:srgbClr val="FFFFFF"/>
                </a:solidFill>
                <a:latin typeface="Times New Roman"/>
                <a:ea typeface="+mj-ea"/>
                <a:cs typeface="Times New Roman"/>
              </a:rPr>
              <a:t>!</a:t>
            </a:r>
            <a:endParaRPr lang="en-US" sz="6200" dirty="0">
              <a:solidFill>
                <a:srgbClr val="FFFFFF"/>
              </a:solidFill>
              <a:latin typeface="Times New Roman"/>
              <a:ea typeface="+mj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7105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597</Words>
  <Application>Microsoft Office PowerPoint</Application>
  <PresentationFormat>Произвольный</PresentationFormat>
  <Paragraphs>102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Arial</vt:lpstr>
      <vt:lpstr>Outfit Extra Bold</vt:lpstr>
      <vt:lpstr>Arimo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Ирина Яровова</cp:lastModifiedBy>
  <cp:revision>203</cp:revision>
  <dcterms:created xsi:type="dcterms:W3CDTF">2024-11-23T08:36:54Z</dcterms:created>
  <dcterms:modified xsi:type="dcterms:W3CDTF">2024-11-25T16:23:17Z</dcterms:modified>
</cp:coreProperties>
</file>