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Roboto Medium" panose="02000000000000000000" pitchFamily="2" charset="0"/>
      <p:regular r:id="rId24"/>
      <p:bold r:id="rId25"/>
      <p:italic r:id="rId26"/>
      <p:boldItalic r:id="rId27"/>
    </p:embeddedFont>
    <p:embeddedFont>
      <p:font typeface="Times" panose="02020603050405020304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344F52-361F-408A-9453-9EE025C53411}">
  <a:tblStyle styleId="{A7344F52-361F-408A-9453-9EE025C5341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914B10D-0A27-4D6E-8377-4909E2DE672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2472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a3a1f603a6_2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g2a3a1f603a6_2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a3a1f603a6_2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g2a3a1f603a6_2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a3a1f603a6_2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2" name="Google Shape;232;g2a3a1f603a6_2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a3a1f603a6_2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g2a3a1f603a6_2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a3a1f603a6_2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g2a3a1f603a6_2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a3a1f603a6_2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g2a3a1f603a6_2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a3a1f603a6_2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g2a3a1f603a6_2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a3a1f603a6_2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g2a3a1f603a6_2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a5f1c3195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a5f1c3195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a3a1f603a6_2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g2a3a1f603a6_2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a3a1f603a6_2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9" name="Google Shape;309;g2a3a1f603a6_2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a3a1f603a6_2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g2a3a1f603a6_2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1364456" y="1300163"/>
            <a:ext cx="6629400" cy="172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1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/>
          <p:nvPr/>
        </p:nvSpPr>
        <p:spPr>
          <a:xfrm>
            <a:off x="1257300" y="3205163"/>
            <a:ext cx="243403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" sz="14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Технологическое направление: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2"/>
          </p:nvPr>
        </p:nvSpPr>
        <p:spPr>
          <a:xfrm>
            <a:off x="3621880" y="3267075"/>
            <a:ext cx="439817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Аннотация">
  <p:cSld name="Аннотация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5"/>
          <p:cNvSpPr txBox="1"/>
          <p:nvPr/>
        </p:nvSpPr>
        <p:spPr>
          <a:xfrm>
            <a:off x="48987" y="78244"/>
            <a:ext cx="123154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Аннотация</a:t>
            </a:r>
            <a:endParaRPr sz="18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140006" y="2386013"/>
            <a:ext cx="1488769" cy="211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2"/>
          </p:nvPr>
        </p:nvSpPr>
        <p:spPr>
          <a:xfrm>
            <a:off x="4095750" y="2386013"/>
            <a:ext cx="2062163" cy="211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Noto Sans Symbols"/>
              <a:buChar char="▪"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3"/>
          </p:nvPr>
        </p:nvSpPr>
        <p:spPr>
          <a:xfrm>
            <a:off x="6412219" y="2386013"/>
            <a:ext cx="2488894" cy="211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Noto Sans Symbols"/>
              <a:buChar char="▪"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4"/>
          </p:nvPr>
        </p:nvSpPr>
        <p:spPr>
          <a:xfrm>
            <a:off x="571501" y="600075"/>
            <a:ext cx="3529012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5"/>
          </p:nvPr>
        </p:nvSpPr>
        <p:spPr>
          <a:xfrm>
            <a:off x="5429251" y="600075"/>
            <a:ext cx="3271838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Arial"/>
              <a:buChar char="•"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6"/>
          </p:nvPr>
        </p:nvSpPr>
        <p:spPr>
          <a:xfrm>
            <a:off x="2064056" y="2386013"/>
            <a:ext cx="1488769" cy="211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Noto Sans Symbols"/>
              <a:buChar char="▪"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роблема">
  <p:cSld name="Проблема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 txBox="1"/>
          <p:nvPr/>
        </p:nvSpPr>
        <p:spPr>
          <a:xfrm>
            <a:off x="91849" y="106819"/>
            <a:ext cx="1165607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sz="18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116681" y="542924"/>
            <a:ext cx="6676004" cy="926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2"/>
          </p:nvPr>
        </p:nvSpPr>
        <p:spPr>
          <a:xfrm>
            <a:off x="116681" y="2807152"/>
            <a:ext cx="6676004" cy="926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C">
  <p:cSld name="Потребительский сегмент – сектор рынка B2C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/>
        </p:nvSpPr>
        <p:spPr>
          <a:xfrm>
            <a:off x="91849" y="106819"/>
            <a:ext cx="4737643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" sz="1800" b="1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B2C</a:t>
            </a:r>
            <a:endParaRPr sz="1800" b="1" i="0" u="none" strike="noStrike" cap="none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116681" y="542924"/>
            <a:ext cx="8446294" cy="220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зульат / продукт">
  <p:cSld name="Резульат / продукт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8"/>
          <p:cNvSpPr txBox="1"/>
          <p:nvPr/>
        </p:nvSpPr>
        <p:spPr>
          <a:xfrm>
            <a:off x="48308" y="106819"/>
            <a:ext cx="2110434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Результат / продукт</a:t>
            </a:r>
            <a:endParaRPr sz="18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>
            <a:off x="116681" y="2611211"/>
            <a:ext cx="6141245" cy="151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2"/>
          </p:nvPr>
        </p:nvSpPr>
        <p:spPr>
          <a:xfrm>
            <a:off x="116681" y="771525"/>
            <a:ext cx="3747747" cy="50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шение - как продукт решает проблему">
  <p:cSld name="решение - как продукт решает проблему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9"/>
          <p:cNvSpPr txBox="1"/>
          <p:nvPr/>
        </p:nvSpPr>
        <p:spPr>
          <a:xfrm>
            <a:off x="177574" y="106819"/>
            <a:ext cx="551689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Решение: как продукт решает проблему потребителя</a:t>
            </a:r>
            <a:endParaRPr sz="18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" name="Google Shape;87;p19"/>
          <p:cNvGrpSpPr/>
          <p:nvPr/>
        </p:nvGrpSpPr>
        <p:grpSpPr>
          <a:xfrm>
            <a:off x="6127087" y="864499"/>
            <a:ext cx="2572940" cy="599647"/>
            <a:chOff x="12846343" y="747950"/>
            <a:chExt cx="3430587" cy="799529"/>
          </a:xfrm>
        </p:grpSpPr>
        <p:sp>
          <p:nvSpPr>
            <p:cNvPr id="88" name="Google Shape;88;p19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0" i="0" u="none" strike="noStrike" cap="none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Преимущества, выгоды (gains)</a:t>
              </a:r>
              <a:endParaRPr sz="1100" b="0" i="0" u="none" strike="noStrike" cap="none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89" name="Google Shape;89;p19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ru" sz="7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Результаты и преимущества продукта, которые желает получить потребитель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" name="Google Shape;90;p19"/>
          <p:cNvGrpSpPr/>
          <p:nvPr/>
        </p:nvGrpSpPr>
        <p:grpSpPr>
          <a:xfrm>
            <a:off x="197644" y="863077"/>
            <a:ext cx="2572940" cy="947633"/>
            <a:chOff x="4380706" y="747950"/>
            <a:chExt cx="3430587" cy="1263511"/>
          </a:xfrm>
        </p:grpSpPr>
        <p:sp>
          <p:nvSpPr>
            <p:cNvPr id="91" name="Google Shape;91;p19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0" i="0" u="none" strike="noStrike" cap="none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Проблемы, боли (pains)</a:t>
              </a:r>
              <a:endParaRPr sz="1100" b="0" i="0" u="none" strike="noStrike" cap="none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92" name="Google Shape;92;p19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ru" sz="7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мешает потребителю выполнять свои задачи?</a:t>
              </a:r>
              <a:endParaRPr sz="7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ru" sz="7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волнует потребителя до, во время и после выполнения задачи?</a:t>
              </a:r>
              <a:endParaRPr sz="7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ru" sz="7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Не желательные свойства продукта, препятствия?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" name="Google Shape;93;p19"/>
          <p:cNvGrpSpPr/>
          <p:nvPr/>
        </p:nvGrpSpPr>
        <p:grpSpPr>
          <a:xfrm>
            <a:off x="3162365" y="863077"/>
            <a:ext cx="2572940" cy="782297"/>
            <a:chOff x="8497887" y="747950"/>
            <a:chExt cx="3430587" cy="1043062"/>
          </a:xfrm>
        </p:grpSpPr>
        <p:sp>
          <p:nvSpPr>
            <p:cNvPr id="94" name="Google Shape;94;p19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0" i="0" u="none" strike="noStrike" cap="none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Потребности/задачи/работы (jobs)</a:t>
              </a:r>
              <a:endParaRPr sz="1100" b="0" i="0" u="none" strike="noStrike" cap="none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95" name="Google Shape;95;p19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ru" sz="7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задачи потребителя решает продукт?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ru" sz="7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Для чего потребитель покупает продукт?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ru" sz="7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потребности закрывает?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6" name="Google Shape;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8606" y="566708"/>
            <a:ext cx="288923" cy="292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7307" y="568130"/>
            <a:ext cx="206374" cy="292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1080" y="589562"/>
            <a:ext cx="263523" cy="26352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/>
          <p:nvPr/>
        </p:nvSpPr>
        <p:spPr>
          <a:xfrm>
            <a:off x="278606" y="1930173"/>
            <a:ext cx="2702719" cy="2732315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9"/>
          <p:cNvSpPr/>
          <p:nvPr/>
        </p:nvSpPr>
        <p:spPr>
          <a:xfrm>
            <a:off x="3231001" y="1930173"/>
            <a:ext cx="2702719" cy="2732315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9"/>
          <p:cNvSpPr/>
          <p:nvPr/>
        </p:nvSpPr>
        <p:spPr>
          <a:xfrm>
            <a:off x="6183396" y="1930173"/>
            <a:ext cx="2702719" cy="2732315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271463" y="1943100"/>
            <a:ext cx="2728913" cy="2757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FD5701"/>
              </a:buClr>
              <a:buSzPts val="1100"/>
              <a:buFont typeface="Noto Sans Symbols"/>
              <a:buChar char="▪"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2"/>
          </p:nvPr>
        </p:nvSpPr>
        <p:spPr>
          <a:xfrm>
            <a:off x="3228976" y="1943100"/>
            <a:ext cx="2728913" cy="2757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FD5701"/>
              </a:buClr>
              <a:buSzPts val="1100"/>
              <a:buFont typeface="Noto Sans Symbols"/>
              <a:buChar char="▪"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3"/>
          </p:nvPr>
        </p:nvSpPr>
        <p:spPr>
          <a:xfrm>
            <a:off x="6172201" y="1943100"/>
            <a:ext cx="2728913" cy="2757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FD5701"/>
              </a:buClr>
              <a:buSzPts val="1100"/>
              <a:buFont typeface="Noto Sans Symbols"/>
              <a:buChar char="▪"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енностное предложение">
  <p:cSld name="Ценностное предложение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91850" y="106819"/>
            <a:ext cx="2778117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 sz="18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130630" y="555341"/>
            <a:ext cx="5859235" cy="925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body" idx="2"/>
          </p:nvPr>
        </p:nvSpPr>
        <p:spPr>
          <a:xfrm>
            <a:off x="227092" y="2658835"/>
            <a:ext cx="3005965" cy="177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Noto Sans Symbols"/>
              <a:buChar char="▪"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3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изнес-модель">
  <p:cSld name="Бизнес-модель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/>
          <p:nvPr/>
        </p:nvSpPr>
        <p:spPr>
          <a:xfrm>
            <a:off x="91850" y="106819"/>
            <a:ext cx="166839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sz="18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1"/>
          <p:cNvSpPr txBox="1"/>
          <p:nvPr/>
        </p:nvSpPr>
        <p:spPr>
          <a:xfrm>
            <a:off x="1875720" y="545237"/>
            <a:ext cx="1703674" cy="159465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1875720" y="2139944"/>
            <a:ext cx="1703674" cy="159465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3579546" y="545236"/>
            <a:ext cx="1703675" cy="318930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5283373" y="545237"/>
            <a:ext cx="1703675" cy="159465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1"/>
          <p:cNvSpPr txBox="1"/>
          <p:nvPr/>
        </p:nvSpPr>
        <p:spPr>
          <a:xfrm>
            <a:off x="5283373" y="2139944"/>
            <a:ext cx="1703675" cy="159465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1"/>
          <p:cNvSpPr txBox="1"/>
          <p:nvPr/>
        </p:nvSpPr>
        <p:spPr>
          <a:xfrm>
            <a:off x="6987199" y="545236"/>
            <a:ext cx="1703674" cy="318930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171893" y="545236"/>
            <a:ext cx="1703675" cy="318930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endParaRPr sz="600" b="1" i="0" u="none" strike="noStrike" cap="none">
              <a:solidFill>
                <a:srgbClr val="2967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21"/>
          <p:cNvSpPr txBox="1"/>
          <p:nvPr/>
        </p:nvSpPr>
        <p:spPr>
          <a:xfrm>
            <a:off x="171893" y="3734651"/>
            <a:ext cx="4259490" cy="123508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4431460" y="3734651"/>
            <a:ext cx="4259490" cy="123508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1"/>
          <p:cNvSpPr/>
          <p:nvPr/>
        </p:nvSpPr>
        <p:spPr>
          <a:xfrm>
            <a:off x="4142262" y="3810690"/>
            <a:ext cx="213868" cy="215149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21"/>
          <p:cNvSpPr/>
          <p:nvPr/>
        </p:nvSpPr>
        <p:spPr>
          <a:xfrm>
            <a:off x="6698613" y="621515"/>
            <a:ext cx="213254" cy="193700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1595142" y="621509"/>
            <a:ext cx="205151" cy="20758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21"/>
          <p:cNvSpPr/>
          <p:nvPr/>
        </p:nvSpPr>
        <p:spPr>
          <a:xfrm>
            <a:off x="8420537" y="621437"/>
            <a:ext cx="195166" cy="208207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26" name="Google Shape;126;p21"/>
          <p:cNvGrpSpPr/>
          <p:nvPr/>
        </p:nvGrpSpPr>
        <p:grpSpPr>
          <a:xfrm>
            <a:off x="8390392" y="3810602"/>
            <a:ext cx="225094" cy="165309"/>
            <a:chOff x="4604550" y="3714775"/>
            <a:chExt cx="439625" cy="319075"/>
          </a:xfrm>
        </p:grpSpPr>
        <p:sp>
          <p:nvSpPr>
            <p:cNvPr id="127" name="Google Shape;127;p21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8" name="Google Shape;128;p21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9" name="Google Shape;129;p21"/>
          <p:cNvGrpSpPr/>
          <p:nvPr/>
        </p:nvGrpSpPr>
        <p:grpSpPr>
          <a:xfrm>
            <a:off x="5021500" y="621306"/>
            <a:ext cx="186450" cy="240392"/>
            <a:chOff x="1959600" y="4980625"/>
            <a:chExt cx="364150" cy="464000"/>
          </a:xfrm>
        </p:grpSpPr>
        <p:sp>
          <p:nvSpPr>
            <p:cNvPr id="130" name="Google Shape;130;p21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" name="Google Shape;131;p21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2" name="Google Shape;132;p21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" name="Google Shape;133;p21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4" name="Google Shape;134;p21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" name="Google Shape;135;p21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" name="Google Shape;136;p21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7" name="Google Shape;137;p21"/>
          <p:cNvGrpSpPr/>
          <p:nvPr/>
        </p:nvGrpSpPr>
        <p:grpSpPr>
          <a:xfrm>
            <a:off x="6635874" y="2215858"/>
            <a:ext cx="275603" cy="267515"/>
            <a:chOff x="5233525" y="4954450"/>
            <a:chExt cx="538275" cy="516350"/>
          </a:xfrm>
        </p:grpSpPr>
        <p:sp>
          <p:nvSpPr>
            <p:cNvPr id="138" name="Google Shape;138;p21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9" name="Google Shape;139;p21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0" name="Google Shape;140;p21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1" name="Google Shape;141;p21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2" name="Google Shape;142;p21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" name="Google Shape;143;p21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4" name="Google Shape;144;p21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145;p21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6" name="Google Shape;146;p21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7" name="Google Shape;147;p21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8" name="Google Shape;148;p21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9" name="Google Shape;149;p21"/>
          <p:cNvGrpSpPr/>
          <p:nvPr/>
        </p:nvGrpSpPr>
        <p:grpSpPr>
          <a:xfrm>
            <a:off x="3231488" y="2215860"/>
            <a:ext cx="280596" cy="258060"/>
            <a:chOff x="4556450" y="4963575"/>
            <a:chExt cx="548025" cy="498100"/>
          </a:xfrm>
        </p:grpSpPr>
        <p:sp>
          <p:nvSpPr>
            <p:cNvPr id="150" name="Google Shape;150;p21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1" name="Google Shape;151;p21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2" name="Google Shape;152;p21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3" name="Google Shape;153;p21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4" name="Google Shape;154;p21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55" name="Google Shape;155;p21"/>
          <p:cNvSpPr/>
          <p:nvPr/>
        </p:nvSpPr>
        <p:spPr>
          <a:xfrm>
            <a:off x="3279152" y="621515"/>
            <a:ext cx="225080" cy="227804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21"/>
          <p:cNvSpPr txBox="1">
            <a:spLocks noGrp="1"/>
          </p:cNvSpPr>
          <p:nvPr>
            <p:ph type="body" idx="1"/>
          </p:nvPr>
        </p:nvSpPr>
        <p:spPr>
          <a:xfrm>
            <a:off x="178721" y="815214"/>
            <a:ext cx="1545060" cy="281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667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Char char="•"/>
              <a:defRPr sz="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21"/>
          <p:cNvSpPr txBox="1"/>
          <p:nvPr/>
        </p:nvSpPr>
        <p:spPr>
          <a:xfrm>
            <a:off x="1908503" y="590259"/>
            <a:ext cx="1333392" cy="273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Roboto Medium"/>
              <a:buNone/>
            </a:pPr>
            <a:r>
              <a:rPr lang="ru" sz="8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виды деятельности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1"/>
          <p:cNvSpPr txBox="1"/>
          <p:nvPr/>
        </p:nvSpPr>
        <p:spPr>
          <a:xfrm>
            <a:off x="3612481" y="590259"/>
            <a:ext cx="1333392" cy="199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8108"/>
              <a:buFont typeface="Roboto Medium"/>
              <a:buNone/>
            </a:pPr>
            <a:r>
              <a:rPr lang="ru" sz="8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Ценностное предложение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1"/>
          <p:cNvSpPr txBox="1">
            <a:spLocks noGrp="1"/>
          </p:cNvSpPr>
          <p:nvPr>
            <p:ph type="body" idx="2"/>
          </p:nvPr>
        </p:nvSpPr>
        <p:spPr>
          <a:xfrm>
            <a:off x="5317900" y="866694"/>
            <a:ext cx="1545060" cy="1226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667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Char char="•"/>
              <a:defRPr sz="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0" name="Google Shape;160;p21"/>
          <p:cNvSpPr txBox="1"/>
          <p:nvPr/>
        </p:nvSpPr>
        <p:spPr>
          <a:xfrm>
            <a:off x="5317899" y="590259"/>
            <a:ext cx="1354924" cy="273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Roboto Medium"/>
              <a:buNone/>
            </a:pPr>
            <a:r>
              <a:rPr lang="ru" sz="8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Взаимоотношения с клиентом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7028882" y="590259"/>
            <a:ext cx="1354924" cy="273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Roboto Medium"/>
              <a:buNone/>
            </a:pPr>
            <a:r>
              <a:rPr lang="ru" sz="8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Потребительские сегменты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1"/>
          <p:cNvSpPr txBox="1">
            <a:spLocks noGrp="1"/>
          </p:cNvSpPr>
          <p:nvPr>
            <p:ph type="body" idx="3"/>
          </p:nvPr>
        </p:nvSpPr>
        <p:spPr>
          <a:xfrm>
            <a:off x="5317900" y="2359241"/>
            <a:ext cx="1545060" cy="1328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667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Char char="•"/>
              <a:defRPr sz="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1"/>
          <p:cNvSpPr txBox="1"/>
          <p:nvPr/>
        </p:nvSpPr>
        <p:spPr>
          <a:xfrm>
            <a:off x="5317899" y="2164115"/>
            <a:ext cx="1354924" cy="195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Roboto Medium"/>
              <a:buNone/>
            </a:pPr>
            <a:r>
              <a:rPr lang="ru" sz="8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Каналы сбыта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1"/>
          <p:cNvSpPr txBox="1">
            <a:spLocks noGrp="1"/>
          </p:cNvSpPr>
          <p:nvPr>
            <p:ph type="body" idx="4"/>
          </p:nvPr>
        </p:nvSpPr>
        <p:spPr>
          <a:xfrm>
            <a:off x="216198" y="3979832"/>
            <a:ext cx="4139932" cy="883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667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Char char="•"/>
              <a:defRPr sz="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21"/>
          <p:cNvSpPr txBox="1"/>
          <p:nvPr/>
        </p:nvSpPr>
        <p:spPr>
          <a:xfrm>
            <a:off x="216199" y="3801614"/>
            <a:ext cx="3572775" cy="184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Roboto Medium"/>
              <a:buNone/>
            </a:pPr>
            <a:r>
              <a:rPr lang="ru" sz="8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Структура издержек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1"/>
          <p:cNvSpPr txBox="1">
            <a:spLocks noGrp="1"/>
          </p:cNvSpPr>
          <p:nvPr>
            <p:ph type="body" idx="5"/>
          </p:nvPr>
        </p:nvSpPr>
        <p:spPr>
          <a:xfrm>
            <a:off x="4475689" y="3979832"/>
            <a:ext cx="4139798" cy="883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667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Char char="•"/>
              <a:defRPr sz="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21"/>
          <p:cNvSpPr txBox="1"/>
          <p:nvPr/>
        </p:nvSpPr>
        <p:spPr>
          <a:xfrm>
            <a:off x="4494348" y="3801614"/>
            <a:ext cx="3754700" cy="184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Roboto Medium"/>
              <a:buNone/>
            </a:pPr>
            <a:r>
              <a:rPr lang="ru" sz="8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Потоки доходов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1"/>
          <p:cNvSpPr txBox="1"/>
          <p:nvPr/>
        </p:nvSpPr>
        <p:spPr>
          <a:xfrm>
            <a:off x="1908503" y="2182851"/>
            <a:ext cx="1333392" cy="174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Roboto Medium"/>
              <a:buNone/>
            </a:pPr>
            <a:r>
              <a:rPr lang="ru" sz="8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ресурсы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1"/>
          <p:cNvSpPr txBox="1">
            <a:spLocks noGrp="1"/>
          </p:cNvSpPr>
          <p:nvPr>
            <p:ph type="body" idx="6"/>
          </p:nvPr>
        </p:nvSpPr>
        <p:spPr>
          <a:xfrm>
            <a:off x="7038023" y="866694"/>
            <a:ext cx="1545060" cy="2820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667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Char char="•"/>
              <a:defRPr sz="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0" name="Google Shape;170;p21"/>
          <p:cNvSpPr txBox="1">
            <a:spLocks noGrp="1"/>
          </p:cNvSpPr>
          <p:nvPr>
            <p:ph type="body" idx="7"/>
          </p:nvPr>
        </p:nvSpPr>
        <p:spPr>
          <a:xfrm>
            <a:off x="1968103" y="2357438"/>
            <a:ext cx="1545431" cy="1329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667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679F"/>
              </a:buClr>
              <a:buSzPts val="600"/>
              <a:buChar char="•"/>
              <a:defRPr sz="600"/>
            </a:lvl1pPr>
            <a:lvl2pPr marL="914400" lvl="1" indent="-2667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600"/>
              <a:buChar char="•"/>
              <a:defRPr sz="600"/>
            </a:lvl2pPr>
            <a:lvl3pPr marL="1371600" lvl="2" indent="-2667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600"/>
              <a:buChar char="•"/>
              <a:defRPr sz="600"/>
            </a:lvl3pPr>
            <a:lvl4pPr marL="1828800" lvl="3" indent="-2667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600"/>
              <a:buChar char="•"/>
              <a:defRPr sz="600"/>
            </a:lvl4pPr>
            <a:lvl5pPr marL="2286000" lvl="4" indent="-2667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600"/>
              <a:buChar char="•"/>
              <a:defRPr sz="6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body" idx="8"/>
          </p:nvPr>
        </p:nvSpPr>
        <p:spPr>
          <a:xfrm>
            <a:off x="3612481" y="866694"/>
            <a:ext cx="1545060" cy="2820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Calibri"/>
              <a:buNone/>
              <a:defRPr sz="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21"/>
          <p:cNvSpPr txBox="1">
            <a:spLocks noGrp="1"/>
          </p:cNvSpPr>
          <p:nvPr>
            <p:ph type="body" idx="9"/>
          </p:nvPr>
        </p:nvSpPr>
        <p:spPr>
          <a:xfrm>
            <a:off x="1968103" y="866775"/>
            <a:ext cx="1520428" cy="122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667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679F"/>
              </a:buClr>
              <a:buSzPts val="600"/>
              <a:buChar char="•"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1"/>
          <p:cNvSpPr txBox="1"/>
          <p:nvPr/>
        </p:nvSpPr>
        <p:spPr>
          <a:xfrm>
            <a:off x="251766" y="590259"/>
            <a:ext cx="1333392" cy="199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Roboto Medium"/>
              <a:buNone/>
            </a:pPr>
            <a:r>
              <a:rPr lang="ru" sz="8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партнеры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то есть сейчас?">
  <p:cSld name="Что есть сейчас?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2"/>
          <p:cNvSpPr txBox="1"/>
          <p:nvPr/>
        </p:nvSpPr>
        <p:spPr>
          <a:xfrm>
            <a:off x="91850" y="106819"/>
            <a:ext cx="1774043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Что есть сейчас?</a:t>
            </a:r>
            <a:endParaRPr sz="18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2"/>
          <p:cNvSpPr txBox="1">
            <a:spLocks noGrp="1"/>
          </p:cNvSpPr>
          <p:nvPr>
            <p:ph type="body" idx="1"/>
          </p:nvPr>
        </p:nvSpPr>
        <p:spPr>
          <a:xfrm>
            <a:off x="116681" y="542924"/>
            <a:ext cx="6869907" cy="1002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22"/>
          <p:cNvSpPr txBox="1">
            <a:spLocks noGrp="1"/>
          </p:cNvSpPr>
          <p:nvPr>
            <p:ph type="body" idx="2"/>
          </p:nvPr>
        </p:nvSpPr>
        <p:spPr>
          <a:xfrm>
            <a:off x="116681" y="2262188"/>
            <a:ext cx="3055144" cy="200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  <a:defRPr sz="11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3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манда">
  <p:cSld name="Команда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3"/>
          <p:cNvSpPr txBox="1"/>
          <p:nvPr/>
        </p:nvSpPr>
        <p:spPr>
          <a:xfrm>
            <a:off x="91849" y="106819"/>
            <a:ext cx="104293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sz="18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3"/>
          <p:cNvSpPr txBox="1">
            <a:spLocks noGrp="1"/>
          </p:cNvSpPr>
          <p:nvPr>
            <p:ph type="body" idx="1"/>
          </p:nvPr>
        </p:nvSpPr>
        <p:spPr>
          <a:xfrm>
            <a:off x="116683" y="2073732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3"/>
          <p:cNvSpPr txBox="1">
            <a:spLocks noGrp="1"/>
          </p:cNvSpPr>
          <p:nvPr>
            <p:ph type="body" idx="2"/>
          </p:nvPr>
        </p:nvSpPr>
        <p:spPr>
          <a:xfrm>
            <a:off x="116683" y="2388057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  <a:defRPr sz="1100">
                <a:solidFill>
                  <a:srgbClr val="2867A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p23"/>
          <p:cNvSpPr>
            <a:spLocks noGrp="1"/>
          </p:cNvSpPr>
          <p:nvPr>
            <p:ph type="pic" idx="3"/>
          </p:nvPr>
        </p:nvSpPr>
        <p:spPr>
          <a:xfrm>
            <a:off x="171452" y="495983"/>
            <a:ext cx="1450520" cy="1450519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23"/>
          <p:cNvSpPr txBox="1">
            <a:spLocks noGrp="1"/>
          </p:cNvSpPr>
          <p:nvPr>
            <p:ph type="body" idx="4"/>
          </p:nvPr>
        </p:nvSpPr>
        <p:spPr>
          <a:xfrm>
            <a:off x="3382397" y="2073732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23"/>
          <p:cNvSpPr txBox="1">
            <a:spLocks noGrp="1"/>
          </p:cNvSpPr>
          <p:nvPr>
            <p:ph type="body" idx="5"/>
          </p:nvPr>
        </p:nvSpPr>
        <p:spPr>
          <a:xfrm>
            <a:off x="3382397" y="2388057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  <a:defRPr sz="1100">
                <a:solidFill>
                  <a:srgbClr val="2867A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23"/>
          <p:cNvSpPr>
            <a:spLocks noGrp="1"/>
          </p:cNvSpPr>
          <p:nvPr>
            <p:ph type="pic" idx="6"/>
          </p:nvPr>
        </p:nvSpPr>
        <p:spPr>
          <a:xfrm>
            <a:off x="3437167" y="495983"/>
            <a:ext cx="1450520" cy="1450519"/>
          </a:xfrm>
          <a:prstGeom prst="rect">
            <a:avLst/>
          </a:prstGeom>
          <a:noFill/>
          <a:ln>
            <a:noFill/>
          </a:ln>
        </p:spPr>
      </p:sp>
      <p:sp>
        <p:nvSpPr>
          <p:cNvPr id="188" name="Google Shape;188;p23"/>
          <p:cNvSpPr txBox="1">
            <a:spLocks noGrp="1"/>
          </p:cNvSpPr>
          <p:nvPr>
            <p:ph type="body" idx="7"/>
          </p:nvPr>
        </p:nvSpPr>
        <p:spPr>
          <a:xfrm>
            <a:off x="6343312" y="2073732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3"/>
          <p:cNvSpPr txBox="1">
            <a:spLocks noGrp="1"/>
          </p:cNvSpPr>
          <p:nvPr>
            <p:ph type="body" idx="8"/>
          </p:nvPr>
        </p:nvSpPr>
        <p:spPr>
          <a:xfrm>
            <a:off x="6343312" y="2388057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  <a:defRPr sz="1100">
                <a:solidFill>
                  <a:srgbClr val="2867A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23"/>
          <p:cNvSpPr>
            <a:spLocks noGrp="1"/>
          </p:cNvSpPr>
          <p:nvPr>
            <p:ph type="pic" idx="9"/>
          </p:nvPr>
        </p:nvSpPr>
        <p:spPr>
          <a:xfrm>
            <a:off x="6398081" y="495983"/>
            <a:ext cx="1450519" cy="1450519"/>
          </a:xfrm>
          <a:prstGeom prst="rect">
            <a:avLst/>
          </a:prstGeom>
          <a:noFill/>
          <a:ln>
            <a:noFill/>
          </a:ln>
        </p:spPr>
      </p:sp>
      <p:sp>
        <p:nvSpPr>
          <p:cNvPr id="191" name="Google Shape;191;p23"/>
          <p:cNvSpPr txBox="1">
            <a:spLocks noGrp="1"/>
          </p:cNvSpPr>
          <p:nvPr>
            <p:ph type="body" idx="13"/>
          </p:nvPr>
        </p:nvSpPr>
        <p:spPr>
          <a:xfrm>
            <a:off x="116683" y="4425044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23"/>
          <p:cNvSpPr txBox="1">
            <a:spLocks noGrp="1"/>
          </p:cNvSpPr>
          <p:nvPr>
            <p:ph type="body" idx="14"/>
          </p:nvPr>
        </p:nvSpPr>
        <p:spPr>
          <a:xfrm>
            <a:off x="116683" y="4739369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  <a:defRPr sz="1100">
                <a:solidFill>
                  <a:srgbClr val="2867A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23"/>
          <p:cNvSpPr>
            <a:spLocks noGrp="1"/>
          </p:cNvSpPr>
          <p:nvPr>
            <p:ph type="pic" idx="15"/>
          </p:nvPr>
        </p:nvSpPr>
        <p:spPr>
          <a:xfrm>
            <a:off x="171452" y="2847294"/>
            <a:ext cx="1450520" cy="1450519"/>
          </a:xfrm>
          <a:prstGeom prst="rect">
            <a:avLst/>
          </a:prstGeom>
          <a:noFill/>
          <a:ln>
            <a:noFill/>
          </a:ln>
        </p:spPr>
      </p:sp>
      <p:sp>
        <p:nvSpPr>
          <p:cNvPr id="194" name="Google Shape;194;p23"/>
          <p:cNvSpPr txBox="1">
            <a:spLocks noGrp="1"/>
          </p:cNvSpPr>
          <p:nvPr>
            <p:ph type="body" idx="16"/>
          </p:nvPr>
        </p:nvSpPr>
        <p:spPr>
          <a:xfrm>
            <a:off x="3382397" y="4425044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23"/>
          <p:cNvSpPr txBox="1">
            <a:spLocks noGrp="1"/>
          </p:cNvSpPr>
          <p:nvPr>
            <p:ph type="body" idx="17"/>
          </p:nvPr>
        </p:nvSpPr>
        <p:spPr>
          <a:xfrm>
            <a:off x="3382397" y="4739369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  <a:defRPr sz="1100">
                <a:solidFill>
                  <a:srgbClr val="2867A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23"/>
          <p:cNvSpPr>
            <a:spLocks noGrp="1"/>
          </p:cNvSpPr>
          <p:nvPr>
            <p:ph type="pic" idx="18"/>
          </p:nvPr>
        </p:nvSpPr>
        <p:spPr>
          <a:xfrm>
            <a:off x="3437167" y="2847294"/>
            <a:ext cx="1450520" cy="1450519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23"/>
          <p:cNvSpPr txBox="1">
            <a:spLocks noGrp="1"/>
          </p:cNvSpPr>
          <p:nvPr>
            <p:ph type="body" idx="19"/>
          </p:nvPr>
        </p:nvSpPr>
        <p:spPr>
          <a:xfrm>
            <a:off x="6343312" y="4425044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23"/>
          <p:cNvSpPr txBox="1">
            <a:spLocks noGrp="1"/>
          </p:cNvSpPr>
          <p:nvPr>
            <p:ph type="body" idx="20"/>
          </p:nvPr>
        </p:nvSpPr>
        <p:spPr>
          <a:xfrm>
            <a:off x="6343312" y="4739369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  <a:defRPr sz="1100">
                <a:solidFill>
                  <a:srgbClr val="2867A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23"/>
          <p:cNvSpPr>
            <a:spLocks noGrp="1"/>
          </p:cNvSpPr>
          <p:nvPr>
            <p:ph type="pic" idx="21"/>
          </p:nvPr>
        </p:nvSpPr>
        <p:spPr>
          <a:xfrm>
            <a:off x="6398081" y="2847294"/>
            <a:ext cx="1450519" cy="145051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3">
          <p15:clr>
            <a:srgbClr val="FBAE40"/>
          </p15:clr>
        </p15:guide>
        <p15:guide id="2" orient="horz" pos="216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лан развития стартапа">
  <p:cSld name="План развития стартапа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4"/>
          <p:cNvSpPr txBox="1"/>
          <p:nvPr/>
        </p:nvSpPr>
        <p:spPr>
          <a:xfrm>
            <a:off x="91850" y="106819"/>
            <a:ext cx="2529779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План развития стартапа</a:t>
            </a:r>
            <a:endParaRPr sz="18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4"/>
          <p:cNvSpPr txBox="1">
            <a:spLocks noGrp="1"/>
          </p:cNvSpPr>
          <p:nvPr>
            <p:ph type="body" idx="1"/>
          </p:nvPr>
        </p:nvSpPr>
        <p:spPr>
          <a:xfrm>
            <a:off x="116681" y="542925"/>
            <a:ext cx="6141245" cy="151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5"/>
          <p:cNvSpPr txBox="1">
            <a:spLocks noGrp="1"/>
          </p:cNvSpPr>
          <p:nvPr>
            <p:ph type="body" idx="2"/>
          </p:nvPr>
        </p:nvSpPr>
        <p:spPr>
          <a:xfrm>
            <a:off x="3621880" y="3267075"/>
            <a:ext cx="439817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  <a:t>Нано-, био-, информационные, когнитивные технологии</a:t>
            </a:r>
            <a:endParaRPr sz="2000"/>
          </a:p>
        </p:txBody>
      </p:sp>
      <p:graphicFrame>
        <p:nvGraphicFramePr>
          <p:cNvPr id="209" name="Google Shape;209;p25"/>
          <p:cNvGraphicFramePr/>
          <p:nvPr/>
        </p:nvGraphicFramePr>
        <p:xfrm>
          <a:off x="1341556" y="1581154"/>
          <a:ext cx="6678500" cy="1419225"/>
        </p:xfrm>
        <a:graphic>
          <a:graphicData uri="http://schemas.openxmlformats.org/drawingml/2006/table">
            <a:tbl>
              <a:tblPr>
                <a:noFill/>
                <a:tableStyleId>{A7344F52-361F-408A-9453-9EE025C53411}</a:tableStyleId>
              </a:tblPr>
              <a:tblGrid>
                <a:gridCol w="667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9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EatEasy - кухонный ассистент, который знает что вы любите готовить</a:t>
                      </a:r>
                      <a:endParaRPr sz="4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0" name="Google Shape;210;p25"/>
          <p:cNvSpPr/>
          <p:nvPr/>
        </p:nvSpPr>
        <p:spPr>
          <a:xfrm>
            <a:off x="1188855" y="1581161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>
            <a:spLocks noGrp="1"/>
          </p:cNvSpPr>
          <p:nvPr>
            <p:ph type="body" idx="1"/>
          </p:nvPr>
        </p:nvSpPr>
        <p:spPr>
          <a:xfrm>
            <a:off x="120956" y="2752725"/>
            <a:ext cx="1488769" cy="180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ru" sz="1400"/>
              <a:t>Занятые профессионалы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ru" sz="1400"/>
              <a:t>Многодетные матери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ru" sz="1400"/>
              <a:t>Студенты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16" name="Google Shape;216;p26"/>
          <p:cNvSpPr txBox="1">
            <a:spLocks noGrp="1"/>
          </p:cNvSpPr>
          <p:nvPr>
            <p:ph type="body" idx="2"/>
          </p:nvPr>
        </p:nvSpPr>
        <p:spPr>
          <a:xfrm>
            <a:off x="4346728" y="2752725"/>
            <a:ext cx="2062163" cy="180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89"/>
              <a:buFont typeface="Arial"/>
              <a:buNone/>
            </a:pPr>
            <a:r>
              <a:rPr lang="ru" sz="1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Мы дадим людям освоить навыки кулинарии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89"/>
              <a:buFont typeface="Arial"/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Мы дадим людям комфорт и свободное время на самоактуализацию</a:t>
            </a:r>
            <a:endParaRPr/>
          </a:p>
        </p:txBody>
      </p:sp>
      <p:sp>
        <p:nvSpPr>
          <p:cNvPr id="217" name="Google Shape;217;p26"/>
          <p:cNvSpPr txBox="1">
            <a:spLocks noGrp="1"/>
          </p:cNvSpPr>
          <p:nvPr>
            <p:ph type="body" idx="3"/>
          </p:nvPr>
        </p:nvSpPr>
        <p:spPr>
          <a:xfrm>
            <a:off x="6686550" y="2752725"/>
            <a:ext cx="2214563" cy="180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Noto Sans Symbols"/>
              <a:buNone/>
            </a:pPr>
            <a:r>
              <a:rPr lang="ru" sz="1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Используется как кухонный помощник.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6"/>
          <p:cNvSpPr txBox="1">
            <a:spLocks noGrp="1"/>
          </p:cNvSpPr>
          <p:nvPr>
            <p:ph type="body" idx="4"/>
          </p:nvPr>
        </p:nvSpPr>
        <p:spPr>
          <a:xfrm>
            <a:off x="571500" y="600075"/>
            <a:ext cx="3686175" cy="123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</a:pPr>
            <a:r>
              <a:rPr lang="ru" sz="1400"/>
              <a:t>Помочь людям у которых не хватает времени на готовку питаться вкусно и разнообразно.</a:t>
            </a:r>
            <a:endParaRPr sz="1400"/>
          </a:p>
        </p:txBody>
      </p:sp>
      <p:sp>
        <p:nvSpPr>
          <p:cNvPr id="219" name="Google Shape;219;p26"/>
          <p:cNvSpPr txBox="1">
            <a:spLocks noGrp="1"/>
          </p:cNvSpPr>
          <p:nvPr>
            <p:ph type="body" idx="5"/>
          </p:nvPr>
        </p:nvSpPr>
        <p:spPr>
          <a:xfrm>
            <a:off x="5000625" y="600075"/>
            <a:ext cx="3700463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3"/>
              <a:buFont typeface="Arial"/>
              <a:buNone/>
            </a:pPr>
            <a:r>
              <a:rPr lang="ru" sz="16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1) </a:t>
            </a:r>
            <a:r>
              <a:rPr lang="ru" sz="1600"/>
              <a:t>Изучить предметную область</a:t>
            </a:r>
            <a:endParaRPr sz="160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3"/>
              <a:buFont typeface="Arial"/>
              <a:buNone/>
            </a:pPr>
            <a:r>
              <a:rPr lang="ru" sz="16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2) </a:t>
            </a:r>
            <a:r>
              <a:rPr lang="ru" sz="1600"/>
              <a:t>Создать эскизы интерфейса</a:t>
            </a:r>
            <a:endParaRPr sz="160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3"/>
              <a:buFont typeface="Arial"/>
              <a:buNone/>
            </a:pPr>
            <a:r>
              <a:rPr lang="ru" sz="16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3) </a:t>
            </a:r>
            <a:r>
              <a:rPr lang="ru" sz="1600"/>
              <a:t>Разработать MVP приложения по рекомендации рецептов</a:t>
            </a:r>
            <a:endParaRPr sz="160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</a:pPr>
            <a:endParaRPr sz="1600">
              <a:solidFill>
                <a:srgbClr val="2867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</a:pPr>
            <a:endParaRPr sz="1600" b="1">
              <a:solidFill>
                <a:srgbClr val="FF0000"/>
              </a:solidFill>
            </a:endParaRPr>
          </a:p>
          <a:p>
            <a:pPr marL="215900" lvl="0" indent="-1524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/>
              <a:buNone/>
            </a:pPr>
            <a:endParaRPr sz="1600"/>
          </a:p>
        </p:txBody>
      </p:sp>
      <p:sp>
        <p:nvSpPr>
          <p:cNvPr id="220" name="Google Shape;220;p26"/>
          <p:cNvSpPr txBox="1">
            <a:spLocks noGrp="1"/>
          </p:cNvSpPr>
          <p:nvPr>
            <p:ph type="body" idx="6"/>
          </p:nvPr>
        </p:nvSpPr>
        <p:spPr>
          <a:xfrm>
            <a:off x="2259808" y="2752725"/>
            <a:ext cx="1488769" cy="180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ru" sz="1400"/>
              <a:t>Пенсионеры</a:t>
            </a:r>
            <a:endParaRPr sz="1400"/>
          </a:p>
          <a:p>
            <a:pPr marL="1778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p26"/>
          <p:cNvSpPr/>
          <p:nvPr/>
        </p:nvSpPr>
        <p:spPr>
          <a:xfrm>
            <a:off x="4346728" y="2117154"/>
            <a:ext cx="1906895" cy="26290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Ожидаемые результаты</a:t>
            </a:r>
            <a:endParaRPr sz="1200" b="0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6"/>
          <p:cNvSpPr/>
          <p:nvPr/>
        </p:nvSpPr>
        <p:spPr>
          <a:xfrm>
            <a:off x="6686550" y="2117154"/>
            <a:ext cx="2085236" cy="256940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Область применения</a:t>
            </a:r>
            <a:endParaRPr sz="1200" b="0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6"/>
          <p:cNvSpPr txBox="1"/>
          <p:nvPr/>
        </p:nvSpPr>
        <p:spPr>
          <a:xfrm>
            <a:off x="42878" y="528650"/>
            <a:ext cx="6918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Цель:</a:t>
            </a:r>
            <a:endParaRPr sz="1400" b="0" i="0" u="none" strike="noStrike" cap="none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4" name="Google Shape;224;p26"/>
          <p:cNvCxnSpPr/>
          <p:nvPr/>
        </p:nvCxnSpPr>
        <p:spPr>
          <a:xfrm>
            <a:off x="124505" y="468769"/>
            <a:ext cx="8733745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p26"/>
          <p:cNvCxnSpPr/>
          <p:nvPr/>
        </p:nvCxnSpPr>
        <p:spPr>
          <a:xfrm>
            <a:off x="116681" y="2000423"/>
            <a:ext cx="8733745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6" name="Google Shape;226;p26"/>
          <p:cNvSpPr txBox="1"/>
          <p:nvPr/>
        </p:nvSpPr>
        <p:spPr>
          <a:xfrm>
            <a:off x="4265150" y="528650"/>
            <a:ext cx="7356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Задачи:</a:t>
            </a:r>
            <a:endParaRPr sz="1400" b="0" i="0" u="none" strike="noStrike" cap="none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6"/>
          <p:cNvSpPr/>
          <p:nvPr/>
        </p:nvSpPr>
        <p:spPr>
          <a:xfrm>
            <a:off x="116681" y="2098104"/>
            <a:ext cx="1906894" cy="26290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sz="1200" b="0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6"/>
          <p:cNvSpPr txBox="1"/>
          <p:nvPr/>
        </p:nvSpPr>
        <p:spPr>
          <a:xfrm>
            <a:off x="40474" y="2469025"/>
            <a:ext cx="10071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основная:</a:t>
            </a:r>
            <a:endParaRPr sz="1400" b="0" i="0" u="none" strike="noStrike" cap="none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6"/>
          <p:cNvSpPr txBox="1"/>
          <p:nvPr/>
        </p:nvSpPr>
        <p:spPr>
          <a:xfrm>
            <a:off x="2259799" y="2469025"/>
            <a:ext cx="14214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потенциальная:</a:t>
            </a:r>
            <a:endParaRPr sz="1400" b="0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 txBox="1">
            <a:spLocks noGrp="1"/>
          </p:cNvSpPr>
          <p:nvPr>
            <p:ph type="body" idx="1"/>
          </p:nvPr>
        </p:nvSpPr>
        <p:spPr>
          <a:xfrm>
            <a:off x="116675" y="542924"/>
            <a:ext cx="6782100" cy="1593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42900" lvl="0" indent="-381000" algn="l" rtl="0">
              <a:spcBef>
                <a:spcPts val="800"/>
              </a:spcBef>
              <a:spcAft>
                <a:spcPts val="0"/>
              </a:spcAft>
              <a:buClr>
                <a:srgbClr val="FD5701"/>
              </a:buClr>
              <a:buSzPts val="1700"/>
              <a:buFont typeface="Noto Sans Symbols"/>
              <a:buAutoNum type="arabicParenR"/>
            </a:pPr>
            <a:r>
              <a:rPr lang="ru" sz="1700"/>
              <a:t>Выбор блюда для готовки среди продуктов что есть дома.</a:t>
            </a:r>
            <a:endParaRPr sz="1700"/>
          </a:p>
          <a:p>
            <a:pPr marL="342900" lvl="0" indent="-381000" algn="l" rtl="0">
              <a:spcBef>
                <a:spcPts val="800"/>
              </a:spcBef>
              <a:spcAft>
                <a:spcPts val="0"/>
              </a:spcAft>
              <a:buClr>
                <a:srgbClr val="FD5701"/>
              </a:buClr>
              <a:buSzPts val="1700"/>
              <a:buFont typeface="Noto Sans Symbols"/>
              <a:buAutoNum type="arabicParenR"/>
            </a:pPr>
            <a:r>
              <a:rPr lang="ru" sz="1700"/>
              <a:t>Сложность отслеживания сроков годности продуктов</a:t>
            </a:r>
            <a:endParaRPr sz="1700"/>
          </a:p>
          <a:p>
            <a:pPr marL="342900" lvl="0" indent="-381000" algn="l" rtl="0">
              <a:spcBef>
                <a:spcPts val="800"/>
              </a:spcBef>
              <a:spcAft>
                <a:spcPts val="0"/>
              </a:spcAft>
              <a:buClr>
                <a:srgbClr val="FD5701"/>
              </a:buClr>
              <a:buSzPts val="1700"/>
              <a:buFont typeface="Noto Sans Symbols"/>
              <a:buAutoNum type="arabicParenR"/>
            </a:pPr>
            <a:r>
              <a:rPr lang="ru" sz="1700"/>
              <a:t>Покупка недостающих для приготовления рецепта ингредиентов</a:t>
            </a:r>
            <a:endParaRPr sz="1700"/>
          </a:p>
          <a:p>
            <a:pPr marL="342900" lvl="0" indent="-381000" algn="l" rtl="0">
              <a:spcBef>
                <a:spcPts val="800"/>
              </a:spcBef>
              <a:spcAft>
                <a:spcPts val="0"/>
              </a:spcAft>
              <a:buClr>
                <a:srgbClr val="FD5701"/>
              </a:buClr>
              <a:buSzPts val="1700"/>
              <a:buFont typeface="Noto Sans Symbols"/>
              <a:buAutoNum type="arabicParenR"/>
            </a:pPr>
            <a:r>
              <a:rPr lang="ru" sz="1700"/>
              <a:t>Планирование разнообразных диет</a:t>
            </a:r>
            <a:endParaRPr sz="18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020"/>
              <a:buFont typeface="Calibri"/>
              <a:buNone/>
            </a:pPr>
            <a:endParaRPr>
              <a:highlight>
                <a:schemeClr val="lt1"/>
              </a:highlight>
            </a:endParaRPr>
          </a:p>
        </p:txBody>
      </p:sp>
      <p:sp>
        <p:nvSpPr>
          <p:cNvPr id="235" name="Google Shape;235;p27"/>
          <p:cNvSpPr txBox="1">
            <a:spLocks noGrp="1"/>
          </p:cNvSpPr>
          <p:nvPr>
            <p:ph type="body" idx="2"/>
          </p:nvPr>
        </p:nvSpPr>
        <p:spPr>
          <a:xfrm>
            <a:off x="116675" y="3038571"/>
            <a:ext cx="6649800" cy="1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На рынке уже присутствует, успешные примеры сервисов подбора рецептов, сервисов связанных с приготовлением пищи и сервисов доставки.</a:t>
            </a:r>
            <a:b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Мы видим потенциал в объединении этих функций в одном приложении, это позволит учесть дополнительные потребности пользователей.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Такой подход откроет новую нишу и обеспечит рыночное преимущество. </a:t>
            </a:r>
            <a:br>
              <a:rPr lang="ru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>
              <a:solidFill>
                <a:srgbClr val="FF0000"/>
              </a:solidFill>
            </a:endParaRPr>
          </a:p>
        </p:txBody>
      </p:sp>
      <p:grpSp>
        <p:nvGrpSpPr>
          <p:cNvPr id="236" name="Google Shape;236;p27"/>
          <p:cNvGrpSpPr/>
          <p:nvPr/>
        </p:nvGrpSpPr>
        <p:grpSpPr>
          <a:xfrm>
            <a:off x="40483" y="2537567"/>
            <a:ext cx="8815387" cy="293302"/>
            <a:chOff x="53977" y="3383423"/>
            <a:chExt cx="11753850" cy="391069"/>
          </a:xfrm>
        </p:grpSpPr>
        <p:sp>
          <p:nvSpPr>
            <p:cNvPr id="237" name="Google Shape;237;p27"/>
            <p:cNvSpPr txBox="1"/>
            <p:nvPr/>
          </p:nvSpPr>
          <p:spPr>
            <a:xfrm>
              <a:off x="53977" y="3405192"/>
              <a:ext cx="3192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Подтверждение актуальности:</a:t>
              </a:r>
              <a:endParaRPr sz="14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8" name="Google Shape;238;p27"/>
            <p:cNvCxnSpPr/>
            <p:nvPr/>
          </p:nvCxnSpPr>
          <p:spPr>
            <a:xfrm>
              <a:off x="162834" y="3383423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8"/>
          <p:cNvSpPr txBox="1">
            <a:spLocks noGrp="1"/>
          </p:cNvSpPr>
          <p:nvPr>
            <p:ph type="body" idx="1"/>
          </p:nvPr>
        </p:nvSpPr>
        <p:spPr>
          <a:xfrm>
            <a:off x="116681" y="542923"/>
            <a:ext cx="8446200" cy="359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2860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ru" sz="1400" b="1" u="sng" dirty="0"/>
              <a:t>Занятые профессионалы</a:t>
            </a:r>
            <a:r>
              <a:rPr lang="ru" sz="1400" dirty="0"/>
              <a:t> - это люди с высшим/средне специальным образованием, которые много времени проводят на работе. Предпочитают домашнюю еду, знают как обращаться с плитой, но им сложно найти на это время. Проживают в крупных городах.</a:t>
            </a:r>
            <a:endParaRPr dirty="0"/>
          </a:p>
          <a:p>
            <a:pPr marL="41275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+mj-lt"/>
              <a:buAutoNum type="arabicPeriod"/>
            </a:pPr>
            <a:endParaRPr sz="1400" dirty="0"/>
          </a:p>
          <a:p>
            <a:pPr marL="22860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ru" sz="1400" b="1" u="sng" dirty="0"/>
              <a:t>Матери с детьми</a:t>
            </a:r>
            <a:r>
              <a:rPr lang="ru" sz="1400" dirty="0"/>
              <a:t> - женщина с семьёй. Имеет несколько детей, мужа, который много работает, а также работу. Раз в пару дней нужно приготовить разнообразную еду, учитывая вкусы всех членов семьи. Умеет вкусно готовить.</a:t>
            </a:r>
            <a:endParaRPr dirty="0"/>
          </a:p>
          <a:p>
            <a:pPr marL="41275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+mj-lt"/>
              <a:buAutoNum type="arabicPeriod"/>
            </a:pPr>
            <a:endParaRPr sz="1400" dirty="0"/>
          </a:p>
          <a:p>
            <a:pPr marL="22860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ru" sz="1400" b="1" u="sng" dirty="0"/>
              <a:t>Студенты </a:t>
            </a:r>
            <a:r>
              <a:rPr lang="ru" sz="1400" dirty="0"/>
              <a:t>- молодые люди возрастом 16-25 лет, которые сейчас учатся в ВУЗе или техникуме, имеют подработку и живут отдельно от родителей. Хотят и любят вкусно питаться, но времени и денег на готовку не хватает. </a:t>
            </a:r>
            <a:endParaRPr dirty="0"/>
          </a:p>
          <a:p>
            <a:pPr marL="41275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+mj-lt"/>
              <a:buAutoNum type="arabicPeriod"/>
            </a:pPr>
            <a:endParaRPr sz="1400" dirty="0"/>
          </a:p>
          <a:p>
            <a:pPr marL="22860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ru" sz="1400" b="1" u="sng" dirty="0"/>
              <a:t>Пенсионеры </a:t>
            </a:r>
            <a:r>
              <a:rPr lang="ru" sz="1400" dirty="0"/>
              <a:t>- люди в возрасте 60+, имеющие проблемы со здоровьем. Едят исключительно домашнюю еду, но имеют сложности с походами в магазин, и отслеживанием продуктов дома.</a:t>
            </a:r>
            <a:endParaRPr sz="1400" dirty="0"/>
          </a:p>
          <a:p>
            <a:pPr marL="22860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/>
          </a:p>
          <a:p>
            <a:pPr marL="228600" lvl="0" indent="-1524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Arial"/>
              <a:buNone/>
            </a:pPr>
            <a:endParaRPr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 txBox="1">
            <a:spLocks noGrp="1"/>
          </p:cNvSpPr>
          <p:nvPr>
            <p:ph type="body" idx="1"/>
          </p:nvPr>
        </p:nvSpPr>
        <p:spPr>
          <a:xfrm>
            <a:off x="1032701" y="1785225"/>
            <a:ext cx="7860900" cy="2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/>
              <a:t>Наш продукт представляет собой мобильное приложение, которое объединяет в себе несколько взаимосвязанных сервисов: </a:t>
            </a:r>
            <a:endParaRPr sz="140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ru" sz="1400" u="sng"/>
              <a:t>Систему “Умный холодильник”</a:t>
            </a:r>
            <a:r>
              <a:rPr lang="ru" sz="1400"/>
              <a:t>, </a:t>
            </a:r>
            <a:endParaRPr sz="140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ru" sz="1400" u="sng"/>
              <a:t>Систему рекомендаций рецептов</a:t>
            </a:r>
            <a:r>
              <a:rPr lang="ru" sz="1400"/>
              <a:t>, </a:t>
            </a:r>
            <a:endParaRPr sz="140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ru" sz="1400" u="sng"/>
              <a:t>Агрегатор доставки</a:t>
            </a:r>
            <a:r>
              <a:rPr lang="ru" sz="1400"/>
              <a:t> именно того чего вам необходимо. </a:t>
            </a:r>
            <a:endParaRPr sz="140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/>
              <a:t>Такая комплексность позволяет взять на себя большинство рутинных задач связанных с приготовлением продуктов, максимально упростив этот процесс.</a:t>
            </a:r>
            <a:endParaRPr sz="1400"/>
          </a:p>
        </p:txBody>
      </p:sp>
      <p:sp>
        <p:nvSpPr>
          <p:cNvPr id="249" name="Google Shape;249;p29"/>
          <p:cNvSpPr txBox="1">
            <a:spLocks noGrp="1"/>
          </p:cNvSpPr>
          <p:nvPr>
            <p:ph type="body" idx="2"/>
          </p:nvPr>
        </p:nvSpPr>
        <p:spPr>
          <a:xfrm>
            <a:off x="1424381" y="823452"/>
            <a:ext cx="55095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r>
              <a:rPr lang="ru" sz="1400"/>
              <a:t>Полезное и современное приложение которое поможет вам на кухне.</a:t>
            </a:r>
            <a:endParaRPr sz="1400"/>
          </a:p>
        </p:txBody>
      </p:sp>
      <p:grpSp>
        <p:nvGrpSpPr>
          <p:cNvPr id="250" name="Google Shape;250;p29"/>
          <p:cNvGrpSpPr/>
          <p:nvPr/>
        </p:nvGrpSpPr>
        <p:grpSpPr>
          <a:xfrm>
            <a:off x="32657" y="1710251"/>
            <a:ext cx="8815388" cy="282440"/>
            <a:chOff x="43542" y="3339877"/>
            <a:chExt cx="11753850" cy="376587"/>
          </a:xfrm>
        </p:grpSpPr>
        <p:sp>
          <p:nvSpPr>
            <p:cNvPr id="251" name="Google Shape;251;p29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Описание продукта:</a:t>
              </a:r>
              <a:endParaRPr sz="14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2" name="Google Shape;252;p29"/>
            <p:cNvCxnSpPr/>
            <p:nvPr/>
          </p:nvCxnSpPr>
          <p:spPr>
            <a:xfrm>
              <a:off x="152399" y="3339877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53" name="Google Shape;253;p29"/>
          <p:cNvGrpSpPr/>
          <p:nvPr/>
        </p:nvGrpSpPr>
        <p:grpSpPr>
          <a:xfrm>
            <a:off x="32657" y="792955"/>
            <a:ext cx="8815388" cy="504325"/>
            <a:chOff x="43542" y="741820"/>
            <a:chExt cx="11753850" cy="867466"/>
          </a:xfrm>
        </p:grpSpPr>
        <p:sp>
          <p:nvSpPr>
            <p:cNvPr id="254" name="Google Shape;254;p29"/>
            <p:cNvSpPr txBox="1"/>
            <p:nvPr/>
          </p:nvSpPr>
          <p:spPr>
            <a:xfrm>
              <a:off x="43542" y="749075"/>
              <a:ext cx="2779928" cy="860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Тип результата / продукта:</a:t>
              </a:r>
              <a:endParaRPr sz="14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5" name="Google Shape;255;p29"/>
            <p:cNvCxnSpPr/>
            <p:nvPr/>
          </p:nvCxnSpPr>
          <p:spPr>
            <a:xfrm>
              <a:off x="152399" y="741820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"/>
          <p:cNvSpPr txBox="1">
            <a:spLocks noGrp="1"/>
          </p:cNvSpPr>
          <p:nvPr>
            <p:ph type="body" idx="1"/>
          </p:nvPr>
        </p:nvSpPr>
        <p:spPr>
          <a:xfrm>
            <a:off x="271463" y="1943100"/>
            <a:ext cx="2728913" cy="2757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AutoNum type="arabicParenR"/>
            </a:pPr>
            <a:r>
              <a:rPr lang="ru" sz="1100"/>
              <a:t>Выбор блюда для готовки среди продуктов что есть дома.</a:t>
            </a:r>
            <a:endParaRPr/>
          </a:p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AutoNum type="arabicParenR"/>
            </a:pPr>
            <a:r>
              <a:rPr lang="ru" sz="1100"/>
              <a:t>Сложность отслеживания сроков годности продуктов</a:t>
            </a:r>
            <a:endParaRPr/>
          </a:p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AutoNum type="arabicParenR"/>
            </a:pPr>
            <a:r>
              <a:rPr lang="ru" sz="1100"/>
              <a:t>Покупка недостающих для приготовления рецепта ингредиентов</a:t>
            </a:r>
            <a:endParaRPr sz="1100"/>
          </a:p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AutoNum type="arabicParenR"/>
            </a:pPr>
            <a:r>
              <a:rPr lang="ru" sz="1100"/>
              <a:t>Планирование разнообразных диет</a:t>
            </a:r>
            <a:endParaRPr/>
          </a:p>
        </p:txBody>
      </p:sp>
      <p:sp>
        <p:nvSpPr>
          <p:cNvPr id="261" name="Google Shape;261;p30"/>
          <p:cNvSpPr txBox="1">
            <a:spLocks noGrp="1"/>
          </p:cNvSpPr>
          <p:nvPr>
            <p:ph type="body" idx="3"/>
          </p:nvPr>
        </p:nvSpPr>
        <p:spPr>
          <a:xfrm>
            <a:off x="6172201" y="1943100"/>
            <a:ext cx="2728913" cy="2757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Font typeface="Noto Sans Symbols"/>
              <a:buAutoNum type="arabicParenR"/>
            </a:pPr>
            <a:r>
              <a:rPr lang="ru"/>
              <a:t>Персональную рекомендации рецептов из продуктов что у него есть</a:t>
            </a:r>
            <a:endParaRPr/>
          </a:p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Font typeface="Noto Sans Symbols"/>
              <a:buAutoNum type="arabicParenR"/>
            </a:pPr>
            <a:r>
              <a:rPr lang="ru"/>
              <a:t>Полуавтоматическое отслеживание сроков годности всех продуктов дома</a:t>
            </a:r>
            <a:endParaRPr/>
          </a:p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Font typeface="Noto Sans Symbols"/>
              <a:buAutoNum type="arabicParenR"/>
            </a:pPr>
            <a:r>
              <a:rPr lang="ru"/>
              <a:t>Возможность оперативно получить набор продуктов в “Один клик”</a:t>
            </a:r>
            <a:endParaRPr/>
          </a:p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Font typeface="Noto Sans Symbols"/>
              <a:buAutoNum type="arabicParenR"/>
            </a:pPr>
            <a:r>
              <a:rPr lang="ru"/>
              <a:t>Подборка рецептов на основе ваших диетических предпочтений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Calibri"/>
              <a:buNone/>
            </a:pPr>
            <a:endParaRPr>
              <a:highlight>
                <a:schemeClr val="lt1"/>
              </a:highlight>
            </a:endParaRPr>
          </a:p>
        </p:txBody>
      </p:sp>
      <p:sp>
        <p:nvSpPr>
          <p:cNvPr id="262" name="Google Shape;262;p30"/>
          <p:cNvSpPr txBox="1">
            <a:spLocks noGrp="1"/>
          </p:cNvSpPr>
          <p:nvPr>
            <p:ph type="body" idx="2"/>
          </p:nvPr>
        </p:nvSpPr>
        <p:spPr>
          <a:xfrm>
            <a:off x="3228976" y="1943100"/>
            <a:ext cx="2728800" cy="27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Font typeface="Noto Sans Symbols"/>
              <a:buAutoNum type="arabicParenR"/>
            </a:pPr>
            <a:r>
              <a:rPr lang="ru"/>
              <a:t>Выбор рецепта для приготовления из продуктов в холодильнике</a:t>
            </a:r>
            <a:endParaRPr/>
          </a:p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Font typeface="Noto Sans Symbols"/>
              <a:buAutoNum type="arabicParenR"/>
            </a:pPr>
            <a:r>
              <a:rPr lang="ru"/>
              <a:t>Отслеживание сроков годности продуктов</a:t>
            </a:r>
            <a:endParaRPr/>
          </a:p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Font typeface="Noto Sans Symbols"/>
              <a:buAutoNum type="arabicParenR"/>
            </a:pPr>
            <a:r>
              <a:rPr lang="ru"/>
              <a:t>Покупка недостающих продуктов для приготовления рецепта</a:t>
            </a:r>
            <a:endParaRPr/>
          </a:p>
          <a:p>
            <a:pPr marL="342900" lvl="0" indent="-34290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1100"/>
              <a:buFont typeface="Noto Sans Symbols"/>
              <a:buAutoNum type="arabicParenR"/>
            </a:pPr>
            <a:r>
              <a:rPr lang="ru"/>
              <a:t>Планирование питания для диет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1"/>
          <p:cNvSpPr txBox="1">
            <a:spLocks noGrp="1"/>
          </p:cNvSpPr>
          <p:nvPr>
            <p:ph type="body" idx="1"/>
          </p:nvPr>
        </p:nvSpPr>
        <p:spPr>
          <a:xfrm>
            <a:off x="130630" y="555341"/>
            <a:ext cx="8381999" cy="104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Наше мобильное приложение EatEasy помогает людям которым не хватает времени на готовку, которые хотят навсегда забыть о просроченных продуктах, быстро, вкусно и без заморочек приготовить еду себе и всем своим близким. Мы предлагаем лёгкий способ научиться готовить не заморачиваясь по поводу того что и из чего это будет. Мы подарим вам новый опыт и порадуем вас и ваших знакомых вкусной домашней едой.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endParaRPr/>
          </a:p>
        </p:txBody>
      </p:sp>
      <p:grpSp>
        <p:nvGrpSpPr>
          <p:cNvPr id="268" name="Google Shape;268;p31"/>
          <p:cNvGrpSpPr/>
          <p:nvPr/>
        </p:nvGrpSpPr>
        <p:grpSpPr>
          <a:xfrm>
            <a:off x="40482" y="2069477"/>
            <a:ext cx="8815388" cy="290104"/>
            <a:chOff x="53976" y="2759305"/>
            <a:chExt cx="11753851" cy="386806"/>
          </a:xfrm>
        </p:grpSpPr>
        <p:sp>
          <p:nvSpPr>
            <p:cNvPr id="269" name="Google Shape;269;p31"/>
            <p:cNvSpPr txBox="1"/>
            <p:nvPr/>
          </p:nvSpPr>
          <p:spPr>
            <a:xfrm>
              <a:off x="53976" y="2766560"/>
              <a:ext cx="4560356" cy="379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Ключевые конкурентные преимущества:</a:t>
              </a:r>
              <a:endParaRPr sz="14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0" name="Google Shape;270;p31"/>
            <p:cNvCxnSpPr/>
            <p:nvPr/>
          </p:nvCxnSpPr>
          <p:spPr>
            <a:xfrm>
              <a:off x="162834" y="2759305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aphicFrame>
        <p:nvGraphicFramePr>
          <p:cNvPr id="271" name="Google Shape;271;p31"/>
          <p:cNvGraphicFramePr/>
          <p:nvPr/>
        </p:nvGraphicFramePr>
        <p:xfrm>
          <a:off x="745800" y="2359575"/>
          <a:ext cx="7567250" cy="2607540"/>
        </p:xfrm>
        <a:graphic>
          <a:graphicData uri="http://schemas.openxmlformats.org/drawingml/2006/table">
            <a:tbl>
              <a:tblPr>
                <a:noFill/>
                <a:tableStyleId>{A914B10D-0A27-4D6E-8377-4909E2DE6722}</a:tableStyleId>
              </a:tblPr>
              <a:tblGrid>
                <a:gridCol w="151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3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Функционал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sng"/>
                        <a:t>EatEasy</a:t>
                      </a:r>
                      <a:endParaRPr sz="1100" u="sng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1"/>
                          </a:solidFill>
                        </a:rPr>
                        <a:t>Russian</a:t>
                      </a:r>
                      <a:r>
                        <a:rPr lang="ru" sz="1100"/>
                        <a:t>Food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eda.ru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Самокат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Доставка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+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+</a:t>
                      </a:r>
                      <a:endParaRPr sz="11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Умный холодильник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+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Покупка в “один клик”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+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Персональные подборки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+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+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Персональные рекомендации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+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+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+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2"/>
          <p:cNvSpPr txBox="1">
            <a:spLocks noGrp="1"/>
          </p:cNvSpPr>
          <p:nvPr>
            <p:ph type="body" idx="1"/>
          </p:nvPr>
        </p:nvSpPr>
        <p:spPr>
          <a:xfrm>
            <a:off x="178721" y="815214"/>
            <a:ext cx="1545000" cy="28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/>
              <a:t>Сетевые магазины</a:t>
            </a:r>
            <a:endParaRPr sz="12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/>
              <a:t>Службы доставки </a:t>
            </a:r>
            <a:endParaRPr sz="12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/>
              <a:t>продуктов</a:t>
            </a:r>
            <a:endParaRPr sz="12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/>
              <a:t>Edamam</a:t>
            </a:r>
            <a:endParaRPr sz="12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None/>
            </a:pPr>
            <a:endParaRPr/>
          </a:p>
        </p:txBody>
      </p:sp>
      <p:sp>
        <p:nvSpPr>
          <p:cNvPr id="277" name="Google Shape;277;p32"/>
          <p:cNvSpPr txBox="1">
            <a:spLocks noGrp="1"/>
          </p:cNvSpPr>
          <p:nvPr>
            <p:ph type="body" idx="2"/>
          </p:nvPr>
        </p:nvSpPr>
        <p:spPr>
          <a:xfrm>
            <a:off x="5317900" y="866694"/>
            <a:ext cx="15450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1) Система рекомендаций, 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подстраивающаяся под 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предпочтения и финансовые 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возможности каждого 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пользователя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2) Доставка только необходимых 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продуктов за минимум усилий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None/>
            </a:pPr>
            <a:endParaRPr/>
          </a:p>
        </p:txBody>
      </p:sp>
      <p:sp>
        <p:nvSpPr>
          <p:cNvPr id="278" name="Google Shape;278;p32"/>
          <p:cNvSpPr txBox="1">
            <a:spLocks noGrp="1"/>
          </p:cNvSpPr>
          <p:nvPr>
            <p:ph type="body" idx="3"/>
          </p:nvPr>
        </p:nvSpPr>
        <p:spPr>
          <a:xfrm>
            <a:off x="5317900" y="2359241"/>
            <a:ext cx="1545000" cy="13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1) Реклама в магазинах партнёрах, 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как в их приложениях, так и в 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самих магазинах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2) Нативная реклама в 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тематических группах и форумах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/>
              <a:t>3) Работа с блогерами и медиа</a:t>
            </a:r>
            <a:endParaRPr sz="7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None/>
            </a:pPr>
            <a:endParaRPr/>
          </a:p>
        </p:txBody>
      </p:sp>
      <p:sp>
        <p:nvSpPr>
          <p:cNvPr id="279" name="Google Shape;279;p32"/>
          <p:cNvSpPr txBox="1">
            <a:spLocks noGrp="1"/>
          </p:cNvSpPr>
          <p:nvPr>
            <p:ph type="body" idx="4"/>
          </p:nvPr>
        </p:nvSpPr>
        <p:spPr>
          <a:xfrm>
            <a:off x="216198" y="3979832"/>
            <a:ext cx="4140000" cy="8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8"/>
              <a:t>1) Оплата серверов и персонала для их обслуживания</a:t>
            </a:r>
            <a:endParaRPr sz="1208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8"/>
              <a:t>2) Маркетинг</a:t>
            </a:r>
            <a:endParaRPr sz="1208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8"/>
              <a:t>3) Аренда офиса</a:t>
            </a:r>
            <a:endParaRPr sz="1208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8"/>
              <a:t>4) Зарплата сотрудников</a:t>
            </a:r>
            <a:endParaRPr sz="1208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8"/>
              <a:t>5) Оплата налогов</a:t>
            </a:r>
            <a:endParaRPr sz="1208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None/>
            </a:pPr>
            <a:endParaRPr/>
          </a:p>
        </p:txBody>
      </p:sp>
      <p:sp>
        <p:nvSpPr>
          <p:cNvPr id="280" name="Google Shape;280;p32"/>
          <p:cNvSpPr txBox="1">
            <a:spLocks noGrp="1"/>
          </p:cNvSpPr>
          <p:nvPr>
            <p:ph type="body" idx="5"/>
          </p:nvPr>
        </p:nvSpPr>
        <p:spPr>
          <a:xfrm>
            <a:off x="4475689" y="3979832"/>
            <a:ext cx="4139700" cy="8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/>
              <a:t>1) Комиссии с каждого заказа</a:t>
            </a:r>
            <a:endParaRPr sz="9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/>
              <a:t>2) Партнёрские соглашения с магазинами с оплатой за привлечённого клиента</a:t>
            </a:r>
            <a:endParaRPr sz="9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/>
              <a:t>3) Подписка на дополнительный функционал</a:t>
            </a:r>
            <a:endParaRPr sz="9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None/>
            </a:pPr>
            <a:endParaRPr/>
          </a:p>
        </p:txBody>
      </p:sp>
      <p:sp>
        <p:nvSpPr>
          <p:cNvPr id="281" name="Google Shape;281;p32"/>
          <p:cNvSpPr txBox="1">
            <a:spLocks noGrp="1"/>
          </p:cNvSpPr>
          <p:nvPr>
            <p:ph type="body" idx="6"/>
          </p:nvPr>
        </p:nvSpPr>
        <p:spPr>
          <a:xfrm>
            <a:off x="7038023" y="866694"/>
            <a:ext cx="1545000" cy="28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/>
              <a:t>1)Занятые профессионалы</a:t>
            </a:r>
            <a:endParaRPr sz="9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/>
              <a:t>2) Студенты</a:t>
            </a:r>
            <a:endParaRPr sz="9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/>
              <a:t>3) Пенсионеры</a:t>
            </a:r>
            <a:endParaRPr sz="9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/>
              <a:t>4) Матери с детьми</a:t>
            </a:r>
            <a:endParaRPr sz="900"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1270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Arial"/>
              <a:buNone/>
            </a:pPr>
            <a:endParaRPr/>
          </a:p>
        </p:txBody>
      </p:sp>
      <p:sp>
        <p:nvSpPr>
          <p:cNvPr id="282" name="Google Shape;282;p32"/>
          <p:cNvSpPr txBox="1">
            <a:spLocks noGrp="1"/>
          </p:cNvSpPr>
          <p:nvPr>
            <p:ph type="body" idx="7"/>
          </p:nvPr>
        </p:nvSpPr>
        <p:spPr>
          <a:xfrm>
            <a:off x="1968103" y="2357438"/>
            <a:ext cx="1545300" cy="13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/>
              <a:t>Экономика проекта (оплата зарплаты и налогов)</a:t>
            </a:r>
            <a:endParaRPr/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/>
              <a:t>Мобильное приложение</a:t>
            </a:r>
            <a:endParaRPr/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/>
              <a:t>Сервер</a:t>
            </a:r>
            <a:endParaRPr/>
          </a:p>
          <a:p>
            <a:pPr marL="177800" lvl="0" indent="-139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00"/>
              <a:buNone/>
            </a:pPr>
            <a:endParaRPr/>
          </a:p>
        </p:txBody>
      </p:sp>
      <p:sp>
        <p:nvSpPr>
          <p:cNvPr id="283" name="Google Shape;283;p32"/>
          <p:cNvSpPr txBox="1">
            <a:spLocks noGrp="1"/>
          </p:cNvSpPr>
          <p:nvPr>
            <p:ph type="body" idx="8"/>
          </p:nvPr>
        </p:nvSpPr>
        <p:spPr>
          <a:xfrm>
            <a:off x="3612475" y="866700"/>
            <a:ext cx="1605600" cy="28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74">
                <a:latin typeface="Times New Roman"/>
                <a:ea typeface="Times New Roman"/>
                <a:cs typeface="Times New Roman"/>
                <a:sym typeface="Times New Roman"/>
              </a:rPr>
              <a:t>Наше мобильное приложение Eat Easy помогает людям которым не хватает времени на готовку, которые хотят навсегда забыть о просроченных продуктах, быстро, вкусно и без заморочек приготовить еду себе и всем своим близким. Мы предлагаем лёгкий способ научиться готовить не заморачиваясь по поводу того что и из чего это будет. Мы подарим вам новый опыт и порадуем вас и ваших знакомых вкусной домашней едой.</a:t>
            </a:r>
            <a:endParaRPr sz="874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endParaRPr sz="874"/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00"/>
              <a:buFont typeface="Calibri"/>
              <a:buNone/>
            </a:pPr>
            <a:endParaRPr/>
          </a:p>
        </p:txBody>
      </p:sp>
      <p:sp>
        <p:nvSpPr>
          <p:cNvPr id="284" name="Google Shape;284;p32"/>
          <p:cNvSpPr txBox="1">
            <a:spLocks noGrp="1"/>
          </p:cNvSpPr>
          <p:nvPr>
            <p:ph type="body" idx="9"/>
          </p:nvPr>
        </p:nvSpPr>
        <p:spPr>
          <a:xfrm>
            <a:off x="1968103" y="866775"/>
            <a:ext cx="1520400" cy="12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139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/>
              <a:t>1) Система рекомендаций </a:t>
            </a:r>
            <a:endParaRPr sz="800"/>
          </a:p>
          <a:p>
            <a:pPr marL="177800" lvl="0" indent="-139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/>
              <a:t>рецептов</a:t>
            </a:r>
            <a:endParaRPr sz="800"/>
          </a:p>
          <a:p>
            <a:pPr marL="177800" lvl="0" indent="-139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800"/>
              <a:t>2) Система “умный холодильник“ с  уведомлением о заканчивающимся сроке </a:t>
            </a:r>
            <a:endParaRPr sz="800"/>
          </a:p>
          <a:p>
            <a:pPr marL="177800" lvl="0" indent="-139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800"/>
              <a:t>годности</a:t>
            </a:r>
            <a:endParaRPr sz="800"/>
          </a:p>
          <a:p>
            <a:pPr marL="177800" lvl="0" indent="-139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/>
              <a:t>3) Доставка недостающих </a:t>
            </a:r>
            <a:endParaRPr sz="800"/>
          </a:p>
          <a:p>
            <a:pPr marL="177800" lvl="0" indent="-139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/>
              <a:t>продуктов в 1 клик</a:t>
            </a:r>
            <a:endParaRPr sz="800"/>
          </a:p>
          <a:p>
            <a:pPr marL="177800" lvl="0" indent="-139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177800" lvl="0" indent="-139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0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 txBox="1">
            <a:spLocks noGrp="1"/>
          </p:cNvSpPr>
          <p:nvPr>
            <p:ph type="body" idx="1"/>
          </p:nvPr>
        </p:nvSpPr>
        <p:spPr>
          <a:xfrm>
            <a:off x="86700" y="159275"/>
            <a:ext cx="2335800" cy="326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2867A0"/>
                </a:solidFill>
                <a:highlight>
                  <a:schemeClr val="lt1"/>
                </a:highlight>
              </a:rPr>
              <a:t>Наши функции</a:t>
            </a:r>
            <a:endParaRPr sz="1800" b="1">
              <a:solidFill>
                <a:srgbClr val="2867A0"/>
              </a:solidFill>
              <a:highlight>
                <a:schemeClr val="lt1"/>
              </a:highlight>
            </a:endParaRPr>
          </a:p>
        </p:txBody>
      </p:sp>
      <p:pic>
        <p:nvPicPr>
          <p:cNvPr id="290" name="Google Shape;29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0000" y="552613"/>
            <a:ext cx="5757251" cy="4038274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3"/>
          <p:cNvSpPr/>
          <p:nvPr/>
        </p:nvSpPr>
        <p:spPr>
          <a:xfrm>
            <a:off x="1640700" y="159275"/>
            <a:ext cx="781800" cy="28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4"/>
          <p:cNvSpPr txBox="1">
            <a:spLocks noGrp="1"/>
          </p:cNvSpPr>
          <p:nvPr>
            <p:ph type="body" idx="1"/>
          </p:nvPr>
        </p:nvSpPr>
        <p:spPr>
          <a:xfrm>
            <a:off x="5061857" y="1239532"/>
            <a:ext cx="4455300" cy="31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"/>
              <a:buChar char="●"/>
            </a:pPr>
            <a:r>
              <a:rPr lang="ru">
                <a:latin typeface="Times"/>
                <a:ea typeface="Times"/>
                <a:cs typeface="Times"/>
                <a:sym typeface="Times"/>
              </a:rPr>
              <a:t>Бизнес-модель</a:t>
            </a:r>
            <a:endParaRPr>
              <a:latin typeface="Times"/>
              <a:ea typeface="Times"/>
              <a:cs typeface="Times"/>
              <a:sym typeface="Times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"/>
              <a:buChar char="●"/>
            </a:pPr>
            <a:r>
              <a:rPr lang="ru">
                <a:latin typeface="Times"/>
                <a:ea typeface="Times"/>
                <a:cs typeface="Times"/>
                <a:sym typeface="Times"/>
              </a:rPr>
              <a:t>Прототип приложения</a:t>
            </a:r>
            <a:endParaRPr>
              <a:latin typeface="Times"/>
              <a:ea typeface="Times"/>
              <a:cs typeface="Times"/>
              <a:sym typeface="Times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"/>
              <a:buChar char="●"/>
            </a:pPr>
            <a:r>
              <a:rPr lang="ru">
                <a:latin typeface="Times"/>
                <a:ea typeface="Times"/>
                <a:cs typeface="Times"/>
                <a:sym typeface="Times"/>
              </a:rPr>
              <a:t>USM</a:t>
            </a:r>
            <a:endParaRPr>
              <a:latin typeface="Times"/>
              <a:ea typeface="Times"/>
              <a:cs typeface="Times"/>
              <a:sym typeface="Times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"/>
              <a:buChar char="●"/>
            </a:pPr>
            <a:r>
              <a:rPr lang="ru">
                <a:latin typeface="Times"/>
                <a:ea typeface="Times"/>
                <a:cs typeface="Times"/>
                <a:sym typeface="Times"/>
              </a:rPr>
              <a:t>CJM</a:t>
            </a:r>
            <a:endParaRPr>
              <a:latin typeface="Times"/>
              <a:ea typeface="Times"/>
              <a:cs typeface="Times"/>
              <a:sym typeface="Times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"/>
              <a:buChar char="●"/>
            </a:pPr>
            <a:r>
              <a:rPr lang="ru">
                <a:latin typeface="Times"/>
                <a:ea typeface="Times"/>
                <a:cs typeface="Times"/>
                <a:sym typeface="Times"/>
              </a:rPr>
              <a:t>ABCDX сегментация целевой аудитории</a:t>
            </a:r>
            <a:endParaRPr>
              <a:latin typeface="Times"/>
              <a:ea typeface="Times"/>
              <a:cs typeface="Times"/>
              <a:sym typeface="Times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"/>
              <a:buChar char="●"/>
            </a:pPr>
            <a:r>
              <a:rPr lang="ru">
                <a:latin typeface="Times"/>
                <a:ea typeface="Times"/>
                <a:cs typeface="Times"/>
                <a:sym typeface="Times"/>
              </a:rPr>
              <a:t>SWOT анализ</a:t>
            </a:r>
            <a:endParaRPr>
              <a:latin typeface="Times"/>
              <a:ea typeface="Times"/>
              <a:cs typeface="Times"/>
              <a:sym typeface="Times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"/>
              <a:buChar char="●"/>
            </a:pPr>
            <a:r>
              <a:rPr lang="ru">
                <a:latin typeface="Times"/>
                <a:ea typeface="Times"/>
                <a:cs typeface="Times"/>
                <a:sym typeface="Times"/>
              </a:rPr>
              <a:t>CustDev</a:t>
            </a:r>
            <a:endParaRPr>
              <a:latin typeface="Times"/>
              <a:ea typeface="Times"/>
              <a:cs typeface="Times"/>
              <a:sym typeface="Times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"/>
              <a:buChar char="●"/>
            </a:pPr>
            <a:r>
              <a:rPr lang="ru">
                <a:latin typeface="Times"/>
                <a:ea typeface="Times"/>
                <a:cs typeface="Times"/>
                <a:sym typeface="Times"/>
              </a:rPr>
              <a:t>Модель архитектуры</a:t>
            </a:r>
            <a:endParaRPr>
              <a:latin typeface="Times"/>
              <a:ea typeface="Times"/>
              <a:cs typeface="Times"/>
              <a:sym typeface="Times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"/>
              <a:buChar char="●"/>
            </a:pPr>
            <a:r>
              <a:rPr lang="ru">
                <a:latin typeface="Times"/>
                <a:ea typeface="Times"/>
                <a:cs typeface="Times"/>
                <a:sym typeface="Times"/>
              </a:rPr>
              <a:t>Диаграмма классов</a:t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97" name="Google Shape;297;p34"/>
          <p:cNvSpPr txBox="1">
            <a:spLocks noGrp="1"/>
          </p:cNvSpPr>
          <p:nvPr>
            <p:ph type="body" idx="2"/>
          </p:nvPr>
        </p:nvSpPr>
        <p:spPr>
          <a:xfrm>
            <a:off x="146275" y="1239525"/>
            <a:ext cx="3614100" cy="29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</a:pPr>
            <a:r>
              <a:rPr lang="ru" sz="1200">
                <a:latin typeface="Times"/>
                <a:ea typeface="Times"/>
                <a:cs typeface="Times"/>
                <a:sym typeface="Times"/>
              </a:rPr>
              <a:t>Привлечения инвестиционных средств для развития продукта и разработка программного продукта.</a:t>
            </a:r>
            <a:endParaRPr sz="12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98" name="Google Shape;298;p34"/>
          <p:cNvGrpSpPr/>
          <p:nvPr/>
        </p:nvGrpSpPr>
        <p:grpSpPr>
          <a:xfrm>
            <a:off x="4988718" y="562395"/>
            <a:ext cx="3894025" cy="311875"/>
            <a:chOff x="6651624" y="749860"/>
            <a:chExt cx="5192033" cy="415834"/>
          </a:xfrm>
        </p:grpSpPr>
        <p:sp>
          <p:nvSpPr>
            <p:cNvPr id="299" name="Google Shape;299;p34"/>
            <p:cNvSpPr txBox="1"/>
            <p:nvPr/>
          </p:nvSpPr>
          <p:spPr>
            <a:xfrm>
              <a:off x="6651624" y="786143"/>
              <a:ext cx="2788709" cy="379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Текущие результаты:</a:t>
              </a:r>
              <a:endParaRPr sz="14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0" name="Google Shape;300;p34"/>
            <p:cNvCxnSpPr/>
            <p:nvPr/>
          </p:nvCxnSpPr>
          <p:spPr>
            <a:xfrm>
              <a:off x="6749143" y="749860"/>
              <a:ext cx="5094514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01" name="Google Shape;301;p34"/>
          <p:cNvGrpSpPr/>
          <p:nvPr/>
        </p:nvGrpSpPr>
        <p:grpSpPr>
          <a:xfrm>
            <a:off x="146278" y="562395"/>
            <a:ext cx="4310743" cy="331424"/>
            <a:chOff x="195037" y="749860"/>
            <a:chExt cx="5747658" cy="441899"/>
          </a:xfrm>
        </p:grpSpPr>
        <p:sp>
          <p:nvSpPr>
            <p:cNvPr id="302" name="Google Shape;302;p34"/>
            <p:cNvSpPr txBox="1"/>
            <p:nvPr/>
          </p:nvSpPr>
          <p:spPr>
            <a:xfrm>
              <a:off x="195037" y="812208"/>
              <a:ext cx="1947028" cy="379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14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Задел команды:</a:t>
              </a:r>
              <a:endParaRPr sz="14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3" name="Google Shape;303;p34"/>
            <p:cNvCxnSpPr/>
            <p:nvPr/>
          </p:nvCxnSpPr>
          <p:spPr>
            <a:xfrm>
              <a:off x="195038" y="749860"/>
              <a:ext cx="5747657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304" name="Google Shape;30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353" y="1824550"/>
            <a:ext cx="3717851" cy="26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923" y="1837050"/>
            <a:ext cx="1234976" cy="263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1176" y="1824562"/>
            <a:ext cx="1260500" cy="263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5"/>
          <p:cNvSpPr txBox="1">
            <a:spLocks noGrp="1"/>
          </p:cNvSpPr>
          <p:nvPr>
            <p:ph type="body" idx="1"/>
          </p:nvPr>
        </p:nvSpPr>
        <p:spPr>
          <a:xfrm>
            <a:off x="116675" y="542925"/>
            <a:ext cx="3622800" cy="14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175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/>
              <a:t>Разработка MVP</a:t>
            </a:r>
            <a:endParaRPr sz="1400"/>
          </a:p>
          <a:p>
            <a:pPr marL="457200" lvl="0" indent="-3175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/>
              <a:t>Привлечение стартового капитала</a:t>
            </a:r>
            <a:endParaRPr sz="1400"/>
          </a:p>
          <a:p>
            <a:pPr marL="457200" lvl="0" indent="-3175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/>
              <a:t>Поиск первых партнёров среди магазинов и служб доставки</a:t>
            </a:r>
            <a:endParaRPr sz="1400"/>
          </a:p>
          <a:p>
            <a:pPr marL="457200" lvl="0" indent="-3175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/>
              <a:t>Запуск пилотной версии</a:t>
            </a:r>
            <a:endParaRPr sz="1400"/>
          </a:p>
          <a:p>
            <a:pPr marL="457200" lvl="0" indent="-3175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/>
              <a:t>Изучение общественного мнения</a:t>
            </a:r>
            <a:endParaRPr sz="1400"/>
          </a:p>
          <a:p>
            <a:pPr marL="457200" lvl="0" indent="-3175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/>
              <a:t>Расширение функционала на основе USM и мнений пользователей</a:t>
            </a:r>
            <a:endParaRPr sz="1400"/>
          </a:p>
        </p:txBody>
      </p:sp>
      <p:pic>
        <p:nvPicPr>
          <p:cNvPr id="312" name="Google Shape;31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5443" y="2571750"/>
            <a:ext cx="7113106" cy="217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200" y="394875"/>
            <a:ext cx="8299730" cy="217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1AB2A"/>
            </a:gs>
            <a:gs pos="100000">
              <a:srgbClr val="203E13"/>
            </a:gs>
          </a:gsLst>
          <a:lin ang="5400012" scaled="0"/>
        </a:gra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6"/>
          <p:cNvSpPr txBox="1">
            <a:spLocks noGrp="1"/>
          </p:cNvSpPr>
          <p:nvPr>
            <p:ph type="body" idx="1"/>
          </p:nvPr>
        </p:nvSpPr>
        <p:spPr>
          <a:xfrm>
            <a:off x="116683" y="2073732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r>
              <a:rPr lang="ru"/>
              <a:t>Максим</a:t>
            </a:r>
            <a:endParaRPr/>
          </a:p>
        </p:txBody>
      </p:sp>
      <p:sp>
        <p:nvSpPr>
          <p:cNvPr id="319" name="Google Shape;319;p36"/>
          <p:cNvSpPr txBox="1">
            <a:spLocks noGrp="1"/>
          </p:cNvSpPr>
          <p:nvPr>
            <p:ph type="body" idx="2"/>
          </p:nvPr>
        </p:nvSpPr>
        <p:spPr>
          <a:xfrm>
            <a:off x="116683" y="2388057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189"/>
              <a:buFont typeface="Calibri"/>
              <a:buNone/>
            </a:pPr>
            <a:r>
              <a:rPr lang="ru"/>
              <a:t>Лидер команды</a:t>
            </a:r>
            <a:endParaRPr/>
          </a:p>
        </p:txBody>
      </p:sp>
      <p:pic>
        <p:nvPicPr>
          <p:cNvPr id="320" name="Google Shape;320;p36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-8262" t="3462" r="-8274" b="9102"/>
          <a:stretch/>
        </p:blipFill>
        <p:spPr>
          <a:xfrm>
            <a:off x="171452" y="495983"/>
            <a:ext cx="1450501" cy="1450499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6"/>
          <p:cNvSpPr txBox="1">
            <a:spLocks noGrp="1"/>
          </p:cNvSpPr>
          <p:nvPr>
            <p:ph type="body" idx="4"/>
          </p:nvPr>
        </p:nvSpPr>
        <p:spPr>
          <a:xfrm>
            <a:off x="3382397" y="2073732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r>
              <a:rPr lang="ru"/>
              <a:t>Юрий</a:t>
            </a:r>
            <a:endParaRPr/>
          </a:p>
        </p:txBody>
      </p:sp>
      <p:sp>
        <p:nvSpPr>
          <p:cNvPr id="322" name="Google Shape;322;p36"/>
          <p:cNvSpPr txBox="1">
            <a:spLocks noGrp="1"/>
          </p:cNvSpPr>
          <p:nvPr>
            <p:ph type="body" idx="5"/>
          </p:nvPr>
        </p:nvSpPr>
        <p:spPr>
          <a:xfrm>
            <a:off x="3382397" y="2388057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</a:pPr>
            <a:r>
              <a:rPr lang="ru"/>
              <a:t>Разработчик</a:t>
            </a:r>
            <a:endParaRPr/>
          </a:p>
        </p:txBody>
      </p:sp>
      <p:pic>
        <p:nvPicPr>
          <p:cNvPr id="323" name="Google Shape;323;p36"/>
          <p:cNvPicPr preferRelativeResize="0">
            <a:picLocks noGrp="1"/>
          </p:cNvPicPr>
          <p:nvPr>
            <p:ph type="pic" idx="6"/>
          </p:nvPr>
        </p:nvPicPr>
        <p:blipFill rotWithShape="1">
          <a:blip r:embed="rId4">
            <a:alphaModFix/>
          </a:blip>
          <a:srcRect t="-7270" b="32313"/>
          <a:stretch/>
        </p:blipFill>
        <p:spPr>
          <a:xfrm>
            <a:off x="3437167" y="495983"/>
            <a:ext cx="1450500" cy="1450499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6"/>
          <p:cNvSpPr txBox="1">
            <a:spLocks noGrp="1"/>
          </p:cNvSpPr>
          <p:nvPr>
            <p:ph type="body" idx="7"/>
          </p:nvPr>
        </p:nvSpPr>
        <p:spPr>
          <a:xfrm>
            <a:off x="6343312" y="2073732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r>
              <a:rPr lang="ru"/>
              <a:t>Игорь</a:t>
            </a:r>
            <a:endParaRPr/>
          </a:p>
        </p:txBody>
      </p:sp>
      <p:sp>
        <p:nvSpPr>
          <p:cNvPr id="325" name="Google Shape;325;p36"/>
          <p:cNvSpPr txBox="1">
            <a:spLocks noGrp="1"/>
          </p:cNvSpPr>
          <p:nvPr>
            <p:ph type="body" idx="8"/>
          </p:nvPr>
        </p:nvSpPr>
        <p:spPr>
          <a:xfrm>
            <a:off x="6343312" y="2388057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100"/>
              <a:buFont typeface="Calibri"/>
              <a:buNone/>
            </a:pPr>
            <a:r>
              <a:rPr lang="ru"/>
              <a:t>Разработчик</a:t>
            </a:r>
            <a:endParaRPr/>
          </a:p>
        </p:txBody>
      </p:sp>
      <p:pic>
        <p:nvPicPr>
          <p:cNvPr id="326" name="Google Shape;326;p36"/>
          <p:cNvPicPr preferRelativeResize="0">
            <a:picLocks noGrp="1"/>
          </p:cNvPicPr>
          <p:nvPr>
            <p:ph type="pic" idx="9"/>
          </p:nvPr>
        </p:nvPicPr>
        <p:blipFill rotWithShape="1">
          <a:blip r:embed="rId5">
            <a:alphaModFix/>
          </a:blip>
          <a:srcRect b="29148"/>
          <a:stretch/>
        </p:blipFill>
        <p:spPr>
          <a:xfrm>
            <a:off x="6398081" y="495983"/>
            <a:ext cx="1450499" cy="1450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6"/>
          <p:cNvSpPr txBox="1">
            <a:spLocks noGrp="1"/>
          </p:cNvSpPr>
          <p:nvPr>
            <p:ph type="body" idx="13"/>
          </p:nvPr>
        </p:nvSpPr>
        <p:spPr>
          <a:xfrm>
            <a:off x="116683" y="4425044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r>
              <a:rPr lang="ru"/>
              <a:t>Анна</a:t>
            </a:r>
            <a:endParaRPr/>
          </a:p>
        </p:txBody>
      </p:sp>
      <p:sp>
        <p:nvSpPr>
          <p:cNvPr id="328" name="Google Shape;328;p36"/>
          <p:cNvSpPr txBox="1">
            <a:spLocks noGrp="1"/>
          </p:cNvSpPr>
          <p:nvPr>
            <p:ph type="body" idx="14"/>
          </p:nvPr>
        </p:nvSpPr>
        <p:spPr>
          <a:xfrm>
            <a:off x="116683" y="4739369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189"/>
              <a:buFont typeface="Calibri"/>
              <a:buNone/>
            </a:pPr>
            <a:r>
              <a:rPr lang="ru"/>
              <a:t>Аналитик</a:t>
            </a:r>
            <a:endParaRPr/>
          </a:p>
        </p:txBody>
      </p:sp>
      <p:sp>
        <p:nvSpPr>
          <p:cNvPr id="329" name="Google Shape;329;p36"/>
          <p:cNvSpPr txBox="1">
            <a:spLocks noGrp="1"/>
          </p:cNvSpPr>
          <p:nvPr>
            <p:ph type="body" idx="16"/>
          </p:nvPr>
        </p:nvSpPr>
        <p:spPr>
          <a:xfrm>
            <a:off x="3382397" y="4425044"/>
            <a:ext cx="205501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r>
              <a:rPr lang="ru"/>
              <a:t>Анастасия</a:t>
            </a:r>
            <a:endParaRPr/>
          </a:p>
        </p:txBody>
      </p:sp>
      <p:sp>
        <p:nvSpPr>
          <p:cNvPr id="330" name="Google Shape;330;p36"/>
          <p:cNvSpPr txBox="1">
            <a:spLocks noGrp="1"/>
          </p:cNvSpPr>
          <p:nvPr>
            <p:ph type="body" idx="17"/>
          </p:nvPr>
        </p:nvSpPr>
        <p:spPr>
          <a:xfrm>
            <a:off x="3382397" y="4739369"/>
            <a:ext cx="2055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189"/>
              <a:buFont typeface="Calibri"/>
              <a:buNone/>
            </a:pPr>
            <a:r>
              <a:rPr lang="ru"/>
              <a:t>Дизайнер</a:t>
            </a:r>
            <a:endParaRPr/>
          </a:p>
        </p:txBody>
      </p:sp>
      <p:pic>
        <p:nvPicPr>
          <p:cNvPr id="331" name="Google Shape;331;p36"/>
          <p:cNvPicPr preferRelativeResize="0">
            <a:picLocks noGrp="1"/>
          </p:cNvPicPr>
          <p:nvPr>
            <p:ph type="pic" idx="18"/>
          </p:nvPr>
        </p:nvPicPr>
        <p:blipFill rotWithShape="1">
          <a:blip r:embed="rId6">
            <a:alphaModFix/>
          </a:blip>
          <a:srcRect l="46357" r="-7782"/>
          <a:stretch/>
        </p:blipFill>
        <p:spPr>
          <a:xfrm>
            <a:off x="3437167" y="2847294"/>
            <a:ext cx="1450501" cy="145049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6"/>
          <p:cNvSpPr txBox="1"/>
          <p:nvPr/>
        </p:nvSpPr>
        <p:spPr>
          <a:xfrm>
            <a:off x="3165226" y="298625"/>
            <a:ext cx="2272200" cy="30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3" name="Google Shape;333;p36"/>
          <p:cNvPicPr preferRelativeResize="0">
            <a:picLocks noGrp="1"/>
          </p:cNvPicPr>
          <p:nvPr>
            <p:ph type="pic" idx="9"/>
          </p:nvPr>
        </p:nvPicPr>
        <p:blipFill rotWithShape="1">
          <a:blip r:embed="rId7">
            <a:alphaModFix/>
          </a:blip>
          <a:srcRect/>
          <a:stretch/>
        </p:blipFill>
        <p:spPr>
          <a:xfrm>
            <a:off x="171456" y="2847308"/>
            <a:ext cx="1450501" cy="145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891</Words>
  <Application>Microsoft Office PowerPoint</Application>
  <PresentationFormat>Экран (16:9)</PresentationFormat>
  <Paragraphs>157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Roboto Medium</vt:lpstr>
      <vt:lpstr>Arial</vt:lpstr>
      <vt:lpstr>Times New Roman</vt:lpstr>
      <vt:lpstr>Roboto</vt:lpstr>
      <vt:lpstr>Noto Sans Symbols</vt:lpstr>
      <vt:lpstr>Times</vt:lpstr>
      <vt:lpstr>Calibri</vt:lpstr>
      <vt:lpstr>Simple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Sheluho Maxim</cp:lastModifiedBy>
  <cp:revision>1</cp:revision>
  <dcterms:modified xsi:type="dcterms:W3CDTF">2023-12-12T20:53:48Z</dcterms:modified>
</cp:coreProperties>
</file>