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301" r:id="rId3"/>
    <p:sldId id="303" r:id="rId4"/>
    <p:sldId id="266" r:id="rId5"/>
    <p:sldId id="309" r:id="rId6"/>
    <p:sldId id="312" r:id="rId7"/>
    <p:sldId id="322" r:id="rId8"/>
    <p:sldId id="324" r:id="rId9"/>
    <p:sldId id="316" r:id="rId10"/>
    <p:sldId id="318" r:id="rId11"/>
    <p:sldId id="323" r:id="rId12"/>
  </p:sldIdLst>
  <p:sldSz cx="12192000" cy="6858000"/>
  <p:notesSz cx="6858000" cy="9144000"/>
  <p:defaultTextStyle>
    <a:defPPr lvl="0">
      <a:defRPr lang="ru-RU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369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90D23-0CAD-4571-BB7B-36983800F011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7D8FA-3A20-4DA5-8DF2-64BAAC1E3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73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7D8FA-3A20-4DA5-8DF2-64BAAC1E372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218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95B87A-D920-F451-4E4E-C3BDA49AD3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3188666-8A69-C52D-BA62-C40815EB7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AD5AD5-396F-D21C-4880-D1371AD76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7C3CC9-AAF9-8242-21CA-C1EE7B191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047DE8-54D9-C084-1010-A0EE6EAF9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839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9A606-E819-23C6-B406-666656020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43A1B9-1980-492B-65E1-801431913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9A939B-7195-088B-EFA3-C3B3EC174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6AEA1F-79BA-973D-F599-FD827B0D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E0F53-A468-B41F-67B3-BA1DC730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31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DC21B5-D9BE-4107-D878-A6AEB05EB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B78E52-10EF-2186-A69D-857801AB2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0D8FCE-E1A6-409C-98C6-8E127BC70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4B2A1E-8691-9626-4F15-D395C4E9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D8ADF-E6B7-111E-659B-1EF08B842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52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33D1C-4E46-D8A5-AF5D-4547890D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F36763-30D0-7157-B4FD-F9EC3FF12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F4F2A8-2269-70A4-B2F2-B047DE666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84FED9-2D9A-9464-78E5-58CC115BB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F77327-4CCF-0973-AF58-045535F80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57CF9C-52C5-2F54-309E-681E7694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500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E5D8FA-4C27-B07C-1970-E0CFF5A34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A6AE63-8B1A-46BD-F6B1-FE8866DD0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A98D9A-AD59-A0FE-33D3-88DFF1D3FA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BE4BE71-EC93-80FD-6D8E-0F4B46E502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F2FAA74-BF2A-B01E-5FF8-E85D22B496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D7B4173-BCD4-36ED-9AC9-8AC4404FD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3B4DF75-6808-1E1D-89D3-4F2F50EE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72F3950-0C71-7FDD-2A4D-CA3209AB9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99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B5F8C-3104-D62B-D09A-99E16B6DB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8282924-B8DC-9EE3-C5C4-DDE893DCD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E7B681-EC07-E0BD-3499-FD9A604A0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3E001F-CEB8-31C1-A549-419C78923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951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0D97BFD-7178-A2F0-D6AB-6F5F09427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01573B-FD42-89CF-8547-E9EF8967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8BCF0B-A3A2-576F-3DBC-54519C5A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63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5C6A4-D3D7-B03A-1DFC-0E93E5E54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F7C002-3733-F186-5CCD-BD4C5603D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3ACFBD-2892-99E0-771C-9057FB77A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D2A405-04F8-FABC-C8AD-4D4A64BF0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83E399-07C2-3663-9ED9-CFC3156B7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2EB8CE-85AC-E35D-C2FC-196EAE004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204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67D64-8A7A-881A-7C7A-92B644C49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6765063-182B-729D-B3BC-5A9817D2AD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0C414D-75E3-4CE2-0E24-C0AE22CF0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624493-C1CF-B84D-7EB3-36E2B2077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E23060F-26FD-4FC9-625A-EAE51ACA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2E9541-78DB-FB7B-E985-86C90D74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365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584C2-6F5A-86B1-45FE-5A1D1069D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449A8F-CF1B-8763-BED8-01D02B95C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0D4129-3BF8-00A4-13D1-E36C4DD15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F1912C-0A8B-7FC1-21F6-23399CC30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53C043-293F-E182-9ADB-02012728C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32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9B2BA18-096C-7793-CC2B-AF66D70A3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CEAA12-61D4-EA45-480C-1813DAB6B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53DCD8-B54E-F2B1-F19F-EAC19C13B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098FCF-8CAE-317E-B919-2504CA6EA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FEB461-F49E-3862-24E3-8E4D065F5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233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43357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FDDE0D-4946-531A-5EA5-71A88BDBE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36BFFB-415D-9147-75D6-A8BD75A32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BD346F-61E3-E297-E5B4-1698F0973B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E0DAA4-9B4C-1C2E-969C-B5DBA3C69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A68A05-984C-DC65-DB86-C99863685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8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89;p1"/>
          <p:cNvGrpSpPr/>
          <p:nvPr/>
        </p:nvGrpSpPr>
        <p:grpSpPr>
          <a:xfrm>
            <a:off x="0" y="0"/>
            <a:ext cx="12192000" cy="6858001"/>
            <a:chOff x="0" y="0"/>
            <a:chExt cx="12192000" cy="6857999"/>
          </a:xfrm>
        </p:grpSpPr>
        <p:pic>
          <p:nvPicPr>
            <p:cNvPr id="115" name="Google Shape;90;p1" descr="Google Shape;90;p1"/>
            <p:cNvPicPr>
              <a:picLocks noChangeAspect="1"/>
            </p:cNvPicPr>
            <p:nvPr/>
          </p:nvPicPr>
          <p:blipFill>
            <a:blip>
              <a:alphaModFix amt="80000"/>
            </a:blip>
            <a:srcRect t="4949" b="13248"/>
            <a:stretch>
              <a:fillRect/>
            </a:stretch>
          </p:blipFill>
          <p:spPr>
            <a:xfrm>
              <a:off x="20" y="1282"/>
              <a:ext cx="12191980" cy="68567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6" name="Google Shape;91;p1"/>
            <p:cNvSpPr/>
            <p:nvPr/>
          </p:nvSpPr>
          <p:spPr>
            <a:xfrm>
              <a:off x="0" y="0"/>
              <a:ext cx="12192000" cy="6856718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 w="12700" cap="flat">
              <a:solidFill>
                <a:srgbClr val="1C3052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dirty="0"/>
            </a:p>
          </p:txBody>
        </p:sp>
      </p:grpSp>
      <p:sp>
        <p:nvSpPr>
          <p:cNvPr id="118" name="Google Shape;92;p1"/>
          <p:cNvSpPr/>
          <p:nvPr/>
        </p:nvSpPr>
        <p:spPr>
          <a:xfrm>
            <a:off x="-2" y="3627120"/>
            <a:ext cx="6451601" cy="795905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Google Shape;93;p1"/>
          <p:cNvSpPr txBox="1"/>
          <p:nvPr/>
        </p:nvSpPr>
        <p:spPr>
          <a:xfrm>
            <a:off x="451429" y="1859382"/>
            <a:ext cx="8076122" cy="15696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5800" b="1"/>
            </a:pP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Ультразвуковой отпугиватель голубей</a:t>
            </a:r>
            <a:endParaRPr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0" name="Google Shape;94;p1" descr="Google Shape;94;p1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665566" y="189770"/>
            <a:ext cx="1295314" cy="376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Google Shape;95;p1" descr="Google Shape;95;p1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2377439" y="81350"/>
            <a:ext cx="1158241" cy="48535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C3EBA0-6293-4FDF-84E0-6711878A0DDE}"/>
              </a:ext>
            </a:extLst>
          </p:cNvPr>
          <p:cNvSpPr txBox="1"/>
          <p:nvPr/>
        </p:nvSpPr>
        <p:spPr>
          <a:xfrm>
            <a:off x="513073" y="3706275"/>
            <a:ext cx="6396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Борьба с нежелательными голубями гуманным </a:t>
            </a:r>
          </a:p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способом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195843-F8C9-89E1-7709-47EA7B1866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1" r="32141"/>
          <a:stretch/>
        </p:blipFill>
        <p:spPr>
          <a:xfrm>
            <a:off x="7393147" y="175572"/>
            <a:ext cx="4798853" cy="66824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2771DD-0E20-8905-9789-49F374C2B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704" y="5274198"/>
            <a:ext cx="1577738" cy="166648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A972F05-16E6-B335-51BC-F0EDAB9E6F0E}"/>
              </a:ext>
            </a:extLst>
          </p:cNvPr>
          <p:cNvGrpSpPr/>
          <p:nvPr/>
        </p:nvGrpSpPr>
        <p:grpSpPr>
          <a:xfrm>
            <a:off x="0" y="0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34CBD7B4-1A61-952D-6512-F467526BA2FF}"/>
              </a:ext>
            </a:extLst>
          </p:cNvPr>
          <p:cNvSpPr txBox="1"/>
          <p:nvPr/>
        </p:nvSpPr>
        <p:spPr>
          <a:xfrm>
            <a:off x="594376" y="274324"/>
            <a:ext cx="550162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Профиль команды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Google Shape;147;p4">
            <a:extLst>
              <a:ext uri="{FF2B5EF4-FFF2-40B4-BE49-F238E27FC236}">
                <a16:creationId xmlns:a16="http://schemas.microsoft.com/office/drawing/2014/main" id="{B97A52C0-A04E-65CB-459D-D941FB5539F0}"/>
              </a:ext>
            </a:extLst>
          </p:cNvPr>
          <p:cNvSpPr/>
          <p:nvPr/>
        </p:nvSpPr>
        <p:spPr>
          <a:xfrm>
            <a:off x="-1" y="761999"/>
            <a:ext cx="4500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1E3420F-5A1A-6AE7-81D0-FBE5E87128AB}"/>
              </a:ext>
            </a:extLst>
          </p:cNvPr>
          <p:cNvSpPr/>
          <p:nvPr/>
        </p:nvSpPr>
        <p:spPr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F2434E-AB9E-C1AF-5E14-C5C2B844D983}"/>
              </a:ext>
            </a:extLst>
          </p:cNvPr>
          <p:cNvSpPr txBox="1"/>
          <p:nvPr/>
        </p:nvSpPr>
        <p:spPr>
          <a:xfrm>
            <a:off x="658992" y="4622800"/>
            <a:ext cx="214193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Анастасия Кирик</a:t>
            </a: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лидер команды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632E2AF-5FD2-ADA0-F3BC-FCF3B031C1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48" y="1677152"/>
            <a:ext cx="2212037" cy="284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7085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66;p10"/>
          <p:cNvGrpSpPr/>
          <p:nvPr/>
        </p:nvGrpSpPr>
        <p:grpSpPr>
          <a:xfrm>
            <a:off x="3611" y="-1"/>
            <a:ext cx="12192000" cy="6858001"/>
            <a:chOff x="0" y="0"/>
            <a:chExt cx="12192000" cy="6858000"/>
          </a:xfrm>
        </p:grpSpPr>
        <p:grpSp>
          <p:nvGrpSpPr>
            <p:cNvPr id="239" name="Google Shape;267;p10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237" name="Google Shape;268;p10" descr="Google Shape;268;p10"/>
              <p:cNvPicPr>
                <a:picLocks noChangeAspect="1"/>
              </p:cNvPicPr>
              <p:nvPr/>
            </p:nvPicPr>
            <p:blipFill>
              <a:blip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38" name="Google Shape;269;p10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40" name="Google Shape;270;p10" descr="Google Shape;270;p10"/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1" name="Google Shape;271;p10" descr="Google Shape;271;p10"/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43" name="Google Shape;272;p10"/>
          <p:cNvSpPr txBox="1"/>
          <p:nvPr/>
        </p:nvSpPr>
        <p:spPr>
          <a:xfrm>
            <a:off x="594376" y="274324"/>
            <a:ext cx="288575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244" name="Google Shape;273;p10"/>
          <p:cNvSpPr/>
          <p:nvPr/>
        </p:nvSpPr>
        <p:spPr>
          <a:xfrm>
            <a:off x="-1" y="761999"/>
            <a:ext cx="3276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274;p10">
            <a:extLst>
              <a:ext uri="{FF2B5EF4-FFF2-40B4-BE49-F238E27FC236}">
                <a16:creationId xmlns:a16="http://schemas.microsoft.com/office/drawing/2014/main" id="{B1403F65-A442-7379-084E-2416179D857F}"/>
              </a:ext>
            </a:extLst>
          </p:cNvPr>
          <p:cNvSpPr txBox="1"/>
          <p:nvPr/>
        </p:nvSpPr>
        <p:spPr>
          <a:xfrm>
            <a:off x="594376" y="1144072"/>
            <a:ext cx="7409194" cy="5632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1800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Проблема, которую мы хотим решить в проекте: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Порча фасадов зданий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домов культурного наследия, неприятный запах от продуктов жизнедеятельности голубей, заражение детей такими болезнями как: орнитоз, сальмонеллёз, токсоплазмоз, псевдотуберкулёз,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сердобольные люди, подкармливающие птиц. 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defRPr sz="1800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настоящее время эту проблему решают </a:t>
            </a:r>
            <a:b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следующими способами: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  <a:defRPr sz="1800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перцовый баллончик </a:t>
            </a:r>
          </a:p>
          <a:p>
            <a:pPr marL="342900" indent="-342900">
              <a:buFont typeface="Arial" panose="020B0604020202020204" pitchFamily="34" charset="0"/>
              <a:buChar char="•"/>
              <a:defRPr sz="1800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«травят» ядами от крыс </a:t>
            </a:r>
          </a:p>
          <a:p>
            <a:pPr marL="342900" indent="-342900">
              <a:buFont typeface="Arial" panose="020B0604020202020204" pitchFamily="34" charset="0"/>
              <a:buChar char="•"/>
              <a:defRPr sz="1800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установление ловушек на подоконниках</a:t>
            </a:r>
          </a:p>
          <a:p>
            <a:pPr marL="342900" indent="-342900">
              <a:buFont typeface="Arial" panose="020B0604020202020204" pitchFamily="34" charset="0"/>
              <a:buChar char="•"/>
              <a:defRPr sz="1800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збега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ют прямого контакта с голубями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8DAC54-0500-A5CC-6FF7-060816777E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68" t="517" r="1720" b="7765"/>
          <a:stretch/>
        </p:blipFill>
        <p:spPr>
          <a:xfrm>
            <a:off x="7715892" y="566690"/>
            <a:ext cx="4472477" cy="629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11501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85;p11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255" name="Google Shape;286;p11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253" name="Google Shape;287;p11" descr="Google Shape;287;p11"/>
              <p:cNvPicPr>
                <a:picLocks noChangeAspect="1"/>
              </p:cNvPicPr>
              <p:nvPr/>
            </p:nvPicPr>
            <p:blipFill>
              <a:blip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54" name="Google Shape;288;p11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56" name="Google Shape;289;p11" descr="Google Shape;289;p11"/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7" name="Google Shape;290;p11" descr="Google Shape;290;p11"/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9" name="Google Shape;291;p11"/>
          <p:cNvSpPr txBox="1"/>
          <p:nvPr/>
        </p:nvSpPr>
        <p:spPr>
          <a:xfrm>
            <a:off x="594375" y="274324"/>
            <a:ext cx="527795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</a:t>
            </a:r>
          </a:p>
        </p:txBody>
      </p:sp>
      <p:sp>
        <p:nvSpPr>
          <p:cNvPr id="260" name="Google Shape;292;p11"/>
          <p:cNvSpPr/>
          <p:nvPr/>
        </p:nvSpPr>
        <p:spPr>
          <a:xfrm>
            <a:off x="-1" y="761999"/>
            <a:ext cx="5292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3" name="Google Shape;295;p11"/>
          <p:cNvSpPr/>
          <p:nvPr/>
        </p:nvSpPr>
        <p:spPr>
          <a:xfrm>
            <a:off x="419314" y="1458409"/>
            <a:ext cx="3099391" cy="3877521"/>
          </a:xfrm>
          <a:prstGeom prst="rect">
            <a:avLst/>
          </a:prstGeom>
          <a:solidFill>
            <a:srgbClr val="FFFFFF"/>
          </a:solidFill>
          <a:ln w="12700">
            <a:solidFill>
              <a:srgbClr val="20A1D4"/>
            </a:solidFill>
            <a:miter/>
          </a:ln>
          <a:effectLst>
            <a:outerShdw blurRad="203200" dist="152400" dir="2580000" rotWithShape="0">
              <a:srgbClr val="000000">
                <a:alpha val="18823"/>
              </a:srgbClr>
            </a:outerShdw>
          </a:effectLst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" name="Google Shape;296;p11"/>
          <p:cNvSpPr txBox="1"/>
          <p:nvPr/>
        </p:nvSpPr>
        <p:spPr>
          <a:xfrm>
            <a:off x="465038" y="2981669"/>
            <a:ext cx="3007941" cy="830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600" i="1">
                <a:solidFill>
                  <a:srgbClr val="7F7F7F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Поместите изображение вашего типичного пользователя</a:t>
            </a:r>
          </a:p>
        </p:txBody>
      </p:sp>
      <p:sp>
        <p:nvSpPr>
          <p:cNvPr id="265" name="Google Shape;297;p11"/>
          <p:cNvSpPr txBox="1"/>
          <p:nvPr/>
        </p:nvSpPr>
        <p:spPr>
          <a:xfrm>
            <a:off x="4077498" y="1326329"/>
            <a:ext cx="7081072" cy="5355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sz="1800" b="1">
                <a:solidFill>
                  <a:srgbClr val="20A1D4"/>
                </a:solidFill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Общие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характеристики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lang="ru-RU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родители от 25-45 лет, воспитывающие детей, студенты возрастом от 18 до 25 лет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Проблемы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потребности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раздражает запах, шум от стука по подоконнику, переживания за детей, вид крови на асфальте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Продукты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сейчас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использует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проблемы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рынке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ловушки для птиц, перцовые </a:t>
            </a:r>
            <a:r>
              <a:rPr lang="ru-RU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балончики</a:t>
            </a:r>
            <a:r>
              <a:rPr lang="ru-RU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крысиный яд</a:t>
            </a:r>
            <a:endParaRPr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Причины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которым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текущие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работают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»:</a:t>
            </a:r>
            <a:r>
              <a:rPr lang="ru-RU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возможное повторное появление неприятного запаха, раздражающего шума и появления грязи</a:t>
            </a:r>
            <a:endParaRPr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ценит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обращает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качество, надёжность и цена</a:t>
            </a:r>
            <a:endParaRPr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03B8A4-8446-713A-62D3-9C4EEA9DD011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5" r="6126"/>
          <a:stretch/>
        </p:blipFill>
        <p:spPr>
          <a:xfrm>
            <a:off x="184936" y="1381842"/>
            <a:ext cx="3441842" cy="395827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42;p14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303" name="Google Shape;343;p14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301" name="Google Shape;344;p14" descr="Google Shape;344;p14"/>
              <p:cNvPicPr>
                <a:picLocks noChangeAspect="1"/>
              </p:cNvPicPr>
              <p:nvPr/>
            </p:nvPicPr>
            <p:blipFill>
              <a:blip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02" name="Google Shape;345;p14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04" name="Google Shape;346;p14" descr="Google Shape;346;p14"/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5" name="Google Shape;347;p14" descr="Google Shape;347;p14"/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7" name="Google Shape;348;p14"/>
          <p:cNvSpPr/>
          <p:nvPr/>
        </p:nvSpPr>
        <p:spPr>
          <a:xfrm>
            <a:off x="0" y="761999"/>
            <a:ext cx="2772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51;p14"/>
          <p:cNvSpPr txBox="1"/>
          <p:nvPr/>
        </p:nvSpPr>
        <p:spPr>
          <a:xfrm>
            <a:off x="594365" y="274319"/>
            <a:ext cx="203246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ПРОДУКТ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E81F34-4552-B322-2F44-9E1A2B366185}"/>
              </a:ext>
            </a:extLst>
          </p:cNvPr>
          <p:cNvSpPr txBox="1"/>
          <p:nvPr/>
        </p:nvSpPr>
        <p:spPr>
          <a:xfrm>
            <a:off x="594365" y="1412240"/>
            <a:ext cx="560398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Наш продукт: отпугиватель голубей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Основные функции / возможности: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Отслеживать движения и доставлять голубям дискомфорт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Сценарий использования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появлении голубей срабатывает ультразвук, который доставляет им дискомфорт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6385495-A4AC-8C31-6678-331B7A00445D}"/>
              </a:ext>
            </a:extLst>
          </p:cNvPr>
          <p:cNvSpPr/>
          <p:nvPr/>
        </p:nvSpPr>
        <p:spPr>
          <a:xfrm>
            <a:off x="7361178" y="1198880"/>
            <a:ext cx="3469382" cy="3590161"/>
          </a:xfrm>
          <a:prstGeom prst="rect">
            <a:avLst/>
          </a:prstGeom>
          <a:noFill/>
          <a:ln w="19050">
            <a:solidFill>
              <a:srgbClr val="08C8D6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D5FEC74-9178-9C26-5A80-81F130176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212" y="4346070"/>
            <a:ext cx="3717509" cy="24738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EAD187-BEC5-7AC2-CC77-48CC0F5DE9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96478"/>
            <a:ext cx="3612774" cy="361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4400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A972F05-16E6-B335-51BC-F0EDAB9E6F0E}"/>
              </a:ext>
            </a:extLst>
          </p:cNvPr>
          <p:cNvGrpSpPr/>
          <p:nvPr/>
        </p:nvGrpSpPr>
        <p:grpSpPr>
          <a:xfrm>
            <a:off x="0" y="-3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" name="Google Shape;367;p15">
            <a:extLst>
              <a:ext uri="{FF2B5EF4-FFF2-40B4-BE49-F238E27FC236}">
                <a16:creationId xmlns:a16="http://schemas.microsoft.com/office/drawing/2014/main" id="{B684F0C8-4C9B-1898-573E-487227F4FD87}"/>
              </a:ext>
            </a:extLst>
          </p:cNvPr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70;p15">
            <a:extLst>
              <a:ext uri="{FF2B5EF4-FFF2-40B4-BE49-F238E27FC236}">
                <a16:creationId xmlns:a16="http://schemas.microsoft.com/office/drawing/2014/main" id="{A23C93CF-9BF4-25A1-E6E0-46F926AAA7A9}"/>
              </a:ext>
            </a:extLst>
          </p:cNvPr>
          <p:cNvSpPr txBox="1"/>
          <p:nvPr/>
        </p:nvSpPr>
        <p:spPr>
          <a:xfrm>
            <a:off x="594376" y="274324"/>
            <a:ext cx="314075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EEAD6F-847E-CD95-98AC-80B42E8293C4}"/>
              </a:ext>
            </a:extLst>
          </p:cNvPr>
          <p:cNvSpPr txBox="1"/>
          <p:nvPr/>
        </p:nvSpPr>
        <p:spPr>
          <a:xfrm>
            <a:off x="492011" y="1198880"/>
            <a:ext cx="722830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Наше решение основано на технологии: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основана на излучении ультразвука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Продукт обладает следующими техническими параметрами: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Диап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азон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частот 17000-24000 Гц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Уровень готовности технологии: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TRL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__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6B56919-BF88-A62C-ECAD-275120E4E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150" y="1291219"/>
            <a:ext cx="4524315" cy="452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1784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42;p14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303" name="Google Shape;343;p14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301" name="Google Shape;344;p14" descr="Google Shape;344;p14"/>
              <p:cNvPicPr>
                <a:picLocks noChangeAspect="1"/>
              </p:cNvPicPr>
              <p:nvPr/>
            </p:nvPicPr>
            <p:blipFill>
              <a:blip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02" name="Google Shape;345;p14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04" name="Google Shape;346;p14" descr="Google Shape;346;p14"/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5" name="Google Shape;347;p14" descr="Google Shape;347;p14"/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7" name="Google Shape;348;p14"/>
          <p:cNvSpPr/>
          <p:nvPr/>
        </p:nvSpPr>
        <p:spPr>
          <a:xfrm>
            <a:off x="0" y="761999"/>
            <a:ext cx="4356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51;p14"/>
          <p:cNvSpPr txBox="1"/>
          <p:nvPr/>
        </p:nvSpPr>
        <p:spPr>
          <a:xfrm>
            <a:off x="594364" y="274319"/>
            <a:ext cx="4591093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8410492-3C0E-C0AC-506C-6AADB28767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"/>
          <a:stretch/>
        </p:blipFill>
        <p:spPr>
          <a:xfrm>
            <a:off x="760287" y="869947"/>
            <a:ext cx="10597793" cy="58783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4077010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89;p1"/>
          <p:cNvGrpSpPr/>
          <p:nvPr/>
        </p:nvGrpSpPr>
        <p:grpSpPr>
          <a:xfrm>
            <a:off x="0" y="0"/>
            <a:ext cx="12192000" cy="6858001"/>
            <a:chOff x="0" y="0"/>
            <a:chExt cx="12192000" cy="6857999"/>
          </a:xfrm>
        </p:grpSpPr>
        <p:pic>
          <p:nvPicPr>
            <p:cNvPr id="115" name="Google Shape;90;p1" descr="Google Shape;90;p1"/>
            <p:cNvPicPr>
              <a:picLocks noChangeAspect="1"/>
            </p:cNvPicPr>
            <p:nvPr/>
          </p:nvPicPr>
          <p:blipFill>
            <a:blip>
              <a:alphaModFix amt="80000"/>
            </a:blip>
            <a:srcRect t="4949" b="13248"/>
            <a:stretch>
              <a:fillRect/>
            </a:stretch>
          </p:blipFill>
          <p:spPr>
            <a:xfrm>
              <a:off x="20" y="1282"/>
              <a:ext cx="12191980" cy="68567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6" name="Google Shape;91;p1"/>
            <p:cNvSpPr/>
            <p:nvPr/>
          </p:nvSpPr>
          <p:spPr>
            <a:xfrm>
              <a:off x="0" y="0"/>
              <a:ext cx="12192000" cy="6856718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 w="12700" cap="flat">
              <a:solidFill>
                <a:srgbClr val="1C3052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dirty="0"/>
            </a:p>
          </p:txBody>
        </p:sp>
      </p:grpSp>
      <p:sp>
        <p:nvSpPr>
          <p:cNvPr id="119" name="Google Shape;93;p1"/>
          <p:cNvSpPr txBox="1"/>
          <p:nvPr/>
        </p:nvSpPr>
        <p:spPr>
          <a:xfrm>
            <a:off x="132931" y="3729704"/>
            <a:ext cx="8076122" cy="23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5800" b="1"/>
            </a:pP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Просьба: НЕ подкармливайте и </a:t>
            </a:r>
            <a:b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НЕ прикасайтесь к ним</a:t>
            </a:r>
          </a:p>
        </p:txBody>
      </p:sp>
      <p:pic>
        <p:nvPicPr>
          <p:cNvPr id="120" name="Google Shape;94;p1" descr="Google Shape;94;p1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665566" y="189770"/>
            <a:ext cx="1295314" cy="376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Google Shape;95;p1" descr="Google Shape;95;p1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2377439" y="81350"/>
            <a:ext cx="1158241" cy="48535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195843-F8C9-89E1-7709-47EA7B1866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1" r="32141"/>
          <a:stretch/>
        </p:blipFill>
        <p:spPr>
          <a:xfrm>
            <a:off x="7393147" y="175572"/>
            <a:ext cx="4798853" cy="66824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2771DD-0E20-8905-9789-49F374C2B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704" y="5274198"/>
            <a:ext cx="1577738" cy="1666486"/>
          </a:xfrm>
          <a:prstGeom prst="rect">
            <a:avLst/>
          </a:prstGeom>
        </p:spPr>
      </p:pic>
      <p:sp>
        <p:nvSpPr>
          <p:cNvPr id="3" name="Google Shape;93;p1">
            <a:extLst>
              <a:ext uri="{FF2B5EF4-FFF2-40B4-BE49-F238E27FC236}">
                <a16:creationId xmlns:a16="http://schemas.microsoft.com/office/drawing/2014/main" id="{CF4F8A73-0E2F-FDD4-CA80-68E2D63902BD}"/>
              </a:ext>
            </a:extLst>
          </p:cNvPr>
          <p:cNvSpPr txBox="1"/>
          <p:nvPr/>
        </p:nvSpPr>
        <p:spPr>
          <a:xfrm>
            <a:off x="132931" y="1371110"/>
            <a:ext cx="8076122" cy="15696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5800" b="1"/>
            </a:pP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СПАСИБО </a:t>
            </a:r>
          </a:p>
          <a:p>
            <a:pPr>
              <a:defRPr sz="5800" b="1"/>
            </a:pP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ЗА ВНИМАНИЕ!!</a:t>
            </a:r>
          </a:p>
        </p:txBody>
      </p:sp>
    </p:spTree>
    <p:extLst>
      <p:ext uri="{BB962C8B-B14F-4D97-AF65-F5344CB8AC3E}">
        <p14:creationId xmlns:p14="http://schemas.microsoft.com/office/powerpoint/2010/main" val="363016878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77;p16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332" name="Google Shape;378;p16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330" name="Google Shape;379;p16" descr="Google Shape;379;p16"/>
              <p:cNvPicPr>
                <a:picLocks noChangeAspect="1"/>
              </p:cNvPicPr>
              <p:nvPr/>
            </p:nvPicPr>
            <p:blipFill>
              <a:blip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31" name="Google Shape;380;p16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33" name="Google Shape;381;p16" descr="Google Shape;381;p16"/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4" name="Google Shape;382;p16" descr="Google Shape;382;p16"/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36" name="Google Shape;383;p16"/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" name="Google Shape;386;p16"/>
          <p:cNvSpPr txBox="1"/>
          <p:nvPr/>
        </p:nvSpPr>
        <p:spPr>
          <a:xfrm>
            <a:off x="594364" y="274319"/>
            <a:ext cx="297118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КОНКУРЕНТЫ</a:t>
            </a:r>
          </a:p>
        </p:txBody>
      </p:sp>
      <p:graphicFrame>
        <p:nvGraphicFramePr>
          <p:cNvPr id="344" name="Google Shape;391;p16"/>
          <p:cNvGraphicFramePr/>
          <p:nvPr/>
        </p:nvGraphicFramePr>
        <p:xfrm>
          <a:off x="515937" y="1095363"/>
          <a:ext cx="10842925" cy="1950711"/>
        </p:xfrm>
        <a:graphic>
          <a:graphicData uri="http://schemas.openxmlformats.org/drawingml/2006/table">
            <a:tbl>
              <a:tblPr firstRow="1" bandRow="1"/>
              <a:tblGrid>
                <a:gridCol w="208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0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0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399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  <a:sym typeface="Arial"/>
                        </a:rPr>
                        <a:t>Критерии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  <a:sym typeface="Arial"/>
                        </a:rPr>
                        <a:t>Наш проект
«Название»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  <a:sym typeface="Arial"/>
                        </a:rPr>
                        <a:t>Конкурент 1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  <a:sym typeface="Arial"/>
                        </a:rPr>
                        <a:t>Конкурент 2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  <a:sym typeface="Arial"/>
                        </a:rPr>
                        <a:t>Конкурент 3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ym typeface="Arial"/>
                        </a:rPr>
                        <a:t>Критерий 1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endParaRPr sz="160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endParaRPr sz="160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endParaRPr sz="160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endParaRPr sz="16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ym typeface="Arial"/>
                        </a:rPr>
                        <a:t>Критерий 2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endParaRPr sz="160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endParaRPr sz="160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endParaRPr sz="160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endParaRPr sz="160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ym typeface="Arial"/>
                        </a:rPr>
                        <a:t>Критерий N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endParaRPr sz="160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endParaRPr sz="160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endParaRPr sz="160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endParaRPr sz="16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23825B4-AD29-0CF0-A719-86E676414C7B}"/>
              </a:ext>
            </a:extLst>
          </p:cNvPr>
          <p:cNvSpPr txBox="1"/>
          <p:nvPr/>
        </p:nvSpPr>
        <p:spPr>
          <a:xfrm>
            <a:off x="442948" y="4275756"/>
            <a:ext cx="5914639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0A1D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Функции, возможности, материалы, используемые датчики,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время использования / решения проблемы, частота проведения мероприятий, присутствие на платформах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(Google Play / AppStore),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6D637E-0165-73E6-1299-65B91E999BF3}"/>
              </a:ext>
            </a:extLst>
          </p:cNvPr>
          <p:cNvSpPr txBox="1"/>
          <p:nvPr/>
        </p:nvSpPr>
        <p:spPr>
          <a:xfrm>
            <a:off x="426720" y="3858956"/>
            <a:ext cx="71831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возможные критерии сравнения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812036-3DBA-D053-E559-8946E35AAA2D}"/>
              </a:ext>
            </a:extLst>
          </p:cNvPr>
          <p:cNvSpPr txBox="1"/>
          <p:nvPr/>
        </p:nvSpPr>
        <p:spPr>
          <a:xfrm>
            <a:off x="442948" y="5582982"/>
            <a:ext cx="591463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0A1D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Продвижение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Количество точек, наличие сайта и социальных сетей, используемые каналы продвижения (иные), количество клиентов / подписчиков, промоакции,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9DE195-D589-8D98-D4AD-1715447D1E82}"/>
              </a:ext>
            </a:extLst>
          </p:cNvPr>
          <p:cNvSpPr txBox="1"/>
          <p:nvPr/>
        </p:nvSpPr>
        <p:spPr>
          <a:xfrm>
            <a:off x="6447122" y="4308316"/>
            <a:ext cx="591463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0A1D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Работа с аудиторией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Наличие техподдержки, скорость ответа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 запросы, способы связи с командой проекта, программы лояльности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19377C-5E85-0BA4-0A25-8A8B420ECA14}"/>
              </a:ext>
            </a:extLst>
          </p:cNvPr>
          <p:cNvSpPr txBox="1"/>
          <p:nvPr/>
        </p:nvSpPr>
        <p:spPr>
          <a:xfrm>
            <a:off x="6447122" y="5615542"/>
            <a:ext cx="59146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0A1D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Экономика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Средняя цена, модель монетизации (как проект зарабатывает), средняя выручка, акции и скидки,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F34E90-52FD-5137-5069-439C9423FAAE}"/>
              </a:ext>
            </a:extLst>
          </p:cNvPr>
          <p:cNvSpPr txBox="1"/>
          <p:nvPr/>
        </p:nvSpPr>
        <p:spPr>
          <a:xfrm>
            <a:off x="442949" y="3095174"/>
            <a:ext cx="55168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0A1D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Уникальность нашего проекта: </a:t>
            </a:r>
          </a:p>
        </p:txBody>
      </p:sp>
    </p:spTree>
    <p:extLst>
      <p:ext uri="{BB962C8B-B14F-4D97-AF65-F5344CB8AC3E}">
        <p14:creationId xmlns:p14="http://schemas.microsoft.com/office/powerpoint/2010/main" val="14341617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A972F05-16E6-B335-51BC-F0EDAB9E6F0E}"/>
              </a:ext>
            </a:extLst>
          </p:cNvPr>
          <p:cNvGrpSpPr/>
          <p:nvPr/>
        </p:nvGrpSpPr>
        <p:grpSpPr>
          <a:xfrm>
            <a:off x="0" y="0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Google Shape;383;p16">
            <a:extLst>
              <a:ext uri="{FF2B5EF4-FFF2-40B4-BE49-F238E27FC236}">
                <a16:creationId xmlns:a16="http://schemas.microsoft.com/office/drawing/2014/main" id="{68C08D72-E06C-B839-4E5D-EBAB43DE51C2}"/>
              </a:ext>
            </a:extLst>
          </p:cNvPr>
          <p:cNvSpPr/>
          <p:nvPr/>
        </p:nvSpPr>
        <p:spPr>
          <a:xfrm>
            <a:off x="-1" y="761999"/>
            <a:ext cx="3888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Google Shape;386;p16">
            <a:extLst>
              <a:ext uri="{FF2B5EF4-FFF2-40B4-BE49-F238E27FC236}">
                <a16:creationId xmlns:a16="http://schemas.microsoft.com/office/drawing/2014/main" id="{F76A626F-B10E-EDF5-B99A-1E55B18CB943}"/>
              </a:ext>
            </a:extLst>
          </p:cNvPr>
          <p:cNvSpPr txBox="1"/>
          <p:nvPr/>
        </p:nvSpPr>
        <p:spPr>
          <a:xfrm>
            <a:off x="594364" y="274319"/>
            <a:ext cx="3584097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ОБЪЁМ РЫНКА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89;g208d8d4173f_0_186">
            <a:extLst>
              <a:ext uri="{FF2B5EF4-FFF2-40B4-BE49-F238E27FC236}">
                <a16:creationId xmlns:a16="http://schemas.microsoft.com/office/drawing/2014/main" id="{A68836D0-E92D-6148-B191-1B680796DB9C}"/>
              </a:ext>
            </a:extLst>
          </p:cNvPr>
          <p:cNvSpPr/>
          <p:nvPr/>
        </p:nvSpPr>
        <p:spPr>
          <a:xfrm>
            <a:off x="592154" y="1346732"/>
            <a:ext cx="4687089" cy="4801072"/>
          </a:xfrm>
          <a:prstGeom prst="ellipse">
            <a:avLst/>
          </a:prstGeom>
          <a:noFill/>
          <a:ln w="28575" cap="flat" cmpd="sng">
            <a:solidFill>
              <a:srgbClr val="20A1D4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Google Shape;390;g208d8d4173f_0_186">
            <a:extLst>
              <a:ext uri="{FF2B5EF4-FFF2-40B4-BE49-F238E27FC236}">
                <a16:creationId xmlns:a16="http://schemas.microsoft.com/office/drawing/2014/main" id="{1AD2ECC8-4384-B21A-EECC-ACE047FB4346}"/>
              </a:ext>
            </a:extLst>
          </p:cNvPr>
          <p:cNvSpPr/>
          <p:nvPr/>
        </p:nvSpPr>
        <p:spPr>
          <a:xfrm>
            <a:off x="1138350" y="2465850"/>
            <a:ext cx="3594363" cy="3682062"/>
          </a:xfrm>
          <a:prstGeom prst="ellipse">
            <a:avLst/>
          </a:prstGeom>
          <a:noFill/>
          <a:ln w="28575" cap="flat" cmpd="sng">
            <a:solidFill>
              <a:schemeClr val="accent4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Google Shape;391;g208d8d4173f_0_186">
            <a:extLst>
              <a:ext uri="{FF2B5EF4-FFF2-40B4-BE49-F238E27FC236}">
                <a16:creationId xmlns:a16="http://schemas.microsoft.com/office/drawing/2014/main" id="{87CBF05E-5667-05AB-7690-B6F1CCDCE329}"/>
              </a:ext>
            </a:extLst>
          </p:cNvPr>
          <p:cNvSpPr/>
          <p:nvPr/>
        </p:nvSpPr>
        <p:spPr>
          <a:xfrm>
            <a:off x="1810256" y="3842470"/>
            <a:ext cx="2250510" cy="2305420"/>
          </a:xfrm>
          <a:prstGeom prst="ellipse">
            <a:avLst/>
          </a:prstGeom>
          <a:noFill/>
          <a:ln w="28575" cap="flat" cmpd="sng">
            <a:solidFill>
              <a:srgbClr val="F2220F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Google Shape;392;g208d8d4173f_0_186">
            <a:extLst>
              <a:ext uri="{FF2B5EF4-FFF2-40B4-BE49-F238E27FC236}">
                <a16:creationId xmlns:a16="http://schemas.microsoft.com/office/drawing/2014/main" id="{E639243F-84AC-8BFE-4469-F8E8D8C306E7}"/>
              </a:ext>
            </a:extLst>
          </p:cNvPr>
          <p:cNvSpPr/>
          <p:nvPr/>
        </p:nvSpPr>
        <p:spPr>
          <a:xfrm>
            <a:off x="6096000" y="1778526"/>
            <a:ext cx="5664353" cy="111042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TAM: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60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Потенциальный объем рынка или объем потребности потребителей вне зависимости от способа её удовлетворения.</a:t>
            </a:r>
          </a:p>
        </p:txBody>
      </p:sp>
      <p:sp>
        <p:nvSpPr>
          <p:cNvPr id="17" name="Google Shape;393;g208d8d4173f_0_186">
            <a:extLst>
              <a:ext uri="{FF2B5EF4-FFF2-40B4-BE49-F238E27FC236}">
                <a16:creationId xmlns:a16="http://schemas.microsoft.com/office/drawing/2014/main" id="{E5B4B977-031F-C653-482B-A4BE6FC84F96}"/>
              </a:ext>
            </a:extLst>
          </p:cNvPr>
          <p:cNvSpPr/>
          <p:nvPr/>
        </p:nvSpPr>
        <p:spPr>
          <a:xfrm>
            <a:off x="6096000" y="3115429"/>
            <a:ext cx="5118447" cy="10011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dirty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SAM:</a:t>
            </a:r>
            <a:endParaRPr lang="ru-RU" sz="16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60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Доступный объем рынка с учетом конкурентной обстановки.</a:t>
            </a:r>
          </a:p>
        </p:txBody>
      </p:sp>
      <p:sp>
        <p:nvSpPr>
          <p:cNvPr id="18" name="Google Shape;394;g208d8d4173f_0_186">
            <a:extLst>
              <a:ext uri="{FF2B5EF4-FFF2-40B4-BE49-F238E27FC236}">
                <a16:creationId xmlns:a16="http://schemas.microsoft.com/office/drawing/2014/main" id="{F630E669-019B-00A1-2783-289868974E39}"/>
              </a:ext>
            </a:extLst>
          </p:cNvPr>
          <p:cNvSpPr/>
          <p:nvPr/>
        </p:nvSpPr>
        <p:spPr>
          <a:xfrm>
            <a:off x="6096000" y="4343032"/>
            <a:ext cx="5085144" cy="10011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dirty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SOM:</a:t>
            </a:r>
            <a:endParaRPr sz="16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60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Реально достижимый объем рынка с учетом наших ресурсов на конкретный момент времени.</a:t>
            </a:r>
            <a:endParaRPr sz="16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4404434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A972F05-16E6-B335-51BC-F0EDAB9E6F0E}"/>
              </a:ext>
            </a:extLst>
          </p:cNvPr>
          <p:cNvGrpSpPr/>
          <p:nvPr/>
        </p:nvGrpSpPr>
        <p:grpSpPr>
          <a:xfrm>
            <a:off x="0" y="0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" name="Google Shape;367;p15">
            <a:extLst>
              <a:ext uri="{FF2B5EF4-FFF2-40B4-BE49-F238E27FC236}">
                <a16:creationId xmlns:a16="http://schemas.microsoft.com/office/drawing/2014/main" id="{B684F0C8-4C9B-1898-573E-487227F4FD87}"/>
              </a:ext>
            </a:extLst>
          </p:cNvPr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70;p15">
            <a:extLst>
              <a:ext uri="{FF2B5EF4-FFF2-40B4-BE49-F238E27FC236}">
                <a16:creationId xmlns:a16="http://schemas.microsoft.com/office/drawing/2014/main" id="{A23C93CF-9BF4-25A1-E6E0-46F926AAA7A9}"/>
              </a:ext>
            </a:extLst>
          </p:cNvPr>
          <p:cNvSpPr txBox="1"/>
          <p:nvPr/>
        </p:nvSpPr>
        <p:spPr>
          <a:xfrm>
            <a:off x="594376" y="274324"/>
            <a:ext cx="314075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РЕЗУЛЬТАТЫ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EEAD6F-847E-CD95-98AC-80B42E8293C4}"/>
              </a:ext>
            </a:extLst>
          </p:cNvPr>
          <p:cNvSpPr txBox="1"/>
          <p:nvPr/>
        </p:nvSpPr>
        <p:spPr>
          <a:xfrm>
            <a:off x="492011" y="1198880"/>
            <a:ext cx="807286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 количественным показателям реализации проекта мы относим: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 качественным показателям реализации относятся следующие результаты: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среднесрочной перспективе (3-5 лет) мы планируем…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20478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9647</TotalTime>
  <Words>471</Words>
  <Application>Microsoft Office PowerPoint</Application>
  <PresentationFormat>Широкоэкранный</PresentationFormat>
  <Paragraphs>94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Ермакова Ирина Игоревна</dc:creator>
  <cp:lastModifiedBy>Анастасия Кирик</cp:lastModifiedBy>
  <cp:revision>7</cp:revision>
  <dcterms:created xsi:type="dcterms:W3CDTF">2023-11-04T17:04:24Z</dcterms:created>
  <dcterms:modified xsi:type="dcterms:W3CDTF">2023-12-12T07:44:17Z</dcterms:modified>
</cp:coreProperties>
</file>