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6" r:id="rId9"/>
    <p:sldId id="265" r:id="rId10"/>
    <p:sldId id="263" r:id="rId11"/>
    <p:sldId id="262" r:id="rId12"/>
    <p:sldId id="267" r:id="rId13"/>
    <p:sldId id="268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Helvetica Neue" panose="020B0604020202020204" charset="0"/>
      <p:regular r:id="rId24"/>
      <p:bold r:id="rId25"/>
      <p:italic r:id="rId26"/>
      <p:boldItalic r:id="rId27"/>
    </p:embeddedFont>
    <p:embeddedFont>
      <p:font typeface="Raleway" pitchFamily="2" charset="-52"/>
      <p:regular r:id="rId28"/>
      <p:bold r:id="rId29"/>
      <p:italic r:id="rId30"/>
      <p:boldItalic r:id="rId31"/>
    </p:embeddedFont>
    <p:embeddedFont>
      <p:font typeface="Raleway SemiBold" pitchFamily="2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2B8CAE0-EA7E-4CC6-942D-5A2B07C822EB}">
  <a:tblStyle styleId="{82B8CAE0-EA7E-4CC6-942D-5A2B07C822E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802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Эльвира Зайнуллина" userId="d4fc041d04526aed" providerId="LiveId" clId="{39B25693-8711-4E55-A8F2-B3A4283741DC}"/>
    <pc:docChg chg="addSld delSld modSld sldOrd">
      <pc:chgData name="Эльвира Зайнуллина" userId="d4fc041d04526aed" providerId="LiveId" clId="{39B25693-8711-4E55-A8F2-B3A4283741DC}" dt="2023-10-31T10:47:29.852" v="196" actId="20577"/>
      <pc:docMkLst>
        <pc:docMk/>
      </pc:docMkLst>
      <pc:sldChg chg="modSp mod modNotes">
        <pc:chgData name="Эльвира Зайнуллина" userId="d4fc041d04526aed" providerId="LiveId" clId="{39B25693-8711-4E55-A8F2-B3A4283741DC}" dt="2023-10-31T10:40:04.059" v="92"/>
        <pc:sldMkLst>
          <pc:docMk/>
          <pc:sldMk cId="0" sldId="257"/>
        </pc:sldMkLst>
        <pc:spChg chg="mod">
          <ac:chgData name="Эльвира Зайнуллина" userId="d4fc041d04526aed" providerId="LiveId" clId="{39B25693-8711-4E55-A8F2-B3A4283741DC}" dt="2023-10-31T10:40:04.059" v="92"/>
          <ac:spMkLst>
            <pc:docMk/>
            <pc:sldMk cId="0" sldId="257"/>
            <ac:spMk id="78" creationId="{00000000-0000-0000-0000-000000000000}"/>
          </ac:spMkLst>
        </pc:spChg>
      </pc:sldChg>
      <pc:sldChg chg="modSp mod">
        <pc:chgData name="Эльвира Зайнуллина" userId="d4fc041d04526aed" providerId="LiveId" clId="{39B25693-8711-4E55-A8F2-B3A4283741DC}" dt="2023-10-31T10:44:25.568" v="195" actId="20577"/>
        <pc:sldMkLst>
          <pc:docMk/>
          <pc:sldMk cId="0" sldId="258"/>
        </pc:sldMkLst>
        <pc:spChg chg="mod">
          <ac:chgData name="Эльвира Зайнуллина" userId="d4fc041d04526aed" providerId="LiveId" clId="{39B25693-8711-4E55-A8F2-B3A4283741DC}" dt="2023-10-31T10:44:25.568" v="195" actId="20577"/>
          <ac:spMkLst>
            <pc:docMk/>
            <pc:sldMk cId="0" sldId="258"/>
            <ac:spMk id="92" creationId="{00000000-0000-0000-0000-000000000000}"/>
          </ac:spMkLst>
        </pc:spChg>
      </pc:sldChg>
      <pc:sldChg chg="modSp mod">
        <pc:chgData name="Эльвира Зайнуллина" userId="d4fc041d04526aed" providerId="LiveId" clId="{39B25693-8711-4E55-A8F2-B3A4283741DC}" dt="2023-10-31T10:43:09.882" v="159" actId="207"/>
        <pc:sldMkLst>
          <pc:docMk/>
          <pc:sldMk cId="0" sldId="259"/>
        </pc:sldMkLst>
        <pc:spChg chg="mod">
          <ac:chgData name="Эльвира Зайнуллина" userId="d4fc041d04526aed" providerId="LiveId" clId="{39B25693-8711-4E55-A8F2-B3A4283741DC}" dt="2023-10-31T10:43:09.882" v="159" actId="207"/>
          <ac:spMkLst>
            <pc:docMk/>
            <pc:sldMk cId="0" sldId="259"/>
            <ac:spMk id="106" creationId="{00000000-0000-0000-0000-000000000000}"/>
          </ac:spMkLst>
        </pc:spChg>
      </pc:sldChg>
      <pc:sldChg chg="ord modNotes">
        <pc:chgData name="Эльвира Зайнуллина" userId="d4fc041d04526aed" providerId="LiveId" clId="{39B25693-8711-4E55-A8F2-B3A4283741DC}" dt="2023-10-31T10:34:06.912" v="72"/>
        <pc:sldMkLst>
          <pc:docMk/>
          <pc:sldMk cId="0" sldId="262"/>
        </pc:sldMkLst>
      </pc:sldChg>
      <pc:sldChg chg="modSp mod ord">
        <pc:chgData name="Эльвира Зайнуллина" userId="d4fc041d04526aed" providerId="LiveId" clId="{39B25693-8711-4E55-A8F2-B3A4283741DC}" dt="2023-10-31T10:47:29.852" v="196" actId="20577"/>
        <pc:sldMkLst>
          <pc:docMk/>
          <pc:sldMk cId="0" sldId="264"/>
        </pc:sldMkLst>
        <pc:spChg chg="mod">
          <ac:chgData name="Эльвира Зайнуллина" userId="d4fc041d04526aed" providerId="LiveId" clId="{39B25693-8711-4E55-A8F2-B3A4283741DC}" dt="2023-10-31T10:47:29.852" v="196" actId="20577"/>
          <ac:spMkLst>
            <pc:docMk/>
            <pc:sldMk cId="0" sldId="264"/>
            <ac:spMk id="175" creationId="{00000000-0000-0000-0000-000000000000}"/>
          </ac:spMkLst>
        </pc:spChg>
      </pc:sldChg>
      <pc:sldChg chg="modSp mod ord">
        <pc:chgData name="Эльвира Зайнуллина" userId="d4fc041d04526aed" providerId="LiveId" clId="{39B25693-8711-4E55-A8F2-B3A4283741DC}" dt="2023-10-31T10:34:36.150" v="73" actId="20577"/>
        <pc:sldMkLst>
          <pc:docMk/>
          <pc:sldMk cId="0" sldId="265"/>
        </pc:sldMkLst>
        <pc:spChg chg="mod">
          <ac:chgData name="Эльвира Зайнуллина" userId="d4fc041d04526aed" providerId="LiveId" clId="{39B25693-8711-4E55-A8F2-B3A4283741DC}" dt="2023-10-31T10:34:36.150" v="73" actId="20577"/>
          <ac:spMkLst>
            <pc:docMk/>
            <pc:sldMk cId="0" sldId="265"/>
            <ac:spMk id="192" creationId="{00000000-0000-0000-0000-000000000000}"/>
          </ac:spMkLst>
        </pc:spChg>
      </pc:sldChg>
      <pc:sldChg chg="modSp mod ord">
        <pc:chgData name="Эльвира Зайнуллина" userId="d4fc041d04526aed" providerId="LiveId" clId="{39B25693-8711-4E55-A8F2-B3A4283741DC}" dt="2023-10-31T10:36:16.234" v="84" actId="20577"/>
        <pc:sldMkLst>
          <pc:docMk/>
          <pc:sldMk cId="0" sldId="266"/>
        </pc:sldMkLst>
        <pc:spChg chg="mod">
          <ac:chgData name="Эльвира Зайнуллина" userId="d4fc041d04526aed" providerId="LiveId" clId="{39B25693-8711-4E55-A8F2-B3A4283741DC}" dt="2023-10-31T10:36:16.234" v="84" actId="20577"/>
          <ac:spMkLst>
            <pc:docMk/>
            <pc:sldMk cId="0" sldId="266"/>
            <ac:spMk id="204" creationId="{00000000-0000-0000-0000-000000000000}"/>
          </ac:spMkLst>
        </pc:spChg>
      </pc:sldChg>
      <pc:sldChg chg="modSp new del mod ord">
        <pc:chgData name="Эльвира Зайнуллина" userId="d4fc041d04526aed" providerId="LiveId" clId="{39B25693-8711-4E55-A8F2-B3A4283741DC}" dt="2023-10-31T10:29:38.378" v="62" actId="2696"/>
        <pc:sldMkLst>
          <pc:docMk/>
          <pc:sldMk cId="3337268695" sldId="269"/>
        </pc:sldMkLst>
        <pc:spChg chg="mod">
          <ac:chgData name="Эльвира Зайнуллина" userId="d4fc041d04526aed" providerId="LiveId" clId="{39B25693-8711-4E55-A8F2-B3A4283741DC}" dt="2023-10-31T10:28:54.748" v="57" actId="20577"/>
          <ac:spMkLst>
            <pc:docMk/>
            <pc:sldMk cId="3337268695" sldId="269"/>
            <ac:spMk id="2" creationId="{3E77700B-291E-2BCC-6AF5-8BC2C253DE7E}"/>
          </ac:spMkLst>
        </pc:spChg>
        <pc:spChg chg="mod">
          <ac:chgData name="Эльвира Зайнуллина" userId="d4fc041d04526aed" providerId="LiveId" clId="{39B25693-8711-4E55-A8F2-B3A4283741DC}" dt="2023-10-31T10:29:00.991" v="59"/>
          <ac:spMkLst>
            <pc:docMk/>
            <pc:sldMk cId="3337268695" sldId="269"/>
            <ac:spMk id="3" creationId="{BC945C2E-2D65-A430-5ED8-B5BE0E9EDD4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81ad63cf89_2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" name="Google Shape;165;g281ad63cf89_2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81ad63cf89_21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g281ad63cf89_21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81ad63cf89_21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g281ad63cf89_21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81ad63cf89_21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3" name="Google Shape;103;g281ad63cf89_21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81ad63cf89_21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7" name="Google Shape;117;g281ad63cf89_21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81ad63cf89_21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5" name="Google Shape;125;g281ad63cf89_21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81ad63cf89_21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9" name="Google Shape;199;g281ad63cf89_21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81ad63cf89_21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5" name="Google Shape;185;g281ad63cf89_21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81ad63cf89_21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9" name="Google Shape;149;g281ad63cf89_21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81ad63cf89_21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g281ad63cf89_21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81ad63cf89_21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g281ad63cf89_21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81ad63cf89_21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6" name="Google Shape;226;g281ad63cf89_21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>
            <a:spLocks noGrp="1"/>
          </p:cNvSpPr>
          <p:nvPr>
            <p:ph type="title"/>
          </p:nvPr>
        </p:nvSpPr>
        <p:spPr>
          <a:xfrm>
            <a:off x="291492" y="1540656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Sport-Food</a:t>
            </a:r>
            <a:endParaRPr sz="3100"/>
          </a:p>
        </p:txBody>
      </p:sp>
      <p:sp>
        <p:nvSpPr>
          <p:cNvPr id="62" name="Google Shape;62;p13"/>
          <p:cNvSpPr txBox="1">
            <a:spLocks noGrp="1"/>
          </p:cNvSpPr>
          <p:nvPr>
            <p:ph type="body" idx="1"/>
          </p:nvPr>
        </p:nvSpPr>
        <p:spPr>
          <a:xfrm>
            <a:off x="706693" y="2202456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>
                <a:solidFill>
                  <a:srgbClr val="FF00FF"/>
                </a:solidFill>
              </a:rPr>
              <a:t>Питайся правильно, а главное с умом!</a:t>
            </a:r>
            <a:endParaRPr>
              <a:solidFill>
                <a:srgbClr val="FF00FF"/>
              </a:solidFill>
            </a:endParaRPr>
          </a:p>
        </p:txBody>
      </p:sp>
      <p:pic>
        <p:nvPicPr>
          <p:cNvPr id="63" name="Google Shape;63;p13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3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Google Shape;71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1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1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1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21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1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2" name="Google Shape;17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1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1"/>
          <p:cNvSpPr txBox="1"/>
          <p:nvPr/>
        </p:nvSpPr>
        <p:spPr>
          <a:xfrm>
            <a:off x="390396" y="1534075"/>
            <a:ext cx="6838704" cy="2612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Правильное питание – залог крепкого здоровья человека, красоты и хорошего самочувствия. Многие нарушения питания оказывают неблагоприятное воздействие на организм человека. Можно с определённой уверенностью утверждать, что здоровье человека напрямую зависит от питания. Пища часто является основным источником большинства заболеваний, однако с её же помощью можно и избавиться от многолетних недугов. Хорошее здоровье стало показателем жизни современных людей, а поддержание его – важнейшей социальной задачей. Быть здоровым выгодно с любых точек зрения. 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838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</a:pP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Поиск единомышленников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Создадим удобное и довольно простое в использовании приложение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Широкое распространение мобильных приложений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6" name="Google Shape;176;p21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77" name="Google Shape;177;p21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78" name="Google Shape;178;p2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9" name="Google Shape;179;p2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0" name="Google Shape;180;p2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1" name="Google Shape;181;p2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2" name="Google Shape;182;p2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8" name="Google Shape;78;p14"/>
          <p:cNvSpPr txBox="1">
            <a:spLocks noGrp="1"/>
          </p:cNvSpPr>
          <p:nvPr>
            <p:ph type="body" idx="1"/>
          </p:nvPr>
        </p:nvSpPr>
        <p:spPr>
          <a:xfrm>
            <a:off x="530725" y="2574188"/>
            <a:ext cx="6568200" cy="2312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dirty="0">
                <a:solidFill>
                  <a:srgbClr val="132C40"/>
                </a:solidFill>
              </a:rPr>
              <a:t>Проблема- люди хотят следить за своим здоровьем и питанием, но не хотят тратить много денег на тренеров. Или начинающие спортсмены, которым нужны определенные диеты, но они не знают с чего начать.</a:t>
            </a:r>
            <a:endParaRPr lang="ru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lang="ru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Тяжелый поиск информации о правильном питании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Нехватка времени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Современные ресурсы в программировании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" dirty="0">
                <a:solidFill>
                  <a:srgbClr val="132C40"/>
                </a:solidFill>
              </a:rPr>
            </a:b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79" name="Google Shape;79;p1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3" name="Google Shape;83;p1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4" name="Google Shape;84;p1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5" name="Google Shape;85;p1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6" name="Google Shape;8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2" name="Google Shape;92;p15"/>
          <p:cNvSpPr txBox="1">
            <a:spLocks noGrp="1"/>
          </p:cNvSpPr>
          <p:nvPr>
            <p:ph type="body" idx="1"/>
          </p:nvPr>
        </p:nvSpPr>
        <p:spPr>
          <a:xfrm>
            <a:off x="456817" y="2142703"/>
            <a:ext cx="7993200" cy="2960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52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None/>
            </a:pPr>
            <a:r>
              <a:rPr lang="ru-RU" dirty="0">
                <a:solidFill>
                  <a:schemeClr val="bg2"/>
                </a:solidFill>
              </a:rPr>
              <a:t>Создаем максимально удобное и простое в использовании приложение, которое будет подбирать специальную пищу под любого человека, в зависимости от веса, телосложения, роста, количества еды который может употребить человек, по предпочтениям и другим показателям.</a:t>
            </a:r>
          </a:p>
          <a:p>
            <a:pPr marL="152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None/>
            </a:pPr>
            <a:r>
              <a:rPr lang="ru-RU" dirty="0">
                <a:solidFill>
                  <a:schemeClr val="bg2"/>
                </a:solidFill>
              </a:rPr>
              <a:t>В приложении будут такие функции</a:t>
            </a:r>
          </a:p>
          <a:p>
            <a:pPr marL="152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None/>
            </a:pPr>
            <a:r>
              <a:rPr lang="ru-RU" dirty="0">
                <a:solidFill>
                  <a:schemeClr val="bg2"/>
                </a:solidFill>
              </a:rPr>
              <a:t>1. Возможность подбора индивидуальной программы тренировок на основе введенных физических данных.</a:t>
            </a:r>
          </a:p>
          <a:p>
            <a:pPr marL="152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None/>
            </a:pPr>
            <a:r>
              <a:rPr lang="ru-RU" dirty="0">
                <a:solidFill>
                  <a:schemeClr val="bg2"/>
                </a:solidFill>
              </a:rPr>
              <a:t>2. Легко отображать, записывать, отслеживать и анализировать тренировки;</a:t>
            </a:r>
          </a:p>
          <a:p>
            <a:pPr marL="152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None/>
            </a:pPr>
            <a:r>
              <a:rPr lang="ru-RU" dirty="0">
                <a:solidFill>
                  <a:schemeClr val="bg2"/>
                </a:solidFill>
              </a:rPr>
              <a:t>3. Подсчитывать </a:t>
            </a:r>
            <a:r>
              <a:rPr lang="ru-RU" dirty="0" err="1">
                <a:solidFill>
                  <a:schemeClr val="bg2"/>
                </a:solidFill>
              </a:rPr>
              <a:t>каллории</a:t>
            </a:r>
            <a:endParaRPr lang="ru" dirty="0">
              <a:solidFill>
                <a:schemeClr val="bg2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Char char="●"/>
            </a:pPr>
            <a:endParaRPr lang="ru" dirty="0">
              <a:solidFill>
                <a:schemeClr val="bg2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Char char="●"/>
            </a:pPr>
            <a:r>
              <a:rPr lang="ru" dirty="0">
                <a:solidFill>
                  <a:schemeClr val="bg2"/>
                </a:solidFill>
              </a:rPr>
              <a:t>Индивидуальный подбор программ</a:t>
            </a:r>
            <a:endParaRPr dirty="0">
              <a:solidFill>
                <a:schemeClr val="bg2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Char char="●"/>
            </a:pPr>
            <a:r>
              <a:rPr lang="ru" dirty="0">
                <a:solidFill>
                  <a:schemeClr val="bg2"/>
                </a:solidFill>
              </a:rPr>
              <a:t>Быстрый поиск свой проблемы</a:t>
            </a:r>
            <a:endParaRPr dirty="0">
              <a:solidFill>
                <a:schemeClr val="bg2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Char char="●"/>
            </a:pPr>
            <a:r>
              <a:rPr lang="ru" dirty="0">
                <a:solidFill>
                  <a:schemeClr val="bg2"/>
                </a:solidFill>
              </a:rPr>
              <a:t>Создание удобного и довольно простого в использовании приложения</a:t>
            </a:r>
            <a:endParaRPr dirty="0">
              <a:solidFill>
                <a:schemeClr val="bg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93" name="Google Shape;93;p1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4" name="Google Shape;94;p1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7" name="Google Shape;97;p1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" name="Google Shape;98;p1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" name="Google Shape;99;p1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0" name="Google Shape;10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06" name="Google Shape;106;p16"/>
          <p:cNvSpPr txBox="1">
            <a:spLocks noGrp="1"/>
          </p:cNvSpPr>
          <p:nvPr>
            <p:ph type="body" idx="1"/>
          </p:nvPr>
        </p:nvSpPr>
        <p:spPr>
          <a:xfrm>
            <a:off x="456818" y="2641156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Char char="●"/>
            </a:pPr>
            <a:r>
              <a:rPr lang="ru" dirty="0">
                <a:solidFill>
                  <a:schemeClr val="bg2"/>
                </a:solidFill>
              </a:rPr>
              <a:t>Спортсмены</a:t>
            </a:r>
            <a:endParaRPr dirty="0">
              <a:solidFill>
                <a:schemeClr val="bg2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Char char="●"/>
            </a:pPr>
            <a:r>
              <a:rPr lang="ru" dirty="0">
                <a:solidFill>
                  <a:schemeClr val="bg2"/>
                </a:solidFill>
              </a:rPr>
              <a:t>Люди, которые борются с недобором мышц</a:t>
            </a:r>
            <a:endParaRPr dirty="0">
              <a:solidFill>
                <a:schemeClr val="bg2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Char char="●"/>
            </a:pPr>
            <a:r>
              <a:rPr lang="ru" dirty="0">
                <a:solidFill>
                  <a:schemeClr val="bg2"/>
                </a:solidFill>
              </a:rPr>
              <a:t>Люди, желающие следить за физическим состоянием и питанием</a:t>
            </a:r>
            <a:endParaRPr dirty="0">
              <a:solidFill>
                <a:schemeClr val="bg2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" name="Google Shape;112;p1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4" name="Google Shape;11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20" name="Google Shape;120;p17"/>
          <p:cNvSpPr txBox="1"/>
          <p:nvPr/>
        </p:nvSpPr>
        <p:spPr>
          <a:xfrm>
            <a:off x="432332" y="1543800"/>
            <a:ext cx="5118900" cy="24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Sport-Food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людям подобрать питания и тренировки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когда не знаете где найти правильную еду 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подборе еды и тренировок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нашего приложения вы поможете найти правильное питание и тренировки под себя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благо для вашего организма.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8" name="Google Shape;128;p1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1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8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8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32" name="Google Shape;132;p18"/>
          <p:cNvSpPr txBox="1">
            <a:spLocks noGrp="1"/>
          </p:cNvSpPr>
          <p:nvPr>
            <p:ph type="body" idx="1"/>
          </p:nvPr>
        </p:nvSpPr>
        <p:spPr>
          <a:xfrm>
            <a:off x="456818" y="2922131"/>
            <a:ext cx="7993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Будем делать приложение и сайт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Продавать курсы под определенные условия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Зарабатывать на рекламе </a:t>
            </a:r>
            <a:endParaRPr/>
          </a:p>
        </p:txBody>
      </p:sp>
      <p:sp>
        <p:nvSpPr>
          <p:cNvPr id="133" name="Google Shape;133;p1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" name="Google Shape;134;p1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1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1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2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3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3"/>
          <p:cNvSpPr txBox="1"/>
          <p:nvPr/>
        </p:nvSpPr>
        <p:spPr>
          <a:xfrm>
            <a:off x="340494" y="2019688"/>
            <a:ext cx="6936600" cy="1671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FF00FF"/>
                </a:solidFill>
                <a:latin typeface="Raleway"/>
                <a:ea typeface="Raleway"/>
                <a:cs typeface="Raleway"/>
                <a:sym typeface="Raleway"/>
              </a:rPr>
              <a:t>Фитнес-тренеры</a:t>
            </a: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FF00FF"/>
                </a:solidFill>
                <a:latin typeface="Raleway"/>
                <a:ea typeface="Raleway"/>
                <a:cs typeface="Raleway"/>
                <a:sym typeface="Raleway"/>
              </a:rPr>
              <a:t>Другие приложения и сайты</a:t>
            </a:r>
          </a:p>
          <a:p>
            <a:pPr marL="1524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</a:pPr>
            <a:r>
              <a:rPr lang="en-US" sz="1200" dirty="0" err="1">
                <a:solidFill>
                  <a:srgbClr val="FF00FF"/>
                </a:solidFill>
                <a:latin typeface="Raleway"/>
                <a:ea typeface="Raleway"/>
                <a:cs typeface="Raleway"/>
                <a:sym typeface="Raleway"/>
              </a:rPr>
              <a:t>NutriSteppe</a:t>
            </a:r>
            <a:r>
              <a:rPr lang="ru-RU" sz="1200" dirty="0">
                <a:solidFill>
                  <a:srgbClr val="FF00FF"/>
                </a:solidFill>
                <a:latin typeface="Raleway"/>
                <a:ea typeface="Raleway"/>
                <a:cs typeface="Raleway"/>
                <a:sym typeface="Raleway"/>
              </a:rPr>
              <a:t> - разрабатывать план питания на день или неделю с включением в меню продуктов, содержащих достаточное количество нутриентов для поддержания формы, похудения или набора массы.</a:t>
            </a:r>
          </a:p>
          <a:p>
            <a:pPr marL="1524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</a:pPr>
            <a:r>
              <a:rPr lang="en-US" sz="1200" dirty="0" err="1">
                <a:solidFill>
                  <a:srgbClr val="FF00FF"/>
                </a:solidFill>
                <a:latin typeface="Raleway"/>
                <a:ea typeface="Raleway"/>
                <a:cs typeface="Raleway"/>
                <a:sym typeface="Raleway"/>
              </a:rPr>
              <a:t>Lifesum</a:t>
            </a:r>
            <a:r>
              <a:rPr lang="ru-RU" sz="1200" dirty="0">
                <a:solidFill>
                  <a:srgbClr val="FF00FF"/>
                </a:solidFill>
                <a:latin typeface="Raleway"/>
                <a:ea typeface="Raleway"/>
                <a:cs typeface="Raleway"/>
                <a:sym typeface="Raleway"/>
              </a:rPr>
              <a:t> - счетчик калорий. </a:t>
            </a:r>
            <a:br>
              <a:rPr lang="ru" sz="1200" dirty="0">
                <a:solidFill>
                  <a:srgbClr val="FF00FF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200" b="0" i="0" u="none" strike="noStrike" cap="none" dirty="0">
              <a:solidFill>
                <a:srgbClr val="F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5" name="Google Shape;205;p23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6" name="Google Shape;206;p2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2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2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2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2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2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2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1" name="Google Shape;191;p2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2" name="Google Shape;192;p22"/>
          <p:cNvSpPr txBox="1">
            <a:spLocks noGrp="1"/>
          </p:cNvSpPr>
          <p:nvPr>
            <p:ph type="body" idx="1"/>
          </p:nvPr>
        </p:nvSpPr>
        <p:spPr>
          <a:xfrm>
            <a:off x="488952" y="3178406"/>
            <a:ext cx="79932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B2C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Наша ЦА - это люди которым интересен спорт и питание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Наше решение будет стоить 1000000 рублей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Сможем заработать в первый год - 2500000 рублей</a:t>
            </a:r>
            <a:endParaRPr dirty="0"/>
          </a:p>
        </p:txBody>
      </p:sp>
      <p:sp>
        <p:nvSpPr>
          <p:cNvPr id="193" name="Google Shape;193;p2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2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2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2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52" name="Google Shape;152;p20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53" name="Google Shape;153;p2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" name="Google Shape;154;p2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61" name="Google Shape;161;p20"/>
          <p:cNvGraphicFramePr/>
          <p:nvPr/>
        </p:nvGraphicFramePr>
        <p:xfrm>
          <a:off x="630335" y="3150175"/>
          <a:ext cx="7532025" cy="1778480"/>
        </p:xfrm>
        <a:graphic>
          <a:graphicData uri="http://schemas.openxmlformats.org/drawingml/2006/table">
            <a:tbl>
              <a:tblPr>
                <a:noFill/>
                <a:tableStyleId>{82B8CAE0-EA7E-4CC6-942D-5A2B07C822EB}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Полностью изучаем рынок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10 дней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Пугачев Артур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Разрабатываем план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23 дня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Файзрахманова Ильзира и </a:t>
                      </a: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Зайнуллина Эльвира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Реализуем задуманный проект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30 дней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Тимуршин Рамазан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2" name="Google Shape;162;p20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2" name="Google Shape;142;p19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3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AutoNum type="arabicPeriod"/>
            </a:pPr>
            <a:r>
              <a:rPr lang="ru">
                <a:solidFill>
                  <a:srgbClr val="FF00FF"/>
                </a:solidFill>
                <a:highlight>
                  <a:schemeClr val="lt1"/>
                </a:highlight>
              </a:rPr>
              <a:t>Есть бизнес модель</a:t>
            </a:r>
            <a:endParaRPr>
              <a:solidFill>
                <a:srgbClr val="FF00FF"/>
              </a:solidFill>
              <a:highlight>
                <a:schemeClr val="lt1"/>
              </a:highlight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AutoNum type="arabicPeriod"/>
            </a:pPr>
            <a:r>
              <a:rPr lang="ru">
                <a:solidFill>
                  <a:srgbClr val="FF00FF"/>
                </a:solidFill>
                <a:highlight>
                  <a:schemeClr val="lt1"/>
                </a:highlight>
              </a:rPr>
              <a:t>Узнали  целевую аудиторию </a:t>
            </a:r>
            <a:endParaRPr>
              <a:solidFill>
                <a:srgbClr val="FF00FF"/>
              </a:solidFill>
              <a:highlight>
                <a:schemeClr val="lt1"/>
              </a:highlight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AutoNum type="arabicPeriod"/>
            </a:pPr>
            <a:r>
              <a:rPr lang="ru">
                <a:solidFill>
                  <a:srgbClr val="FF00FF"/>
                </a:solidFill>
                <a:highlight>
                  <a:schemeClr val="lt1"/>
                </a:highlight>
              </a:rPr>
              <a:t>Рассчитали стоимость проекта </a:t>
            </a:r>
            <a:endParaRPr>
              <a:solidFill>
                <a:srgbClr val="FF00FF"/>
              </a:solidFill>
              <a:highlight>
                <a:schemeClr val="lt1"/>
              </a:highlight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200"/>
              <a:buAutoNum type="arabicPeriod"/>
            </a:pPr>
            <a:r>
              <a:rPr lang="ru">
                <a:solidFill>
                  <a:srgbClr val="FF00FF"/>
                </a:solidFill>
                <a:highlight>
                  <a:schemeClr val="lt1"/>
                </a:highlight>
              </a:rPr>
              <a:t>Распределились на роли</a:t>
            </a:r>
            <a:endParaRPr>
              <a:solidFill>
                <a:srgbClr val="FF00FF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sp>
        <p:nvSpPr>
          <p:cNvPr id="143" name="Google Shape;143;p1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1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1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1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15" name="Google Shape;215;p24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{82B8CAE0-EA7E-4CC6-942D-5A2B07C822EB}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Зайнуллина Эльвира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Пугачев Артур, Тимуршин Рамазан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Файзрахманова Ильзира</a:t>
                      </a:r>
                      <a:endParaRPr sz="12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6" name="Google Shape;216;p24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7" name="Google Shape;217;p24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18" name="Google Shape;218;p2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2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29" name="Google Shape;229;p25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Зайнуллина Эльвира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30" name="Google Shape;230;p25"/>
          <p:cNvSpPr txBox="1">
            <a:spLocks noGrp="1"/>
          </p:cNvSpPr>
          <p:nvPr>
            <p:ph type="body" idx="1"/>
          </p:nvPr>
        </p:nvSpPr>
        <p:spPr>
          <a:xfrm>
            <a:off x="3098197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elvirazainullina14@gmail.com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31" name="Google Shape;231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4" name="Google Shape;23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2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543</Words>
  <Application>Microsoft Office PowerPoint</Application>
  <PresentationFormat>Экран (16:9)</PresentationFormat>
  <Paragraphs>104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Century Gothic</vt:lpstr>
      <vt:lpstr>Arial</vt:lpstr>
      <vt:lpstr>Calibri</vt:lpstr>
      <vt:lpstr>Helvetica Neue</vt:lpstr>
      <vt:lpstr>Raleway SemiBold</vt:lpstr>
      <vt:lpstr>Raleway</vt:lpstr>
      <vt:lpstr>Simple Light</vt:lpstr>
      <vt:lpstr>Sport-Food</vt:lpstr>
      <vt:lpstr>Презентация PowerPoint</vt:lpstr>
      <vt:lpstr>ПРОБЛЕМА</vt:lpstr>
      <vt:lpstr>РЕШЕНИЕ</vt:lpstr>
      <vt:lpstr>ЦЕЛЕВАЯ АУДИТОРИЯ</vt:lpstr>
      <vt:lpstr>ЦЕННОСТЬ, ЦЕННОСТНОЕ ПРЕДЛОЖЕНИЕ</vt:lpstr>
      <vt:lpstr>БИЗНЕС-МОДЕЛЬ</vt:lpstr>
      <vt:lpstr>КОНКУРЕНТЫ</vt:lpstr>
      <vt:lpstr>РЫНОК</vt:lpstr>
      <vt:lpstr>ПЛАНЫ РАЗВИТИЯ</vt:lpstr>
      <vt:lpstr>ТЕКУЩИЕ РЕЗУЛЬТАТЫ</vt:lpstr>
      <vt:lpstr>КОМАНДА СТАРТАПА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Sport-Food</dc:title>
  <cp:lastModifiedBy>Эльвира Зайнуллина</cp:lastModifiedBy>
  <cp:revision>1</cp:revision>
  <dcterms:modified xsi:type="dcterms:W3CDTF">2023-10-31T11:08:58Z</dcterms:modified>
</cp:coreProperties>
</file>