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Raleway"/>
      <p:regular r:id="rId19"/>
      <p:bold r:id="rId20"/>
      <p:italic r:id="rId21"/>
      <p:boldItalic r:id="rId22"/>
    </p:embeddedFont>
    <p:embeddedFont>
      <p:font typeface="Raleway SemiBold"/>
      <p:regular r:id="rId23"/>
      <p:bold r:id="rId24"/>
      <p:italic r:id="rId25"/>
      <p:boldItalic r:id="rId26"/>
    </p:embeddedFont>
    <p:embeddedFont>
      <p:font typeface="Helvetica Neue"/>
      <p:regular r:id="rId27"/>
      <p:bold r:id="rId28"/>
      <p:italic r:id="rId29"/>
      <p:boldItalic r:id="rId30"/>
    </p:embeddedFont>
    <p:embeddedFont>
      <p:font typeface="Century Gothic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35" roundtripDataSignature="AMtx7mhlYba/vTZAddWD10CYl2SNG5d7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126FC80-4AD5-4A70-82C3-049410FA3BFB}">
  <a:tblStyle styleId="{E126FC80-4AD5-4A70-82C3-049410FA3BF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.fntdata"/><Relationship Id="rId22" Type="http://schemas.openxmlformats.org/officeDocument/2006/relationships/font" Target="fonts/Raleway-boldItalic.fntdata"/><Relationship Id="rId21" Type="http://schemas.openxmlformats.org/officeDocument/2006/relationships/font" Target="fonts/Raleway-italic.fntdata"/><Relationship Id="rId24" Type="http://schemas.openxmlformats.org/officeDocument/2006/relationships/font" Target="fonts/RalewaySemiBold-bold.fntdata"/><Relationship Id="rId23" Type="http://schemas.openxmlformats.org/officeDocument/2006/relationships/font" Target="fonts/RalewaySemiBold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RalewaySemiBold-boldItalic.fntdata"/><Relationship Id="rId25" Type="http://schemas.openxmlformats.org/officeDocument/2006/relationships/font" Target="fonts/RalewaySemiBold-italic.fntdata"/><Relationship Id="rId28" Type="http://schemas.openxmlformats.org/officeDocument/2006/relationships/font" Target="fonts/HelveticaNeue-bold.fntdata"/><Relationship Id="rId27" Type="http://schemas.openxmlformats.org/officeDocument/2006/relationships/font" Target="fonts/HelveticaNeue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HelveticaNeue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CenturyGothic-regular.fntdata"/><Relationship Id="rId30" Type="http://schemas.openxmlformats.org/officeDocument/2006/relationships/font" Target="fonts/HelveticaNeue-boldItalic.fntdata"/><Relationship Id="rId11" Type="http://schemas.openxmlformats.org/officeDocument/2006/relationships/slide" Target="slides/slide5.xml"/><Relationship Id="rId33" Type="http://schemas.openxmlformats.org/officeDocument/2006/relationships/font" Target="fonts/CenturyGothic-italic.fntdata"/><Relationship Id="rId10" Type="http://schemas.openxmlformats.org/officeDocument/2006/relationships/slide" Target="slides/slide4.xml"/><Relationship Id="rId32" Type="http://schemas.openxmlformats.org/officeDocument/2006/relationships/font" Target="fonts/CenturyGothic-bold.fntdata"/><Relationship Id="rId13" Type="http://schemas.openxmlformats.org/officeDocument/2006/relationships/slide" Target="slides/slide7.xml"/><Relationship Id="rId35" Type="http://customschemas.google.com/relationships/presentationmetadata" Target="metadata"/><Relationship Id="rId12" Type="http://schemas.openxmlformats.org/officeDocument/2006/relationships/slide" Target="slides/slide6.xml"/><Relationship Id="rId34" Type="http://schemas.openxmlformats.org/officeDocument/2006/relationships/font" Target="fonts/CenturyGothic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Raleway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0" name="Google Shape;90;p1:notes"/>
          <p:cNvSpPr/>
          <p:nvPr>
            <p:ph idx="2" type="sldImg"/>
          </p:nvPr>
        </p:nvSpPr>
        <p:spPr>
          <a:xfrm>
            <a:off x="381000" y="685800"/>
            <a:ext cx="60975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8" name="Google Shape;318;p10:notes"/>
          <p:cNvSpPr/>
          <p:nvPr>
            <p:ph idx="2" type="sldImg"/>
          </p:nvPr>
        </p:nvSpPr>
        <p:spPr>
          <a:xfrm>
            <a:off x="381000" y="685800"/>
            <a:ext cx="60975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0" name="Google Shape;360;p11:notes"/>
          <p:cNvSpPr/>
          <p:nvPr>
            <p:ph idx="2" type="sldImg"/>
          </p:nvPr>
        </p:nvSpPr>
        <p:spPr>
          <a:xfrm>
            <a:off x="381000" y="685800"/>
            <a:ext cx="60975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6" name="Google Shape;37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0" name="Google Shape;100;p2:notes"/>
          <p:cNvSpPr/>
          <p:nvPr>
            <p:ph idx="2" type="sldImg"/>
          </p:nvPr>
        </p:nvSpPr>
        <p:spPr>
          <a:xfrm>
            <a:off x="381000" y="685800"/>
            <a:ext cx="60975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0" name="Google Shape;140;p3:notes"/>
          <p:cNvSpPr/>
          <p:nvPr>
            <p:ph idx="2" type="sldImg"/>
          </p:nvPr>
        </p:nvSpPr>
        <p:spPr>
          <a:xfrm>
            <a:off x="381000" y="685800"/>
            <a:ext cx="60975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1" name="Google Shape;161;p4:notes"/>
          <p:cNvSpPr/>
          <p:nvPr>
            <p:ph idx="2" type="sldImg"/>
          </p:nvPr>
        </p:nvSpPr>
        <p:spPr>
          <a:xfrm>
            <a:off x="381000" y="685800"/>
            <a:ext cx="60975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8" name="Google Shape;188;p5:notes"/>
          <p:cNvSpPr/>
          <p:nvPr>
            <p:ph idx="2" type="sldImg"/>
          </p:nvPr>
        </p:nvSpPr>
        <p:spPr>
          <a:xfrm>
            <a:off x="381000" y="685800"/>
            <a:ext cx="60975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5" name="Google Shape;205;p6:notes"/>
          <p:cNvSpPr/>
          <p:nvPr>
            <p:ph idx="2" type="sldImg"/>
          </p:nvPr>
        </p:nvSpPr>
        <p:spPr>
          <a:xfrm>
            <a:off x="381000" y="685800"/>
            <a:ext cx="60975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1" name="Google Shape;231;p7:notes"/>
          <p:cNvSpPr/>
          <p:nvPr>
            <p:ph idx="2" type="sldImg"/>
          </p:nvPr>
        </p:nvSpPr>
        <p:spPr>
          <a:xfrm>
            <a:off x="381000" y="685800"/>
            <a:ext cx="60975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8" name="Google Shape;238;p8:notes"/>
          <p:cNvSpPr/>
          <p:nvPr>
            <p:ph idx="2" type="sldImg"/>
          </p:nvPr>
        </p:nvSpPr>
        <p:spPr>
          <a:xfrm>
            <a:off x="381000" y="685800"/>
            <a:ext cx="60975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title"/>
          </p:nvPr>
        </p:nvSpPr>
        <p:spPr>
          <a:xfrm>
            <a:off x="456817" y="1257881"/>
            <a:ext cx="46557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700"/>
              <a:buFont typeface="Raleway SemiBold"/>
              <a:buNone/>
              <a:defRPr b="0">
                <a:solidFill>
                  <a:srgbClr val="8F00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/>
        </p:txBody>
      </p:sp>
      <p:sp>
        <p:nvSpPr>
          <p:cNvPr id="17" name="Google Shape;17;p14"/>
          <p:cNvSpPr txBox="1"/>
          <p:nvPr>
            <p:ph idx="1" type="body"/>
          </p:nvPr>
        </p:nvSpPr>
        <p:spPr>
          <a:xfrm>
            <a:off x="456818" y="2340281"/>
            <a:ext cx="79932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8" name="Google Shape;18;p14"/>
          <p:cNvSpPr txBox="1"/>
          <p:nvPr>
            <p:ph idx="12" type="sldNum"/>
          </p:nvPr>
        </p:nvSpPr>
        <p:spPr>
          <a:xfrm>
            <a:off x="8556784" y="4749851"/>
            <a:ext cx="548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grpSp>
        <p:nvGrpSpPr>
          <p:cNvPr id="19" name="Google Shape;19;p14"/>
          <p:cNvGrpSpPr/>
          <p:nvPr/>
        </p:nvGrpSpPr>
        <p:grpSpPr>
          <a:xfrm>
            <a:off x="0" y="8350"/>
            <a:ext cx="9144000" cy="638520"/>
            <a:chOff x="0" y="8350"/>
            <a:chExt cx="9144000" cy="638520"/>
          </a:xfrm>
        </p:grpSpPr>
        <p:sp>
          <p:nvSpPr>
            <p:cNvPr id="20" name="Google Shape;20;p14"/>
            <p:cNvSpPr txBox="1"/>
            <p:nvPr/>
          </p:nvSpPr>
          <p:spPr>
            <a:xfrm>
              <a:off x="7440246" y="312615"/>
              <a:ext cx="184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" name="Google Shape;21;p14"/>
            <p:cNvPicPr preferRelativeResize="0"/>
            <p:nvPr/>
          </p:nvPicPr>
          <p:blipFill rotWithShape="1">
            <a:blip r:embed="rId2">
              <a:alphaModFix/>
            </a:blip>
            <a:srcRect b="2040" l="25407" r="0" t="-2040"/>
            <a:stretch/>
          </p:blipFill>
          <p:spPr>
            <a:xfrm>
              <a:off x="0" y="8350"/>
              <a:ext cx="9144000" cy="63848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2" name="Google Shape;22;p14"/>
            <p:cNvGrpSpPr/>
            <p:nvPr/>
          </p:nvGrpSpPr>
          <p:grpSpPr>
            <a:xfrm>
              <a:off x="1" y="20122"/>
              <a:ext cx="5797558" cy="626748"/>
              <a:chOff x="13050" y="629225"/>
              <a:chExt cx="5783100" cy="561300"/>
            </a:xfrm>
          </p:grpSpPr>
          <p:sp>
            <p:nvSpPr>
              <p:cNvPr id="23" name="Google Shape;23;p14"/>
              <p:cNvSpPr/>
              <p:nvPr/>
            </p:nvSpPr>
            <p:spPr>
              <a:xfrm>
                <a:off x="13050" y="629225"/>
                <a:ext cx="5783100" cy="561300"/>
              </a:xfrm>
              <a:prstGeom prst="rect">
                <a:avLst/>
              </a:prstGeom>
              <a:solidFill>
                <a:srgbClr val="F0D9AA"/>
              </a:solidFill>
              <a:ln>
                <a:noFill/>
              </a:ln>
            </p:spPr>
            <p:txBody>
              <a:bodyPr anchorCtr="0" anchor="ctr" bIns="104000" lIns="104000" spcFirstLastPara="1" rIns="104000" wrap="square" tIns="1040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92"/>
                  <a:buFont typeface="Arial"/>
                  <a:buNone/>
                </a:pPr>
                <a:r>
                  <a:t/>
                </a:r>
                <a:endParaRPr b="0" i="0" sz="1592" u="none" cap="none" strike="noStrik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pic>
            <p:nvPicPr>
              <p:cNvPr id="24" name="Google Shape;24;p14" title="putp_technologies_logo_violet.png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4708600" y="717775"/>
                <a:ext cx="1003602" cy="3841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  <p:extLst>
    <p:ext uri="{DCECCB84-F9BA-43D5-87BE-67443E8EF086}">
      <p15:sldGuideLst>
        <p15:guide id="1" pos="288">
          <p15:clr>
            <a:srgbClr val="E46962"/>
          </p15:clr>
        </p15:guide>
        <p15:guide id="2" orient="horz" pos="800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2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100"/>
            </a:lvl2pPr>
            <a:lvl3pPr indent="-304800" lvl="2" marL="13716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■"/>
              <a:defRPr sz="1100"/>
            </a:lvl3pPr>
            <a:lvl4pPr indent="-304800" lvl="3" marL="1828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●"/>
              <a:defRPr sz="1100"/>
            </a:lvl4pPr>
            <a:lvl5pPr indent="-304800" lvl="4" marL="22860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100"/>
            </a:lvl5pPr>
            <a:lvl6pPr indent="-304800" lvl="5" marL="27432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■"/>
              <a:defRPr sz="1100"/>
            </a:lvl6pPr>
            <a:lvl7pPr indent="-304800" lvl="6" marL="32004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●"/>
              <a:defRPr sz="1100"/>
            </a:lvl7pPr>
            <a:lvl8pPr indent="-304800" lvl="7" marL="36576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100"/>
            </a:lvl8pPr>
            <a:lvl9pPr indent="-304800" lvl="8" marL="4114800" algn="l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200"/>
              <a:buChar char="■"/>
              <a:defRPr sz="1100"/>
            </a:lvl9pPr>
          </a:lstStyle>
          <a:p/>
        </p:txBody>
      </p:sp>
      <p:sp>
        <p:nvSpPr>
          <p:cNvPr id="64" name="Google Shape;64;p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100"/>
            </a:lvl2pPr>
            <a:lvl3pPr indent="-304800" lvl="2" marL="13716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■"/>
              <a:defRPr sz="1100"/>
            </a:lvl3pPr>
            <a:lvl4pPr indent="-304800" lvl="3" marL="1828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●"/>
              <a:defRPr sz="1100"/>
            </a:lvl4pPr>
            <a:lvl5pPr indent="-304800" lvl="4" marL="22860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100"/>
            </a:lvl5pPr>
            <a:lvl6pPr indent="-304800" lvl="5" marL="27432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■"/>
              <a:defRPr sz="1100"/>
            </a:lvl6pPr>
            <a:lvl7pPr indent="-304800" lvl="6" marL="32004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●"/>
              <a:defRPr sz="1100"/>
            </a:lvl7pPr>
            <a:lvl8pPr indent="-304800" lvl="7" marL="36576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100"/>
            </a:lvl8pPr>
            <a:lvl9pPr indent="-304800" lvl="8" marL="4114800" algn="l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200"/>
              <a:buChar char="■"/>
              <a:defRPr sz="1100"/>
            </a:lvl9pPr>
          </a:lstStyle>
          <a:p/>
        </p:txBody>
      </p:sp>
      <p:sp>
        <p:nvSpPr>
          <p:cNvPr id="65" name="Google Shape;65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8300" lIns="58300" spcFirstLastPara="1" rIns="58300" wrap="square" tIns="583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descr="E:\-=Tanya=-\2035 Работа\-=Айдентика 2035=-\лого университета\Univer20_35_RGB.emf" id="66" name="Google Shape;6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9083" y="242441"/>
            <a:ext cx="453132" cy="224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>
  <p:cSld name="Two Content">
    <p:bg>
      <p:bgPr>
        <a:solidFill>
          <a:schemeClr val="lt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4"/>
          <p:cNvSpPr/>
          <p:nvPr/>
        </p:nvSpPr>
        <p:spPr>
          <a:xfrm>
            <a:off x="4572972" y="4926413"/>
            <a:ext cx="915025" cy="216982"/>
          </a:xfrm>
          <a:custGeom>
            <a:rect b="b" l="l" r="r" t="t"/>
            <a:pathLst>
              <a:path extrusionOk="0" h="476884" w="2011045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  <a:ln>
            <a:noFill/>
          </a:ln>
        </p:spPr>
        <p:txBody>
          <a:bodyPr anchorCtr="0" anchor="t" bIns="16375" lIns="16375" spcFirstLastPara="1" rIns="16375" wrap="square" tIns="16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4"/>
          <p:cNvSpPr/>
          <p:nvPr/>
        </p:nvSpPr>
        <p:spPr>
          <a:xfrm>
            <a:off x="5487462" y="4926413"/>
            <a:ext cx="915025" cy="216982"/>
          </a:xfrm>
          <a:custGeom>
            <a:rect b="b" l="l" r="r" t="t"/>
            <a:pathLst>
              <a:path extrusionOk="0" h="476884" w="201104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4A1B3"/>
          </a:solidFill>
          <a:ln>
            <a:noFill/>
          </a:ln>
        </p:spPr>
        <p:txBody>
          <a:bodyPr anchorCtr="0" anchor="t" bIns="16375" lIns="16375" spcFirstLastPara="1" rIns="16375" wrap="square" tIns="16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4"/>
          <p:cNvSpPr/>
          <p:nvPr/>
        </p:nvSpPr>
        <p:spPr>
          <a:xfrm>
            <a:off x="7316457" y="4926413"/>
            <a:ext cx="915025" cy="216982"/>
          </a:xfrm>
          <a:custGeom>
            <a:rect b="b" l="l" r="r" t="t"/>
            <a:pathLst>
              <a:path extrusionOk="0" h="476884" w="2011044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B5D8E1"/>
          </a:solidFill>
          <a:ln>
            <a:noFill/>
          </a:ln>
        </p:spPr>
        <p:txBody>
          <a:bodyPr anchorCtr="0" anchor="t" bIns="16375" lIns="16375" spcFirstLastPara="1" rIns="16375" wrap="square" tIns="16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4"/>
          <p:cNvSpPr/>
          <p:nvPr/>
        </p:nvSpPr>
        <p:spPr>
          <a:xfrm>
            <a:off x="8230948" y="4926413"/>
            <a:ext cx="913580" cy="216982"/>
          </a:xfrm>
          <a:custGeom>
            <a:rect b="b" l="l" r="r" t="t"/>
            <a:pathLst>
              <a:path extrusionOk="0" h="476884" w="2007869">
                <a:moveTo>
                  <a:pt x="2007436" y="0"/>
                </a:moveTo>
                <a:lnTo>
                  <a:pt x="0" y="0"/>
                </a:lnTo>
                <a:lnTo>
                  <a:pt x="0" y="476529"/>
                </a:lnTo>
                <a:lnTo>
                  <a:pt x="2007436" y="476529"/>
                </a:lnTo>
                <a:lnTo>
                  <a:pt x="2007436" y="0"/>
                </a:lnTo>
                <a:close/>
              </a:path>
            </a:pathLst>
          </a:custGeom>
          <a:solidFill>
            <a:srgbClr val="8F00FF"/>
          </a:solidFill>
          <a:ln>
            <a:noFill/>
          </a:ln>
        </p:spPr>
        <p:txBody>
          <a:bodyPr anchorCtr="0" anchor="t" bIns="16375" lIns="16375" spcFirstLastPara="1" rIns="16375" wrap="square" tIns="16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4"/>
          <p:cNvSpPr/>
          <p:nvPr/>
        </p:nvSpPr>
        <p:spPr>
          <a:xfrm>
            <a:off x="2745905" y="4926413"/>
            <a:ext cx="915025" cy="216982"/>
          </a:xfrm>
          <a:custGeom>
            <a:rect b="b" l="l" r="r" t="t"/>
            <a:pathLst>
              <a:path extrusionOk="0" h="476884" w="2011045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  <a:ln>
            <a:noFill/>
          </a:ln>
        </p:spPr>
        <p:txBody>
          <a:bodyPr anchorCtr="0" anchor="t" bIns="16375" lIns="16375" spcFirstLastPara="1" rIns="16375" wrap="square" tIns="16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4"/>
          <p:cNvSpPr/>
          <p:nvPr/>
        </p:nvSpPr>
        <p:spPr>
          <a:xfrm>
            <a:off x="1830447" y="4926413"/>
            <a:ext cx="916181" cy="216982"/>
          </a:xfrm>
          <a:custGeom>
            <a:rect b="b" l="l" r="r" t="t"/>
            <a:pathLst>
              <a:path extrusionOk="0" h="476884" w="2013585">
                <a:moveTo>
                  <a:pt x="2013111" y="0"/>
                </a:moveTo>
                <a:lnTo>
                  <a:pt x="0" y="0"/>
                </a:lnTo>
                <a:lnTo>
                  <a:pt x="0" y="476529"/>
                </a:lnTo>
                <a:lnTo>
                  <a:pt x="2013111" y="476529"/>
                </a:lnTo>
                <a:lnTo>
                  <a:pt x="2013111" y="0"/>
                </a:lnTo>
                <a:close/>
              </a:path>
            </a:pathLst>
          </a:custGeom>
          <a:solidFill>
            <a:srgbClr val="FBB3C1"/>
          </a:solidFill>
          <a:ln>
            <a:noFill/>
          </a:ln>
        </p:spPr>
        <p:txBody>
          <a:bodyPr anchorCtr="0" anchor="t" bIns="16375" lIns="16375" spcFirstLastPara="1" rIns="16375" wrap="square" tIns="16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4"/>
          <p:cNvSpPr/>
          <p:nvPr/>
        </p:nvSpPr>
        <p:spPr>
          <a:xfrm>
            <a:off x="915952" y="4926413"/>
            <a:ext cx="915025" cy="216982"/>
          </a:xfrm>
          <a:custGeom>
            <a:rect b="b" l="l" r="r" t="t"/>
            <a:pathLst>
              <a:path extrusionOk="0" h="476884" w="2011045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8F00FF"/>
          </a:solidFill>
          <a:ln>
            <a:noFill/>
          </a:ln>
        </p:spPr>
        <p:txBody>
          <a:bodyPr anchorCtr="0" anchor="t" bIns="16375" lIns="16375" spcFirstLastPara="1" rIns="16375" wrap="square" tIns="16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4"/>
          <p:cNvSpPr/>
          <p:nvPr/>
        </p:nvSpPr>
        <p:spPr>
          <a:xfrm>
            <a:off x="1455" y="4926413"/>
            <a:ext cx="4574261" cy="216982"/>
          </a:xfrm>
          <a:custGeom>
            <a:rect b="b" l="l" r="r" t="t"/>
            <a:pathLst>
              <a:path extrusionOk="0" h="476884" w="10053320">
                <a:moveTo>
                  <a:pt x="2010613" y="0"/>
                </a:moveTo>
                <a:lnTo>
                  <a:pt x="0" y="0"/>
                </a:lnTo>
                <a:lnTo>
                  <a:pt x="0" y="476529"/>
                </a:lnTo>
                <a:lnTo>
                  <a:pt x="2010613" y="476529"/>
                </a:lnTo>
                <a:lnTo>
                  <a:pt x="2010613" y="0"/>
                </a:lnTo>
                <a:close/>
              </a:path>
              <a:path extrusionOk="0" h="476884" w="10053320">
                <a:moveTo>
                  <a:pt x="10053104" y="0"/>
                </a:moveTo>
                <a:lnTo>
                  <a:pt x="8042491" y="0"/>
                </a:lnTo>
                <a:lnTo>
                  <a:pt x="8042491" y="476529"/>
                </a:lnTo>
                <a:lnTo>
                  <a:pt x="10053104" y="476529"/>
                </a:lnTo>
                <a:lnTo>
                  <a:pt x="10053104" y="0"/>
                </a:lnTo>
                <a:close/>
              </a:path>
            </a:pathLst>
          </a:custGeom>
          <a:solidFill>
            <a:srgbClr val="FD493D"/>
          </a:solidFill>
          <a:ln>
            <a:noFill/>
          </a:ln>
        </p:spPr>
        <p:txBody>
          <a:bodyPr anchorCtr="0" anchor="t" bIns="16375" lIns="16375" spcFirstLastPara="1" rIns="16375" wrap="square" tIns="16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4"/>
          <p:cNvSpPr/>
          <p:nvPr/>
        </p:nvSpPr>
        <p:spPr>
          <a:xfrm>
            <a:off x="6401967" y="4926413"/>
            <a:ext cx="915025" cy="216982"/>
          </a:xfrm>
          <a:custGeom>
            <a:rect b="b" l="l" r="r" t="t"/>
            <a:pathLst>
              <a:path extrusionOk="0" h="476884" w="201104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  <a:ln>
            <a:noFill/>
          </a:ln>
        </p:spPr>
        <p:txBody>
          <a:bodyPr anchorCtr="0" anchor="t" bIns="16375" lIns="16375" spcFirstLastPara="1" rIns="16375" wrap="square" tIns="16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4"/>
          <p:cNvSpPr/>
          <p:nvPr/>
        </p:nvSpPr>
        <p:spPr>
          <a:xfrm>
            <a:off x="0" y="437262"/>
            <a:ext cx="266100" cy="77432"/>
          </a:xfrm>
          <a:custGeom>
            <a:rect b="b" l="l" r="r" t="t"/>
            <a:pathLst>
              <a:path extrusionOk="0" h="170180" w="584835">
                <a:moveTo>
                  <a:pt x="584264" y="0"/>
                </a:moveTo>
                <a:lnTo>
                  <a:pt x="0" y="0"/>
                </a:lnTo>
                <a:lnTo>
                  <a:pt x="0" y="170120"/>
                </a:lnTo>
                <a:lnTo>
                  <a:pt x="584264" y="170120"/>
                </a:lnTo>
                <a:lnTo>
                  <a:pt x="584264" y="0"/>
                </a:lnTo>
                <a:close/>
              </a:path>
            </a:pathLst>
          </a:custGeom>
          <a:solidFill>
            <a:srgbClr val="FBB3C1"/>
          </a:solidFill>
          <a:ln>
            <a:noFill/>
          </a:ln>
        </p:spPr>
        <p:txBody>
          <a:bodyPr anchorCtr="0" anchor="t" bIns="16375" lIns="16375" spcFirstLastPara="1" rIns="16375" wrap="square" tIns="16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4"/>
          <p:cNvSpPr/>
          <p:nvPr/>
        </p:nvSpPr>
        <p:spPr>
          <a:xfrm>
            <a:off x="265742" y="437262"/>
            <a:ext cx="267545" cy="77432"/>
          </a:xfrm>
          <a:custGeom>
            <a:rect b="b" l="l" r="r" t="t"/>
            <a:pathLst>
              <a:path extrusionOk="0" h="170180" w="588010">
                <a:moveTo>
                  <a:pt x="587448" y="0"/>
                </a:moveTo>
                <a:lnTo>
                  <a:pt x="0" y="0"/>
                </a:lnTo>
                <a:lnTo>
                  <a:pt x="0" y="170120"/>
                </a:lnTo>
                <a:lnTo>
                  <a:pt x="587448" y="170120"/>
                </a:lnTo>
                <a:lnTo>
                  <a:pt x="587448" y="0"/>
                </a:lnTo>
                <a:close/>
              </a:path>
            </a:pathLst>
          </a:custGeom>
          <a:solidFill>
            <a:srgbClr val="8F00FF"/>
          </a:solidFill>
          <a:ln>
            <a:noFill/>
          </a:ln>
        </p:spPr>
        <p:txBody>
          <a:bodyPr anchorCtr="0" anchor="t" bIns="16375" lIns="16375" spcFirstLastPara="1" rIns="16375" wrap="square" tIns="16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4"/>
          <p:cNvSpPr/>
          <p:nvPr/>
        </p:nvSpPr>
        <p:spPr>
          <a:xfrm>
            <a:off x="532933" y="437262"/>
            <a:ext cx="254254" cy="77432"/>
          </a:xfrm>
          <a:custGeom>
            <a:rect b="b" l="l" r="r" t="t"/>
            <a:pathLst>
              <a:path extrusionOk="0" h="170180" w="558800">
                <a:moveTo>
                  <a:pt x="558202" y="0"/>
                </a:moveTo>
                <a:lnTo>
                  <a:pt x="0" y="0"/>
                </a:lnTo>
                <a:lnTo>
                  <a:pt x="0" y="170120"/>
                </a:lnTo>
                <a:lnTo>
                  <a:pt x="558202" y="170120"/>
                </a:lnTo>
                <a:lnTo>
                  <a:pt x="558202" y="0"/>
                </a:lnTo>
                <a:close/>
              </a:path>
            </a:pathLst>
          </a:custGeom>
          <a:solidFill>
            <a:srgbClr val="FD493D"/>
          </a:solidFill>
          <a:ln>
            <a:noFill/>
          </a:ln>
        </p:spPr>
        <p:txBody>
          <a:bodyPr anchorCtr="0" anchor="t" bIns="16375" lIns="16375" spcFirstLastPara="1" rIns="16375" wrap="square" tIns="16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4"/>
          <p:cNvSpPr/>
          <p:nvPr/>
        </p:nvSpPr>
        <p:spPr>
          <a:xfrm>
            <a:off x="786822" y="437262"/>
            <a:ext cx="265522" cy="77432"/>
          </a:xfrm>
          <a:custGeom>
            <a:rect b="b" l="l" r="r" t="t"/>
            <a:pathLst>
              <a:path extrusionOk="0" h="170180" w="583564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FCAF17"/>
          </a:solidFill>
          <a:ln>
            <a:noFill/>
          </a:ln>
        </p:spPr>
        <p:txBody>
          <a:bodyPr anchorCtr="0" anchor="t" bIns="16375" lIns="16375" spcFirstLastPara="1" rIns="16375" wrap="square" tIns="16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4"/>
          <p:cNvSpPr/>
          <p:nvPr/>
        </p:nvSpPr>
        <p:spPr>
          <a:xfrm>
            <a:off x="1052074" y="437262"/>
            <a:ext cx="265522" cy="77432"/>
          </a:xfrm>
          <a:custGeom>
            <a:rect b="b" l="l" r="r" t="t"/>
            <a:pathLst>
              <a:path extrusionOk="0" h="170180" w="583564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B5D8E1"/>
          </a:solidFill>
          <a:ln>
            <a:noFill/>
          </a:ln>
        </p:spPr>
        <p:txBody>
          <a:bodyPr anchorCtr="0" anchor="t" bIns="16375" lIns="16375" spcFirstLastPara="1" rIns="16375" wrap="square" tIns="16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4"/>
          <p:cNvSpPr txBox="1"/>
          <p:nvPr>
            <p:ph type="title"/>
          </p:nvPr>
        </p:nvSpPr>
        <p:spPr>
          <a:xfrm>
            <a:off x="392100" y="210313"/>
            <a:ext cx="2322000" cy="2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6375" lIns="16375" spcFirstLastPara="1" rIns="16375" wrap="square" tIns="1637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b="1" i="0" sz="1300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3" name="Google Shape;83;p24"/>
          <p:cNvSpPr txBox="1"/>
          <p:nvPr>
            <p:ph idx="1" type="body"/>
          </p:nvPr>
        </p:nvSpPr>
        <p:spPr>
          <a:xfrm>
            <a:off x="457200" y="1183005"/>
            <a:ext cx="3977700" cy="3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6375" lIns="16375" spcFirstLastPara="1" rIns="16375" wrap="square" tIns="16375">
            <a:sp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indent="-2286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indent="-2286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indent="-2286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indent="-2286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indent="-2286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indent="-2286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indent="-2286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84" name="Google Shape;84;p24"/>
          <p:cNvSpPr txBox="1"/>
          <p:nvPr>
            <p:ph idx="2" type="body"/>
          </p:nvPr>
        </p:nvSpPr>
        <p:spPr>
          <a:xfrm>
            <a:off x="4709160" y="1183005"/>
            <a:ext cx="3977700" cy="3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6375" lIns="16375" spcFirstLastPara="1" rIns="16375" wrap="square" tIns="16375">
            <a:sp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indent="-2286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indent="-2286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indent="-2286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indent="-2286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indent="-2286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indent="-2286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indent="-2286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85" name="Google Shape;85;p24"/>
          <p:cNvSpPr txBox="1"/>
          <p:nvPr>
            <p:ph idx="11" type="ftr"/>
          </p:nvPr>
        </p:nvSpPr>
        <p:spPr>
          <a:xfrm>
            <a:off x="3108960" y="4783455"/>
            <a:ext cx="29259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16375" lIns="16375" spcFirstLastPara="1" rIns="16375" wrap="square" tIns="16375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24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16375" lIns="16375" spcFirstLastPara="1" rIns="16375" wrap="square" tIns="16375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24"/>
          <p:cNvSpPr txBox="1"/>
          <p:nvPr>
            <p:ph idx="12" type="sldNum"/>
          </p:nvPr>
        </p:nvSpPr>
        <p:spPr>
          <a:xfrm>
            <a:off x="6583680" y="4783455"/>
            <a:ext cx="2103000" cy="1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6375" lIns="16375" spcFirstLastPara="1" rIns="16375" wrap="square" tIns="163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5"/>
          <p:cNvSpPr txBox="1"/>
          <p:nvPr>
            <p:ph type="title"/>
          </p:nvPr>
        </p:nvSpPr>
        <p:spPr>
          <a:xfrm>
            <a:off x="432332" y="445031"/>
            <a:ext cx="7976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Raleway SemiBold"/>
              <a:buNone/>
              <a:defRPr b="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1" type="body"/>
          </p:nvPr>
        </p:nvSpPr>
        <p:spPr>
          <a:xfrm>
            <a:off x="432332" y="1152469"/>
            <a:ext cx="8400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12" type="sldNum"/>
          </p:nvPr>
        </p:nvSpPr>
        <p:spPr>
          <a:xfrm>
            <a:off x="8556784" y="4749851"/>
            <a:ext cx="548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>
          <p15:clr>
            <a:srgbClr val="E46962"/>
          </p15:clr>
        </p15:guide>
        <p15:guide id="2" pos="272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/>
          <p:nvPr>
            <p:ph type="ctrTitle"/>
          </p:nvPr>
        </p:nvSpPr>
        <p:spPr>
          <a:xfrm>
            <a:off x="441819" y="1465988"/>
            <a:ext cx="3813600" cy="117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None/>
              <a:defRPr sz="3000">
                <a:solidFill>
                  <a:srgbClr val="9900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b="1" sz="3000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b="1" sz="3000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b="1" sz="3000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b="1" sz="3000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b="1" sz="3000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b="1" sz="3000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b="1" sz="3000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b="1" sz="3000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31" name="Google Shape;31;p16"/>
          <p:cNvSpPr txBox="1"/>
          <p:nvPr>
            <p:ph idx="1" type="subTitle"/>
          </p:nvPr>
        </p:nvSpPr>
        <p:spPr>
          <a:xfrm>
            <a:off x="441819" y="2812219"/>
            <a:ext cx="42693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aleway"/>
              <a:buNone/>
              <a:defRPr sz="1700"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/>
        </p:txBody>
      </p:sp>
      <p:sp>
        <p:nvSpPr>
          <p:cNvPr id="32" name="Google Shape;32;p16"/>
          <p:cNvSpPr txBox="1"/>
          <p:nvPr>
            <p:ph idx="12" type="sldNum"/>
          </p:nvPr>
        </p:nvSpPr>
        <p:spPr>
          <a:xfrm>
            <a:off x="-106904" y="4724286"/>
            <a:ext cx="548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3" name="Google Shape;33;p16"/>
          <p:cNvSpPr txBox="1"/>
          <p:nvPr/>
        </p:nvSpPr>
        <p:spPr>
          <a:xfrm>
            <a:off x="545478" y="3499856"/>
            <a:ext cx="40449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923">
          <p15:clr>
            <a:srgbClr val="E46962"/>
          </p15:clr>
        </p15:guide>
        <p15:guide id="3" pos="2968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аш макет 1">
  <p:cSld name="CUSTOM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7"/>
          <p:cNvSpPr txBox="1"/>
          <p:nvPr>
            <p:ph type="title"/>
          </p:nvPr>
        </p:nvSpPr>
        <p:spPr>
          <a:xfrm>
            <a:off x="432332" y="1957500"/>
            <a:ext cx="6181800" cy="13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b="0" sz="30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/>
        </p:txBody>
      </p:sp>
      <p:sp>
        <p:nvSpPr>
          <p:cNvPr id="36" name="Google Shape;36;p17"/>
          <p:cNvSpPr/>
          <p:nvPr/>
        </p:nvSpPr>
        <p:spPr>
          <a:xfrm>
            <a:off x="432332" y="1258838"/>
            <a:ext cx="1038900" cy="515100"/>
          </a:xfrm>
          <a:prstGeom prst="rect">
            <a:avLst/>
          </a:prstGeom>
          <a:solidFill>
            <a:srgbClr val="FD493D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" name="Google Shape;37;p17"/>
          <p:cNvSpPr txBox="1"/>
          <p:nvPr>
            <p:ph idx="2" type="title"/>
          </p:nvPr>
        </p:nvSpPr>
        <p:spPr>
          <a:xfrm>
            <a:off x="432332" y="1221750"/>
            <a:ext cx="61818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aleway SemiBold"/>
              <a:buNone/>
              <a:defRPr b="0" sz="220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/>
        </p:txBody>
      </p:sp>
      <p:sp>
        <p:nvSpPr>
          <p:cNvPr id="38" name="Google Shape;38;p17"/>
          <p:cNvSpPr txBox="1"/>
          <p:nvPr>
            <p:ph idx="12" type="sldNum"/>
          </p:nvPr>
        </p:nvSpPr>
        <p:spPr>
          <a:xfrm>
            <a:off x="8556784" y="4749851"/>
            <a:ext cx="548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72">
          <p15:clr>
            <a:srgbClr val="E46962"/>
          </p15:clr>
        </p15:guide>
        <p15:guide id="2" orient="horz" pos="793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8"/>
          <p:cNvSpPr txBox="1"/>
          <p:nvPr>
            <p:ph idx="12" type="sldNum"/>
          </p:nvPr>
        </p:nvSpPr>
        <p:spPr>
          <a:xfrm>
            <a:off x="8556784" y="4749851"/>
            <a:ext cx="548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8300" lIns="58300" spcFirstLastPara="1" rIns="58300" wrap="square" tIns="583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0"/>
          <p:cNvSpPr txBox="1"/>
          <p:nvPr>
            <p:ph type="title"/>
          </p:nvPr>
        </p:nvSpPr>
        <p:spPr>
          <a:xfrm>
            <a:off x="311700" y="154338"/>
            <a:ext cx="8520600" cy="3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20"/>
          <p:cNvSpPr txBox="1"/>
          <p:nvPr>
            <p:ph idx="1" type="body"/>
          </p:nvPr>
        </p:nvSpPr>
        <p:spPr>
          <a:xfrm>
            <a:off x="311700" y="801407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" name="Google Shape;46;p20"/>
          <p:cNvSpPr txBox="1"/>
          <p:nvPr>
            <p:ph idx="12" type="sldNum"/>
          </p:nvPr>
        </p:nvSpPr>
        <p:spPr>
          <a:xfrm>
            <a:off x="8117013" y="4869477"/>
            <a:ext cx="7902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50" lIns="58300" spcFirstLastPara="1" rIns="58300" wrap="square" tIns="2915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descr="E:\-=Tanya=-\2035 Работа\-=Айдентика 2035=-\лого университета\Univer20_35_RGB.emf" id="47" name="Google Shape;47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9083" y="242441"/>
            <a:ext cx="453132" cy="224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1_Title and body 2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21"/>
          <p:cNvPicPr preferRelativeResize="0"/>
          <p:nvPr/>
        </p:nvPicPr>
        <p:blipFill rotWithShape="1">
          <a:blip r:embed="rId2">
            <a:alphaModFix/>
          </a:blip>
          <a:srcRect b="4320" l="0" r="2181" t="1756"/>
          <a:stretch/>
        </p:blipFill>
        <p:spPr>
          <a:xfrm>
            <a:off x="5397690" y="0"/>
            <a:ext cx="3746309" cy="5143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21"/>
          <p:cNvPicPr preferRelativeResize="0"/>
          <p:nvPr/>
        </p:nvPicPr>
        <p:blipFill rotWithShape="1">
          <a:blip r:embed="rId3">
            <a:alphaModFix amt="32000"/>
          </a:blip>
          <a:srcRect b="0" l="0" r="0" t="0"/>
          <a:stretch/>
        </p:blipFill>
        <p:spPr>
          <a:xfrm>
            <a:off x="132603" y="4283434"/>
            <a:ext cx="1314430" cy="797924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21"/>
          <p:cNvSpPr txBox="1"/>
          <p:nvPr>
            <p:ph type="title"/>
          </p:nvPr>
        </p:nvSpPr>
        <p:spPr>
          <a:xfrm>
            <a:off x="311700" y="154338"/>
            <a:ext cx="6484800" cy="3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" type="body"/>
          </p:nvPr>
        </p:nvSpPr>
        <p:spPr>
          <a:xfrm>
            <a:off x="311700" y="801407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8117013" y="4869477"/>
            <a:ext cx="7902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50" lIns="58300" spcFirstLastPara="1" rIns="58300" wrap="square" tIns="2915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descr="E:\-=Tanya=-\2035 Работа\-=Айдентика 2035=-\лого университета\Univer20_35_RGB.emf" id="54" name="Google Shape;54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69083" y="242441"/>
            <a:ext cx="453132" cy="224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1_Title and body 3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391827" y="-157074"/>
            <a:ext cx="1277952" cy="1827647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22"/>
          <p:cNvSpPr txBox="1"/>
          <p:nvPr>
            <p:ph type="title"/>
          </p:nvPr>
        </p:nvSpPr>
        <p:spPr>
          <a:xfrm>
            <a:off x="311700" y="154338"/>
            <a:ext cx="8520600" cy="3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" name="Google Shape;58;p22"/>
          <p:cNvSpPr txBox="1"/>
          <p:nvPr>
            <p:ph idx="1" type="body"/>
          </p:nvPr>
        </p:nvSpPr>
        <p:spPr>
          <a:xfrm>
            <a:off x="311700" y="801407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12" type="sldNum"/>
          </p:nvPr>
        </p:nvSpPr>
        <p:spPr>
          <a:xfrm>
            <a:off x="8117013" y="4869477"/>
            <a:ext cx="7902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50" lIns="58300" spcFirstLastPara="1" rIns="58300" wrap="square" tIns="2915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descr="E:\-=Tanya=-\2035 Работа\-=Айдентика 2035=-\лого университета\Univer20_35_RGB.emf" id="60" name="Google Shape;6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69083" y="242441"/>
            <a:ext cx="453132" cy="224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700"/>
              <a:buFont typeface="Raleway"/>
              <a:buNone/>
              <a:defRPr b="1" i="0" sz="2700" u="none" cap="none" strike="noStrike">
                <a:solidFill>
                  <a:srgbClr val="8F00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●"/>
              <a:defRPr b="0" i="0" sz="12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○"/>
              <a:defRPr b="0" i="0" sz="12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■"/>
              <a:defRPr b="0" i="0" sz="12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●"/>
              <a:defRPr b="0" i="0" sz="12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○"/>
              <a:defRPr b="0" i="0" sz="12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■"/>
              <a:defRPr b="0" i="0" sz="12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●"/>
              <a:defRPr b="0" i="0" sz="12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○"/>
              <a:defRPr b="0" i="0" sz="12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■"/>
              <a:defRPr b="0" i="0" sz="12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grpSp>
        <p:nvGrpSpPr>
          <p:cNvPr id="9" name="Google Shape;9;p13"/>
          <p:cNvGrpSpPr/>
          <p:nvPr/>
        </p:nvGrpSpPr>
        <p:grpSpPr>
          <a:xfrm>
            <a:off x="0" y="8350"/>
            <a:ext cx="9144000" cy="638520"/>
            <a:chOff x="0" y="8350"/>
            <a:chExt cx="9144000" cy="638520"/>
          </a:xfrm>
        </p:grpSpPr>
        <p:sp>
          <p:nvSpPr>
            <p:cNvPr id="10" name="Google Shape;10;p13"/>
            <p:cNvSpPr txBox="1"/>
            <p:nvPr/>
          </p:nvSpPr>
          <p:spPr>
            <a:xfrm>
              <a:off x="7440246" y="312615"/>
              <a:ext cx="184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" name="Google Shape;11;p13"/>
            <p:cNvPicPr preferRelativeResize="0"/>
            <p:nvPr/>
          </p:nvPicPr>
          <p:blipFill rotWithShape="1">
            <a:blip r:embed="rId1">
              <a:alphaModFix/>
            </a:blip>
            <a:srcRect b="2040" l="25407" r="0" t="-2040"/>
            <a:stretch/>
          </p:blipFill>
          <p:spPr>
            <a:xfrm>
              <a:off x="0" y="8350"/>
              <a:ext cx="9144000" cy="63848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" name="Google Shape;12;p13"/>
            <p:cNvGrpSpPr/>
            <p:nvPr/>
          </p:nvGrpSpPr>
          <p:grpSpPr>
            <a:xfrm>
              <a:off x="1" y="20122"/>
              <a:ext cx="5797558" cy="626748"/>
              <a:chOff x="13050" y="629225"/>
              <a:chExt cx="5783100" cy="561300"/>
            </a:xfrm>
          </p:grpSpPr>
          <p:sp>
            <p:nvSpPr>
              <p:cNvPr id="13" name="Google Shape;13;p13"/>
              <p:cNvSpPr/>
              <p:nvPr/>
            </p:nvSpPr>
            <p:spPr>
              <a:xfrm>
                <a:off x="13050" y="629225"/>
                <a:ext cx="5783100" cy="561300"/>
              </a:xfrm>
              <a:prstGeom prst="rect">
                <a:avLst/>
              </a:prstGeom>
              <a:solidFill>
                <a:srgbClr val="F0D9AA"/>
              </a:solidFill>
              <a:ln>
                <a:noFill/>
              </a:ln>
            </p:spPr>
            <p:txBody>
              <a:bodyPr anchorCtr="0" anchor="ctr" bIns="104000" lIns="104000" spcFirstLastPara="1" rIns="104000" wrap="square" tIns="1040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92"/>
                  <a:buFont typeface="Arial"/>
                  <a:buNone/>
                </a:pPr>
                <a:r>
                  <a:t/>
                </a:r>
                <a:endParaRPr b="0" i="0" sz="1592" u="none" cap="none" strike="noStrik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pic>
            <p:nvPicPr>
              <p:cNvPr id="14" name="Google Shape;14;p13" title="putp_technologies_logo_violet.png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4708600" y="717775"/>
                <a:ext cx="1003602" cy="3841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14.jp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11.png"/><Relationship Id="rId8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1497" y="4393987"/>
            <a:ext cx="512349" cy="379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-=Tanya=-\2035 Работа\-=Айдентика 2035=-\лого университета\Univer20_35_RGB_white.emf" id="94" name="Google Shape;94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6817" y="4395438"/>
            <a:ext cx="750522" cy="37139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/>
          <p:nvPr>
            <p:ph type="title"/>
          </p:nvPr>
        </p:nvSpPr>
        <p:spPr>
          <a:xfrm>
            <a:off x="456825" y="1135975"/>
            <a:ext cx="48522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ru" sz="2100">
                <a:solidFill>
                  <a:schemeClr val="dk1"/>
                </a:solidFill>
              </a:rPr>
              <a:t>Система авто-вычитки тендеров для компаний участвующих в государственных и корпоративных закупках</a:t>
            </a:r>
            <a:endParaRPr sz="2100"/>
          </a:p>
        </p:txBody>
      </p:sp>
      <p:sp>
        <p:nvSpPr>
          <p:cNvPr id="96" name="Google Shape;96;p1"/>
          <p:cNvSpPr txBox="1"/>
          <p:nvPr/>
        </p:nvSpPr>
        <p:spPr>
          <a:xfrm>
            <a:off x="457192" y="3545849"/>
            <a:ext cx="44280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36000" wrap="square" tIns="13325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0"/>
              <a:buFont typeface="Arial"/>
              <a:buNone/>
            </a:pPr>
            <a:r>
              <a:rPr b="0" i="0" lang="ru" sz="2050" u="none" cap="none" strike="noStrike">
                <a:solidFill>
                  <a:srgbClr val="E6913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Тимиргалеев Артур Уралович, 89930605016, УУНиТ</a:t>
            </a:r>
            <a:endParaRPr b="0" i="0" sz="2050" u="none" cap="none" strike="noStrike">
              <a:solidFill>
                <a:srgbClr val="E6913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7" name="Google Shape;97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01370" y="380460"/>
            <a:ext cx="2183447" cy="496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0"/>
          <p:cNvSpPr txBox="1"/>
          <p:nvPr>
            <p:ph type="title"/>
          </p:nvPr>
        </p:nvSpPr>
        <p:spPr>
          <a:xfrm>
            <a:off x="457206" y="818175"/>
            <a:ext cx="79995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b="1" lang="ru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ТЕКУЩИЕ РЕЗУЛЬТАТЫ </a:t>
            </a:r>
            <a:r>
              <a:rPr lang="ru" sz="2800">
                <a:solidFill>
                  <a:schemeClr val="dk1"/>
                </a:solidFill>
              </a:rPr>
              <a:t>И ПЛАНЫ РАЗВИТИЯ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321" name="Google Shape;321;p10"/>
          <p:cNvSpPr txBox="1"/>
          <p:nvPr>
            <p:ph idx="12" type="sldNum"/>
          </p:nvPr>
        </p:nvSpPr>
        <p:spPr>
          <a:xfrm>
            <a:off x="8556784" y="4749851"/>
            <a:ext cx="54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  <p:pic>
        <p:nvPicPr>
          <p:cNvPr id="322" name="Google Shape;32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0114" y="150853"/>
            <a:ext cx="1661886" cy="378252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0"/>
          <p:cNvSpPr/>
          <p:nvPr/>
        </p:nvSpPr>
        <p:spPr>
          <a:xfrm>
            <a:off x="346325" y="1506855"/>
            <a:ext cx="4023300" cy="3566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E9D5FF"/>
            </a:solidFill>
            <a:prstDash val="solid"/>
            <a:round/>
            <a:headEnd len="sm" w="sm" type="none"/>
            <a:tailEnd len="sm" w="sm" type="none"/>
          </a:ln>
          <a:effectLst>
            <a:outerShdw blurRad="76200" rotWithShape="0" algn="bl" dir="8100000" dist="25400">
              <a:srgbClr val="000000">
                <a:alpha val="7058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0"/>
          <p:cNvSpPr/>
          <p:nvPr/>
        </p:nvSpPr>
        <p:spPr>
          <a:xfrm>
            <a:off x="346325" y="1506855"/>
            <a:ext cx="4023300" cy="73200"/>
          </a:xfrm>
          <a:prstGeom prst="rect">
            <a:avLst/>
          </a:prstGeom>
          <a:solidFill>
            <a:srgbClr val="6B21C8"/>
          </a:solidFill>
          <a:ln cap="flat" cmpd="sng" w="12700">
            <a:solidFill>
              <a:srgbClr val="6B21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0"/>
          <p:cNvSpPr/>
          <p:nvPr/>
        </p:nvSpPr>
        <p:spPr>
          <a:xfrm>
            <a:off x="483485" y="1625727"/>
            <a:ext cx="3749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21C8"/>
              </a:buClr>
              <a:buSzPts val="1600"/>
              <a:buFont typeface="Calibri"/>
              <a:buNone/>
            </a:pPr>
            <a:r>
              <a:rPr b="1" i="0" lang="ru" sz="1800" u="none" cap="none" strike="noStrike">
                <a:solidFill>
                  <a:srgbClr val="6B21C8"/>
                </a:solidFill>
                <a:latin typeface="Calibri"/>
                <a:ea typeface="Calibri"/>
                <a:cs typeface="Calibri"/>
                <a:sym typeface="Calibri"/>
              </a:rPr>
              <a:t>Сделано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0"/>
          <p:cNvSpPr/>
          <p:nvPr/>
        </p:nvSpPr>
        <p:spPr>
          <a:xfrm>
            <a:off x="483485" y="2192655"/>
            <a:ext cx="255900" cy="255900"/>
          </a:xfrm>
          <a:prstGeom prst="rect">
            <a:avLst/>
          </a:prstGeom>
          <a:solidFill>
            <a:srgbClr val="166534"/>
          </a:solidFill>
          <a:ln cap="flat" cmpd="sng" w="12700">
            <a:solidFill>
              <a:srgbClr val="1665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0"/>
          <p:cNvSpPr/>
          <p:nvPr/>
        </p:nvSpPr>
        <p:spPr>
          <a:xfrm>
            <a:off x="849245" y="2174367"/>
            <a:ext cx="33834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Calibri"/>
              <a:buNone/>
            </a:pPr>
            <a:r>
              <a:rPr b="0" i="0" lang="ru" sz="18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Рабочее ядро системы (TRL 3)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0"/>
          <p:cNvSpPr/>
          <p:nvPr/>
        </p:nvSpPr>
        <p:spPr>
          <a:xfrm>
            <a:off x="483485" y="2723007"/>
            <a:ext cx="255900" cy="255900"/>
          </a:xfrm>
          <a:prstGeom prst="rect">
            <a:avLst/>
          </a:prstGeom>
          <a:solidFill>
            <a:srgbClr val="166534"/>
          </a:solidFill>
          <a:ln cap="flat" cmpd="sng" w="12700">
            <a:solidFill>
              <a:srgbClr val="1665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0"/>
          <p:cNvSpPr/>
          <p:nvPr/>
        </p:nvSpPr>
        <p:spPr>
          <a:xfrm>
            <a:off x="849245" y="2704719"/>
            <a:ext cx="33834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Calibri"/>
              <a:buNone/>
            </a:pPr>
            <a:r>
              <a:rPr b="0" i="0" lang="ru" sz="18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Векторизатор + 4 метода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0"/>
          <p:cNvSpPr/>
          <p:nvPr/>
        </p:nvSpPr>
        <p:spPr>
          <a:xfrm>
            <a:off x="483485" y="3253359"/>
            <a:ext cx="255900" cy="255900"/>
          </a:xfrm>
          <a:prstGeom prst="rect">
            <a:avLst/>
          </a:prstGeom>
          <a:solidFill>
            <a:srgbClr val="166534"/>
          </a:solidFill>
          <a:ln cap="flat" cmpd="sng" w="12700">
            <a:solidFill>
              <a:srgbClr val="1665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0"/>
          <p:cNvSpPr/>
          <p:nvPr/>
        </p:nvSpPr>
        <p:spPr>
          <a:xfrm>
            <a:off x="849245" y="3235071"/>
            <a:ext cx="33834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Calibri"/>
              <a:buNone/>
            </a:pPr>
            <a:r>
              <a:rPr b="0" i="0" lang="ru" sz="18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Инкрементальный модуль CCIPCA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0"/>
          <p:cNvSpPr/>
          <p:nvPr/>
        </p:nvSpPr>
        <p:spPr>
          <a:xfrm>
            <a:off x="483485" y="3783711"/>
            <a:ext cx="255900" cy="255900"/>
          </a:xfrm>
          <a:prstGeom prst="rect">
            <a:avLst/>
          </a:prstGeom>
          <a:solidFill>
            <a:srgbClr val="166534"/>
          </a:solidFill>
          <a:ln cap="flat" cmpd="sng" w="12700">
            <a:solidFill>
              <a:srgbClr val="1665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10"/>
          <p:cNvSpPr/>
          <p:nvPr/>
        </p:nvSpPr>
        <p:spPr>
          <a:xfrm>
            <a:off x="849245" y="3765423"/>
            <a:ext cx="33834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Calibri"/>
              <a:buNone/>
            </a:pPr>
            <a:r>
              <a:rPr b="0" i="0" lang="ru" sz="18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Анализ АО «ХимреактивСнаб»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0"/>
          <p:cNvSpPr/>
          <p:nvPr/>
        </p:nvSpPr>
        <p:spPr>
          <a:xfrm>
            <a:off x="483485" y="4314063"/>
            <a:ext cx="255900" cy="255900"/>
          </a:xfrm>
          <a:prstGeom prst="rect">
            <a:avLst/>
          </a:prstGeom>
          <a:solidFill>
            <a:srgbClr val="166534"/>
          </a:solidFill>
          <a:ln cap="flat" cmpd="sng" w="12700">
            <a:solidFill>
              <a:srgbClr val="1665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0"/>
          <p:cNvSpPr/>
          <p:nvPr/>
        </p:nvSpPr>
        <p:spPr>
          <a:xfrm>
            <a:off x="849245" y="4272900"/>
            <a:ext cx="33834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Calibri"/>
              <a:buNone/>
            </a:pPr>
            <a:r>
              <a:rPr b="0" i="0" lang="ru" sz="18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Бизнес-модель сформирована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0"/>
          <p:cNvSpPr/>
          <p:nvPr/>
        </p:nvSpPr>
        <p:spPr>
          <a:xfrm>
            <a:off x="4598285" y="1506855"/>
            <a:ext cx="4434900" cy="3566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E9D5FF"/>
            </a:solidFill>
            <a:prstDash val="solid"/>
            <a:round/>
            <a:headEnd len="sm" w="sm" type="none"/>
            <a:tailEnd len="sm" w="sm" type="none"/>
          </a:ln>
          <a:effectLst>
            <a:outerShdw blurRad="76200" rotWithShape="0" algn="bl" dir="8100000" dist="25400">
              <a:srgbClr val="000000">
                <a:alpha val="7058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0"/>
          <p:cNvSpPr/>
          <p:nvPr/>
        </p:nvSpPr>
        <p:spPr>
          <a:xfrm>
            <a:off x="4598285" y="1506855"/>
            <a:ext cx="4434900" cy="73200"/>
          </a:xfrm>
          <a:prstGeom prst="rect">
            <a:avLst/>
          </a:prstGeom>
          <a:solidFill>
            <a:srgbClr val="FF8C00"/>
          </a:solidFill>
          <a:ln cap="flat" cmpd="sng" w="12700">
            <a:solidFill>
              <a:srgbClr val="FF8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0"/>
          <p:cNvSpPr/>
          <p:nvPr/>
        </p:nvSpPr>
        <p:spPr>
          <a:xfrm>
            <a:off x="4781165" y="1625727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21C8"/>
              </a:buClr>
              <a:buSzPts val="1600"/>
              <a:buFont typeface="Calibri"/>
              <a:buNone/>
            </a:pPr>
            <a:r>
              <a:rPr b="1" i="0" lang="ru" sz="1800" u="none" cap="none" strike="noStrike">
                <a:solidFill>
                  <a:srgbClr val="6B21C8"/>
                </a:solidFill>
                <a:latin typeface="Calibri"/>
                <a:ea typeface="Calibri"/>
                <a:cs typeface="Calibri"/>
                <a:sym typeface="Calibri"/>
              </a:rPr>
              <a:t>Планы на 6–12 мес.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0"/>
          <p:cNvSpPr/>
          <p:nvPr/>
        </p:nvSpPr>
        <p:spPr>
          <a:xfrm>
            <a:off x="5169775" y="2192650"/>
            <a:ext cx="45600" cy="2409000"/>
          </a:xfrm>
          <a:prstGeom prst="rect">
            <a:avLst/>
          </a:prstGeom>
          <a:solidFill>
            <a:srgbClr val="FF007F"/>
          </a:solidFill>
          <a:ln cap="flat" cmpd="sng" w="12700">
            <a:solidFill>
              <a:srgbClr val="FF00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10"/>
          <p:cNvSpPr/>
          <p:nvPr/>
        </p:nvSpPr>
        <p:spPr>
          <a:xfrm>
            <a:off x="5055485" y="2256663"/>
            <a:ext cx="274200" cy="274200"/>
          </a:xfrm>
          <a:prstGeom prst="ellipse">
            <a:avLst/>
          </a:prstGeom>
          <a:solidFill>
            <a:srgbClr val="FF8C00"/>
          </a:solidFill>
          <a:ln cap="flat" cmpd="sng" w="12700">
            <a:solidFill>
              <a:srgbClr val="FF8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10"/>
          <p:cNvSpPr/>
          <p:nvPr/>
        </p:nvSpPr>
        <p:spPr>
          <a:xfrm>
            <a:off x="5055485" y="2238375"/>
            <a:ext cx="2742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ru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0"/>
          <p:cNvSpPr/>
          <p:nvPr/>
        </p:nvSpPr>
        <p:spPr>
          <a:xfrm>
            <a:off x="5466965" y="2140993"/>
            <a:ext cx="33834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Calibri"/>
              <a:buNone/>
            </a:pPr>
            <a:r>
              <a:rPr b="0" i="0" lang="ru" sz="18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Практика в АО «ХимреактивСнаб»,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Calibri"/>
              <a:buNone/>
            </a:pPr>
            <a:r>
              <a:rPr b="0" i="0" lang="ru" sz="18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сбор реальных формулировок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0"/>
          <p:cNvSpPr/>
          <p:nvPr/>
        </p:nvSpPr>
        <p:spPr>
          <a:xfrm>
            <a:off x="5055485" y="2915031"/>
            <a:ext cx="274200" cy="274200"/>
          </a:xfrm>
          <a:prstGeom prst="ellipse">
            <a:avLst/>
          </a:prstGeom>
          <a:solidFill>
            <a:srgbClr val="FF8C00"/>
          </a:solidFill>
          <a:ln cap="flat" cmpd="sng" w="12700">
            <a:solidFill>
              <a:srgbClr val="FF8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10"/>
          <p:cNvSpPr/>
          <p:nvPr/>
        </p:nvSpPr>
        <p:spPr>
          <a:xfrm>
            <a:off x="5055485" y="2896743"/>
            <a:ext cx="2742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ru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0"/>
          <p:cNvSpPr/>
          <p:nvPr/>
        </p:nvSpPr>
        <p:spPr>
          <a:xfrm>
            <a:off x="5466965" y="2736698"/>
            <a:ext cx="33834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Calibri"/>
              <a:buNone/>
            </a:pPr>
            <a:r>
              <a:rPr b="0" i="0" lang="ru" sz="18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Датасет: 15+ классов фактов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0"/>
          <p:cNvSpPr/>
          <p:nvPr/>
        </p:nvSpPr>
        <p:spPr>
          <a:xfrm>
            <a:off x="5055485" y="3573399"/>
            <a:ext cx="274200" cy="274200"/>
          </a:xfrm>
          <a:prstGeom prst="ellipse">
            <a:avLst/>
          </a:prstGeom>
          <a:solidFill>
            <a:srgbClr val="FF8C00"/>
          </a:solidFill>
          <a:ln cap="flat" cmpd="sng" w="12700">
            <a:solidFill>
              <a:srgbClr val="FF8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10"/>
          <p:cNvSpPr/>
          <p:nvPr/>
        </p:nvSpPr>
        <p:spPr>
          <a:xfrm>
            <a:off x="5055485" y="3555111"/>
            <a:ext cx="2742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ru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0"/>
          <p:cNvSpPr/>
          <p:nvPr/>
        </p:nvSpPr>
        <p:spPr>
          <a:xfrm>
            <a:off x="5466965" y="3509391"/>
            <a:ext cx="33834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Calibri"/>
              <a:buNone/>
            </a:pPr>
            <a:r>
              <a:rPr b="0" i="0" lang="ru" sz="18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Холодные звонки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Calibri"/>
              <a:buNone/>
            </a:pPr>
            <a:r>
              <a:rPr b="0" i="0" lang="ru" sz="18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компаниям-посредникам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0"/>
          <p:cNvSpPr/>
          <p:nvPr/>
        </p:nvSpPr>
        <p:spPr>
          <a:xfrm>
            <a:off x="5055485" y="4231767"/>
            <a:ext cx="274200" cy="274200"/>
          </a:xfrm>
          <a:prstGeom prst="ellipse">
            <a:avLst/>
          </a:prstGeom>
          <a:solidFill>
            <a:srgbClr val="FF8C00"/>
          </a:solidFill>
          <a:ln cap="flat" cmpd="sng" w="12700">
            <a:solidFill>
              <a:srgbClr val="FF8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0"/>
          <p:cNvSpPr/>
          <p:nvPr/>
        </p:nvSpPr>
        <p:spPr>
          <a:xfrm>
            <a:off x="5055485" y="4213479"/>
            <a:ext cx="2742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ru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0"/>
          <p:cNvSpPr/>
          <p:nvPr/>
        </p:nvSpPr>
        <p:spPr>
          <a:xfrm>
            <a:off x="5466965" y="4231784"/>
            <a:ext cx="33834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Calibri"/>
              <a:buNone/>
            </a:pPr>
            <a:r>
              <a:rPr b="0" i="0" lang="ru" sz="18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Пилотное внедрение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Calibri"/>
              <a:buNone/>
            </a:pPr>
            <a:r>
              <a:rPr b="0" i="0" lang="ru" sz="18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у первого клиента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0"/>
          <p:cNvSpPr/>
          <p:nvPr/>
        </p:nvSpPr>
        <p:spPr>
          <a:xfrm>
            <a:off x="4017885" y="2270463"/>
            <a:ext cx="2742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ru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10"/>
          <p:cNvSpPr/>
          <p:nvPr/>
        </p:nvSpPr>
        <p:spPr>
          <a:xfrm>
            <a:off x="474335" y="2183488"/>
            <a:ext cx="2742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ru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0"/>
          <p:cNvSpPr/>
          <p:nvPr/>
        </p:nvSpPr>
        <p:spPr>
          <a:xfrm>
            <a:off x="474335" y="2718413"/>
            <a:ext cx="2742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ru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10"/>
          <p:cNvSpPr/>
          <p:nvPr/>
        </p:nvSpPr>
        <p:spPr>
          <a:xfrm>
            <a:off x="474335" y="3251050"/>
            <a:ext cx="2742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ru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0"/>
          <p:cNvSpPr/>
          <p:nvPr/>
        </p:nvSpPr>
        <p:spPr>
          <a:xfrm>
            <a:off x="474335" y="3782550"/>
            <a:ext cx="2742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ru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0"/>
          <p:cNvSpPr/>
          <p:nvPr/>
        </p:nvSpPr>
        <p:spPr>
          <a:xfrm>
            <a:off x="474335" y="4298038"/>
            <a:ext cx="2742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ru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1"/>
          <p:cNvSpPr txBox="1"/>
          <p:nvPr>
            <p:ph type="title"/>
          </p:nvPr>
        </p:nvSpPr>
        <p:spPr>
          <a:xfrm>
            <a:off x="457192" y="984656"/>
            <a:ext cx="46557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000">
                <a:solidFill>
                  <a:schemeClr val="dk1"/>
                </a:solidFill>
              </a:rPr>
              <a:t>КОНТАКТЫ ЛИДЕРА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363" name="Google Shape;363;p11"/>
          <p:cNvSpPr txBox="1"/>
          <p:nvPr>
            <p:ph idx="12" type="sldNum"/>
          </p:nvPr>
        </p:nvSpPr>
        <p:spPr>
          <a:xfrm>
            <a:off x="8556784" y="4749851"/>
            <a:ext cx="54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  <p:sp>
        <p:nvSpPr>
          <p:cNvPr id="364" name="Google Shape;364;p11"/>
          <p:cNvSpPr/>
          <p:nvPr/>
        </p:nvSpPr>
        <p:spPr>
          <a:xfrm>
            <a:off x="1075250" y="1939525"/>
            <a:ext cx="1954200" cy="1662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65" name="Google Shape;36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0114" y="150853"/>
            <a:ext cx="1661886" cy="378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11" title="SdgZb6l3iAHa8mH3xsEYhVQA6XZMW9HzLYy0IAfYfliHESOt_Tubn8nqC9OFz__ihhTeGBxeoJO0n-4uuV_PcF6L.jpg"/>
          <p:cNvPicPr preferRelativeResize="0"/>
          <p:nvPr/>
        </p:nvPicPr>
        <p:blipFill rotWithShape="1">
          <a:blip r:embed="rId4">
            <a:alphaModFix/>
          </a:blip>
          <a:srcRect b="55253" l="0" r="0" t="6052"/>
          <a:stretch/>
        </p:blipFill>
        <p:spPr>
          <a:xfrm>
            <a:off x="1048250" y="1754025"/>
            <a:ext cx="2008200" cy="1990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367" name="Google Shape;367;p11"/>
          <p:cNvPicPr preferRelativeResize="0"/>
          <p:nvPr/>
        </p:nvPicPr>
        <p:blipFill rotWithShape="1">
          <a:blip r:embed="rId5">
            <a:alphaModFix/>
          </a:blip>
          <a:srcRect b="56262" l="24694" r="21776" t="20515"/>
          <a:stretch/>
        </p:blipFill>
        <p:spPr>
          <a:xfrm>
            <a:off x="3557625" y="1754024"/>
            <a:ext cx="2150340" cy="2124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11"/>
          <p:cNvPicPr preferRelativeResize="0"/>
          <p:nvPr/>
        </p:nvPicPr>
        <p:blipFill rotWithShape="1">
          <a:blip r:embed="rId6">
            <a:alphaModFix/>
          </a:blip>
          <a:srcRect b="41526" l="20547" r="19479" t="31704"/>
          <a:stretch/>
        </p:blipFill>
        <p:spPr>
          <a:xfrm>
            <a:off x="6284050" y="1749725"/>
            <a:ext cx="2090015" cy="2124774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11"/>
          <p:cNvSpPr txBox="1"/>
          <p:nvPr>
            <p:ph type="title"/>
          </p:nvPr>
        </p:nvSpPr>
        <p:spPr>
          <a:xfrm>
            <a:off x="3702042" y="3953494"/>
            <a:ext cx="46557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000">
                <a:solidFill>
                  <a:srgbClr val="36AEE2"/>
                </a:solidFill>
              </a:rPr>
              <a:t>@bosslkm</a:t>
            </a:r>
            <a:endParaRPr sz="3000">
              <a:solidFill>
                <a:srgbClr val="36AEE2"/>
              </a:solidFill>
            </a:endParaRPr>
          </a:p>
        </p:txBody>
      </p:sp>
      <p:sp>
        <p:nvSpPr>
          <p:cNvPr id="370" name="Google Shape;370;p11"/>
          <p:cNvSpPr txBox="1"/>
          <p:nvPr>
            <p:ph type="title"/>
          </p:nvPr>
        </p:nvSpPr>
        <p:spPr>
          <a:xfrm>
            <a:off x="6535824" y="3953502"/>
            <a:ext cx="38415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000">
                <a:solidFill>
                  <a:srgbClr val="2AA1DA"/>
                </a:solidFill>
              </a:rPr>
              <a:t>@shmelbek</a:t>
            </a:r>
            <a:endParaRPr sz="3000">
              <a:solidFill>
                <a:srgbClr val="2AA1DA"/>
              </a:solidFill>
            </a:endParaRPr>
          </a:p>
        </p:txBody>
      </p:sp>
      <p:pic>
        <p:nvPicPr>
          <p:cNvPr id="371" name="Google Shape;371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323800" y="4066325"/>
            <a:ext cx="378250" cy="37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998300" y="4023723"/>
            <a:ext cx="463450" cy="46345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11"/>
          <p:cNvSpPr txBox="1"/>
          <p:nvPr/>
        </p:nvSpPr>
        <p:spPr>
          <a:xfrm>
            <a:off x="503000" y="3797713"/>
            <a:ext cx="3000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" sz="1800" u="none" cap="none" strike="noStrike">
                <a:solidFill>
                  <a:srgbClr val="6B21C8"/>
                </a:solidFill>
                <a:latin typeface="Calibri"/>
                <a:ea typeface="Calibri"/>
                <a:cs typeface="Calibri"/>
                <a:sym typeface="Calibri"/>
              </a:rPr>
              <a:t>Тимиргалеев Артур Уралович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2"/>
          <p:cNvSpPr txBox="1"/>
          <p:nvPr>
            <p:ph idx="12" type="sldNum"/>
          </p:nvPr>
        </p:nvSpPr>
        <p:spPr>
          <a:xfrm>
            <a:off x="8556784" y="4749851"/>
            <a:ext cx="54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  <p:sp>
        <p:nvSpPr>
          <p:cNvPr id="379" name="Google Shape;379;p12"/>
          <p:cNvSpPr txBox="1"/>
          <p:nvPr/>
        </p:nvSpPr>
        <p:spPr>
          <a:xfrm>
            <a:off x="1957532" y="2319368"/>
            <a:ext cx="85440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6375" lIns="16375" spcFirstLastPara="1" rIns="16375" wrap="square" tIns="7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ru" sz="4000" u="none" cap="none" strike="noStrike">
                <a:solidFill>
                  <a:srgbClr val="8F00FF"/>
                </a:solidFill>
                <a:latin typeface="Trebuchet MS"/>
                <a:ea typeface="Trebuchet MS"/>
                <a:cs typeface="Trebuchet MS"/>
                <a:sym typeface="Trebuchet MS"/>
              </a:rPr>
              <a:t>Спасибо за внимание!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0" name="Google Shape;38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0114" y="150853"/>
            <a:ext cx="1661886" cy="378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/>
          <p:nvPr>
            <p:ph type="title"/>
          </p:nvPr>
        </p:nvSpPr>
        <p:spPr>
          <a:xfrm>
            <a:off x="407374" y="698200"/>
            <a:ext cx="8603400" cy="5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2600">
                <a:solidFill>
                  <a:srgbClr val="9900FF"/>
                </a:solidFill>
              </a:rPr>
              <a:t>АКТУАЛЬНОСТЬ НА ПРИМЕРЕ УСТРОЙСВА РЫНКА</a:t>
            </a:r>
            <a:endParaRPr sz="2600">
              <a:solidFill>
                <a:srgbClr val="9900FF"/>
              </a:solidFill>
            </a:endParaRPr>
          </a:p>
        </p:txBody>
      </p:sp>
      <p:grpSp>
        <p:nvGrpSpPr>
          <p:cNvPr id="103" name="Google Shape;103;p2"/>
          <p:cNvGrpSpPr/>
          <p:nvPr/>
        </p:nvGrpSpPr>
        <p:grpSpPr>
          <a:xfrm>
            <a:off x="0" y="8350"/>
            <a:ext cx="9144000" cy="638520"/>
            <a:chOff x="0" y="8350"/>
            <a:chExt cx="9144000" cy="638520"/>
          </a:xfrm>
        </p:grpSpPr>
        <p:sp>
          <p:nvSpPr>
            <p:cNvPr id="104" name="Google Shape;104;p2"/>
            <p:cNvSpPr txBox="1"/>
            <p:nvPr/>
          </p:nvSpPr>
          <p:spPr>
            <a:xfrm>
              <a:off x="7440246" y="312615"/>
              <a:ext cx="184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5" name="Google Shape;105;p2"/>
            <p:cNvPicPr preferRelativeResize="0"/>
            <p:nvPr/>
          </p:nvPicPr>
          <p:blipFill rotWithShape="1">
            <a:blip r:embed="rId3">
              <a:alphaModFix/>
            </a:blip>
            <a:srcRect b="2040" l="25407" r="0" t="-2040"/>
            <a:stretch/>
          </p:blipFill>
          <p:spPr>
            <a:xfrm>
              <a:off x="0" y="8350"/>
              <a:ext cx="9144000" cy="63848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6" name="Google Shape;106;p2"/>
            <p:cNvGrpSpPr/>
            <p:nvPr/>
          </p:nvGrpSpPr>
          <p:grpSpPr>
            <a:xfrm>
              <a:off x="1" y="20122"/>
              <a:ext cx="5797558" cy="626748"/>
              <a:chOff x="13050" y="629225"/>
              <a:chExt cx="5783100" cy="561300"/>
            </a:xfrm>
          </p:grpSpPr>
          <p:sp>
            <p:nvSpPr>
              <p:cNvPr id="107" name="Google Shape;107;p2"/>
              <p:cNvSpPr/>
              <p:nvPr/>
            </p:nvSpPr>
            <p:spPr>
              <a:xfrm>
                <a:off x="13050" y="629225"/>
                <a:ext cx="5783100" cy="561300"/>
              </a:xfrm>
              <a:prstGeom prst="rect">
                <a:avLst/>
              </a:prstGeom>
              <a:solidFill>
                <a:srgbClr val="F0D9AA"/>
              </a:solidFill>
              <a:ln>
                <a:noFill/>
              </a:ln>
            </p:spPr>
            <p:txBody>
              <a:bodyPr anchorCtr="0" anchor="ctr" bIns="104000" lIns="104000" spcFirstLastPara="1" rIns="104000" wrap="square" tIns="1040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92"/>
                  <a:buFont typeface="Arial"/>
                  <a:buNone/>
                </a:pPr>
                <a:r>
                  <a:t/>
                </a:r>
                <a:endParaRPr b="0" i="0" sz="1592" u="none" cap="none" strike="noStrik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pic>
            <p:nvPicPr>
              <p:cNvPr id="108" name="Google Shape;108;p2" title="putp_technologies_logo_violet.png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4708600" y="717775"/>
                <a:ext cx="1003602" cy="3841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109" name="Google Shape;109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10114" y="150853"/>
            <a:ext cx="1661886" cy="378252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"/>
          <p:cNvSpPr/>
          <p:nvPr/>
        </p:nvSpPr>
        <p:spPr>
          <a:xfrm>
            <a:off x="822076" y="2291000"/>
            <a:ext cx="40761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200"/>
              <a:buFont typeface="Calibri"/>
              <a:buNone/>
            </a:pPr>
            <a:r>
              <a:rPr b="0" lang="ru" sz="1700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  <a:t>Напрямую 1 деталь — невыгодно</a:t>
            </a:r>
            <a:endParaRPr b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914470" y="1408470"/>
            <a:ext cx="1280100" cy="731400"/>
          </a:xfrm>
          <a:prstGeom prst="rect">
            <a:avLst/>
          </a:prstGeom>
          <a:solidFill>
            <a:srgbClr val="F3F0FF"/>
          </a:solidFill>
          <a:ln cap="flat" cmpd="sng" w="9525">
            <a:solidFill>
              <a:srgbClr val="D8B4F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822075" y="1404575"/>
            <a:ext cx="14649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000"/>
              <a:buFont typeface="Calibri"/>
              <a:buNone/>
            </a:pPr>
            <a:r>
              <a:rPr b="0" i="0" lang="ru" sz="17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🏭</a:t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000"/>
              <a:buFont typeface="Calibri"/>
              <a:buNone/>
            </a:pPr>
            <a:r>
              <a:rPr b="0" i="0" lang="ru" sz="15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Производитель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3" name="Google Shape;113;p2"/>
          <p:cNvCxnSpPr/>
          <p:nvPr/>
        </p:nvCxnSpPr>
        <p:spPr>
          <a:xfrm>
            <a:off x="2194630" y="1774230"/>
            <a:ext cx="1097400" cy="0"/>
          </a:xfrm>
          <a:prstGeom prst="straightConnector1">
            <a:avLst/>
          </a:prstGeom>
          <a:noFill/>
          <a:ln cap="flat" cmpd="sng" w="19050">
            <a:solidFill>
              <a:srgbClr val="DC2626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14" name="Google Shape;114;p2"/>
          <p:cNvSpPr/>
          <p:nvPr/>
        </p:nvSpPr>
        <p:spPr>
          <a:xfrm>
            <a:off x="2509205" y="1587418"/>
            <a:ext cx="3657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2626"/>
              </a:buClr>
              <a:buSzPts val="1800"/>
              <a:buFont typeface="Calibri"/>
              <a:buNone/>
            </a:pPr>
            <a:r>
              <a:rPr b="0" i="0" lang="ru" sz="1800" u="none" cap="none" strike="noStrike">
                <a:solidFill>
                  <a:srgbClr val="DC2626"/>
                </a:solidFill>
                <a:latin typeface="Calibri"/>
                <a:ea typeface="Calibri"/>
                <a:cs typeface="Calibri"/>
                <a:sym typeface="Calibri"/>
              </a:rPr>
              <a:t>✕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3291910" y="1408470"/>
            <a:ext cx="1280100" cy="731400"/>
          </a:xfrm>
          <a:prstGeom prst="rect">
            <a:avLst/>
          </a:prstGeom>
          <a:solidFill>
            <a:srgbClr val="F3F0FF"/>
          </a:solidFill>
          <a:ln cap="flat" cmpd="sng" w="9525">
            <a:solidFill>
              <a:srgbClr val="D8B4F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"/>
          <p:cNvSpPr/>
          <p:nvPr/>
        </p:nvSpPr>
        <p:spPr>
          <a:xfrm>
            <a:off x="3291910" y="1408470"/>
            <a:ext cx="12801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000"/>
              <a:buFont typeface="Calibri"/>
              <a:buNone/>
            </a:pPr>
            <a:r>
              <a:rPr b="0" i="0" lang="ru" sz="18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🏢</a:t>
            </a:r>
            <a:endParaRPr b="0" i="0" sz="18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000"/>
              <a:buFont typeface="Calibri"/>
              <a:buNone/>
            </a:pPr>
            <a:r>
              <a:rPr b="0" i="0" lang="ru" sz="18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Заказчик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"/>
          <p:cNvSpPr/>
          <p:nvPr/>
        </p:nvSpPr>
        <p:spPr>
          <a:xfrm>
            <a:off x="2087172" y="1415850"/>
            <a:ext cx="13122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2626"/>
              </a:buClr>
              <a:buSzPts val="1100"/>
              <a:buFont typeface="Calibri"/>
              <a:buNone/>
            </a:pPr>
            <a:r>
              <a:rPr b="0" i="1" lang="ru" sz="1400" u="none" cap="none" strike="noStrike">
                <a:solidFill>
                  <a:srgbClr val="DC2626"/>
                </a:solidFill>
                <a:latin typeface="Calibri"/>
                <a:ea typeface="Calibri"/>
                <a:cs typeface="Calibri"/>
                <a:sym typeface="Calibri"/>
              </a:rPr>
              <a:t>дорого </a:t>
            </a:r>
            <a:endParaRPr b="0" i="1" sz="1400" u="none" cap="none" strike="noStrike">
              <a:solidFill>
                <a:srgbClr val="DC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2626"/>
              </a:buClr>
              <a:buSzPts val="11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"/>
          <p:cNvSpPr/>
          <p:nvPr/>
        </p:nvSpPr>
        <p:spPr>
          <a:xfrm>
            <a:off x="406050" y="2773627"/>
            <a:ext cx="4572000" cy="91500"/>
          </a:xfrm>
          <a:prstGeom prst="rect">
            <a:avLst/>
          </a:prstGeom>
          <a:solidFill>
            <a:srgbClr val="F0D9AA"/>
          </a:solidFill>
          <a:ln cap="flat" cmpd="sng" w="12700">
            <a:solidFill>
              <a:srgbClr val="F8FAF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"/>
          <p:cNvSpPr/>
          <p:nvPr/>
        </p:nvSpPr>
        <p:spPr>
          <a:xfrm>
            <a:off x="447750" y="3075788"/>
            <a:ext cx="1033200" cy="1005900"/>
          </a:xfrm>
          <a:prstGeom prst="rect">
            <a:avLst/>
          </a:prstGeom>
          <a:solidFill>
            <a:srgbClr val="F3F0FF"/>
          </a:solidFill>
          <a:ln cap="flat" cmpd="sng" w="9525">
            <a:solidFill>
              <a:srgbClr val="D8B4F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"/>
          <p:cNvSpPr/>
          <p:nvPr/>
        </p:nvSpPr>
        <p:spPr>
          <a:xfrm>
            <a:off x="447750" y="3075788"/>
            <a:ext cx="1033200" cy="100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000"/>
              <a:buFont typeface="Calibri"/>
              <a:buNone/>
            </a:pPr>
            <a:r>
              <a:rPr b="0" i="0" lang="ru" sz="16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🏭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000"/>
              <a:buFont typeface="Calibri"/>
              <a:buNone/>
            </a:pPr>
            <a:r>
              <a:rPr b="0" i="0" lang="ru" sz="16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Производитель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1" name="Google Shape;121;p2"/>
          <p:cNvCxnSpPr>
            <a:stCxn id="120" idx="3"/>
            <a:endCxn id="122" idx="1"/>
          </p:cNvCxnSpPr>
          <p:nvPr/>
        </p:nvCxnSpPr>
        <p:spPr>
          <a:xfrm>
            <a:off x="1480950" y="3578738"/>
            <a:ext cx="474600" cy="0"/>
          </a:xfrm>
          <a:prstGeom prst="straightConnector1">
            <a:avLst/>
          </a:prstGeom>
          <a:noFill/>
          <a:ln cap="flat" cmpd="sng" w="19050">
            <a:solidFill>
              <a:srgbClr val="9333E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3" name="Google Shape;123;p2"/>
          <p:cNvSpPr/>
          <p:nvPr/>
        </p:nvSpPr>
        <p:spPr>
          <a:xfrm>
            <a:off x="466500" y="4332275"/>
            <a:ext cx="4386900" cy="6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900"/>
              <a:buFont typeface="Calibri"/>
              <a:buNone/>
            </a:pPr>
            <a:r>
              <a:rPr b="0" lang="ru" sz="1700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  <a:t>Посредник выигрывает тендер - заказывает оптом - 1 деталь вам, 99 на склад для других</a:t>
            </a:r>
            <a:endParaRPr b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2"/>
          <p:cNvSpPr/>
          <p:nvPr/>
        </p:nvSpPr>
        <p:spPr>
          <a:xfrm>
            <a:off x="2002235" y="3075798"/>
            <a:ext cx="1371600" cy="1005900"/>
          </a:xfrm>
          <a:prstGeom prst="rect">
            <a:avLst/>
          </a:prstGeom>
          <a:solidFill>
            <a:srgbClr val="8600EF"/>
          </a:solidFill>
          <a:ln cap="flat" cmpd="sng" w="19050">
            <a:solidFill>
              <a:srgbClr val="7C3AE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"/>
          <p:cNvSpPr/>
          <p:nvPr/>
        </p:nvSpPr>
        <p:spPr>
          <a:xfrm>
            <a:off x="1955575" y="3167300"/>
            <a:ext cx="1464900" cy="82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</a:pPr>
            <a:r>
              <a:rPr b="0" i="0" lang="ru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🏪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</a:pPr>
            <a:r>
              <a:rPr b="0" i="0" lang="ru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</a:t>
            </a:r>
            <a:r>
              <a:rPr b="0" i="0" lang="ru" sz="1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осредник</a:t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5" name="Google Shape;125;p2"/>
          <p:cNvCxnSpPr>
            <a:stCxn id="122" idx="3"/>
            <a:endCxn id="126" idx="1"/>
          </p:cNvCxnSpPr>
          <p:nvPr/>
        </p:nvCxnSpPr>
        <p:spPr>
          <a:xfrm>
            <a:off x="3420475" y="3578750"/>
            <a:ext cx="474600" cy="0"/>
          </a:xfrm>
          <a:prstGeom prst="straightConnector1">
            <a:avLst/>
          </a:prstGeom>
          <a:noFill/>
          <a:ln cap="flat" cmpd="sng" w="19050">
            <a:solidFill>
              <a:srgbClr val="9333E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7" name="Google Shape;127;p2"/>
          <p:cNvSpPr/>
          <p:nvPr/>
        </p:nvSpPr>
        <p:spPr>
          <a:xfrm>
            <a:off x="1416795" y="3075788"/>
            <a:ext cx="5487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900"/>
              <a:buFont typeface="Calibri"/>
              <a:buNone/>
            </a:pPr>
            <a:r>
              <a:rPr b="1" i="0" lang="ru" sz="1600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  <a:t>100 шт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"/>
          <p:cNvSpPr/>
          <p:nvPr/>
        </p:nvSpPr>
        <p:spPr>
          <a:xfrm>
            <a:off x="3895123" y="3075788"/>
            <a:ext cx="1033200" cy="1005900"/>
          </a:xfrm>
          <a:prstGeom prst="rect">
            <a:avLst/>
          </a:prstGeom>
          <a:solidFill>
            <a:srgbClr val="F3F0FF"/>
          </a:solidFill>
          <a:ln cap="flat" cmpd="sng" w="9525">
            <a:solidFill>
              <a:srgbClr val="D8B4F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"/>
          <p:cNvSpPr/>
          <p:nvPr/>
        </p:nvSpPr>
        <p:spPr>
          <a:xfrm>
            <a:off x="3895098" y="3075788"/>
            <a:ext cx="1097400" cy="100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"/>
          <p:cNvSpPr/>
          <p:nvPr/>
        </p:nvSpPr>
        <p:spPr>
          <a:xfrm>
            <a:off x="5166275" y="1404565"/>
            <a:ext cx="3840600" cy="3566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E9D5FF"/>
            </a:solidFill>
            <a:prstDash val="solid"/>
            <a:round/>
            <a:headEnd len="sm" w="sm" type="none"/>
            <a:tailEnd len="sm" w="sm" type="none"/>
          </a:ln>
          <a:effectLst>
            <a:outerShdw blurRad="76200" rotWithShape="0" algn="bl" dir="8100000" dist="25400">
              <a:srgbClr val="000000">
                <a:alpha val="7058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"/>
          <p:cNvSpPr/>
          <p:nvPr/>
        </p:nvSpPr>
        <p:spPr>
          <a:xfrm>
            <a:off x="5166275" y="1404565"/>
            <a:ext cx="63900" cy="3566100"/>
          </a:xfrm>
          <a:prstGeom prst="rect">
            <a:avLst/>
          </a:prstGeom>
          <a:solidFill>
            <a:srgbClr val="F0D9AA"/>
          </a:solidFill>
          <a:ln cap="flat" cmpd="sng" w="12700">
            <a:solidFill>
              <a:srgbClr val="F0D9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"/>
          <p:cNvSpPr/>
          <p:nvPr/>
        </p:nvSpPr>
        <p:spPr>
          <a:xfrm>
            <a:off x="5349155" y="1587445"/>
            <a:ext cx="3474600" cy="100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21C8"/>
              </a:buClr>
              <a:buSzPts val="5200"/>
              <a:buFont typeface="Calibri"/>
              <a:buNone/>
            </a:pPr>
            <a:r>
              <a:rPr b="1" i="0" lang="ru" sz="5200" u="none" cap="none" strike="noStrike">
                <a:solidFill>
                  <a:srgbClr val="8600EF"/>
                </a:solidFill>
                <a:latin typeface="Calibri"/>
                <a:ea typeface="Calibri"/>
                <a:cs typeface="Calibri"/>
                <a:sym typeface="Calibri"/>
              </a:rPr>
              <a:t>75 трлн ₽</a:t>
            </a:r>
            <a:endParaRPr b="0" i="0" sz="5200" u="none" cap="none" strike="noStrike">
              <a:solidFill>
                <a:srgbClr val="8600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"/>
          <p:cNvSpPr/>
          <p:nvPr/>
        </p:nvSpPr>
        <p:spPr>
          <a:xfrm>
            <a:off x="5349155" y="2593285"/>
            <a:ext cx="34746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400"/>
              <a:buFont typeface="Calibri"/>
              <a:buNone/>
            </a:pPr>
            <a:r>
              <a:rPr b="0" i="0" lang="ru" sz="1800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  <a:t>рынок закупок РФ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400"/>
              <a:buFont typeface="Calibri"/>
              <a:buNone/>
            </a:pPr>
            <a:r>
              <a:rPr b="0" i="0" lang="ru" sz="1800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  <a:t>в 2024 году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"/>
          <p:cNvSpPr/>
          <p:nvPr/>
        </p:nvSpPr>
        <p:spPr>
          <a:xfrm>
            <a:off x="5349155" y="3416245"/>
            <a:ext cx="3474600" cy="36600"/>
          </a:xfrm>
          <a:prstGeom prst="rect">
            <a:avLst/>
          </a:prstGeom>
          <a:solidFill>
            <a:srgbClr val="E9D5FF"/>
          </a:solidFill>
          <a:ln cap="flat" cmpd="sng" w="12700">
            <a:solidFill>
              <a:srgbClr val="E9D5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"/>
          <p:cNvSpPr/>
          <p:nvPr/>
        </p:nvSpPr>
        <p:spPr>
          <a:xfrm>
            <a:off x="5403950" y="3578749"/>
            <a:ext cx="3474600" cy="10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21C8"/>
              </a:buClr>
              <a:buSzPts val="1300"/>
              <a:buFont typeface="Calibri"/>
              <a:buNone/>
            </a:pPr>
            <a:r>
              <a:rPr b="1" i="0" lang="ru" sz="1900" u="none" cap="none" strike="noStrike">
                <a:solidFill>
                  <a:srgbClr val="8600EF"/>
                </a:solidFill>
                <a:latin typeface="Calibri"/>
                <a:ea typeface="Calibri"/>
                <a:cs typeface="Calibri"/>
                <a:sym typeface="Calibri"/>
              </a:rPr>
              <a:t>Больше тендеров обработано посредником</a:t>
            </a:r>
            <a:r>
              <a:rPr b="0" i="0" lang="ru" sz="1900" u="none" cap="none" strike="noStrike">
                <a:solidFill>
                  <a:srgbClr val="8600E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ru" sz="1900" u="none" cap="none" strike="noStrike">
                <a:solidFill>
                  <a:srgbClr val="8600EF"/>
                </a:solidFill>
                <a:latin typeface="Calibri"/>
                <a:ea typeface="Calibri"/>
                <a:cs typeface="Calibri"/>
                <a:sym typeface="Calibri"/>
              </a:rPr>
              <a:t>→ выше оборот товаров → выше выручка</a:t>
            </a:r>
            <a:endParaRPr b="0" i="0" sz="1900" u="none" cap="none" strike="noStrike">
              <a:solidFill>
                <a:srgbClr val="8600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"/>
          <p:cNvSpPr/>
          <p:nvPr/>
        </p:nvSpPr>
        <p:spPr>
          <a:xfrm>
            <a:off x="2417695" y="1854263"/>
            <a:ext cx="5487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900"/>
              <a:buFont typeface="Calibri"/>
              <a:buNone/>
            </a:pPr>
            <a:r>
              <a:rPr b="0" i="1" lang="ru" sz="1400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  <a:t>1 шт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"/>
          <p:cNvSpPr/>
          <p:nvPr/>
        </p:nvSpPr>
        <p:spPr>
          <a:xfrm>
            <a:off x="3383432" y="3027638"/>
            <a:ext cx="5487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900"/>
              <a:buFont typeface="Calibri"/>
              <a:buNone/>
            </a:pPr>
            <a:r>
              <a:rPr b="1" i="0" lang="ru" sz="1600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  <a:t>1 шт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"/>
          <p:cNvSpPr/>
          <p:nvPr/>
        </p:nvSpPr>
        <p:spPr>
          <a:xfrm>
            <a:off x="3758810" y="3167295"/>
            <a:ext cx="12801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" sz="18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🏢</a:t>
            </a:r>
            <a:endParaRPr b="0" i="0" sz="18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" sz="18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Заказчик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"/>
          <p:cNvSpPr txBox="1"/>
          <p:nvPr>
            <p:ph type="title"/>
          </p:nvPr>
        </p:nvSpPr>
        <p:spPr>
          <a:xfrm>
            <a:off x="280804" y="712450"/>
            <a:ext cx="7204500" cy="5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2600">
                <a:solidFill>
                  <a:schemeClr val="dk1"/>
                </a:solidFill>
              </a:rPr>
              <a:t>ПРОБЛЕМА АНАЛИЗА ТЕНДЕРОВ</a:t>
            </a:r>
            <a:endParaRPr sz="2600">
              <a:solidFill>
                <a:schemeClr val="dk1"/>
              </a:solidFill>
            </a:endParaRPr>
          </a:p>
        </p:txBody>
      </p:sp>
      <p:pic>
        <p:nvPicPr>
          <p:cNvPr id="143" name="Google Shape;14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0114" y="150853"/>
            <a:ext cx="1661886" cy="378252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3"/>
          <p:cNvSpPr/>
          <p:nvPr/>
        </p:nvSpPr>
        <p:spPr>
          <a:xfrm>
            <a:off x="228600" y="1332105"/>
            <a:ext cx="2743200" cy="3474600"/>
          </a:xfrm>
          <a:prstGeom prst="rect">
            <a:avLst/>
          </a:prstGeom>
          <a:solidFill>
            <a:srgbClr val="8600EF"/>
          </a:solidFill>
          <a:ln cap="flat" cmpd="sng" w="12700">
            <a:solidFill>
              <a:srgbClr val="6B21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3"/>
          <p:cNvSpPr/>
          <p:nvPr/>
        </p:nvSpPr>
        <p:spPr>
          <a:xfrm>
            <a:off x="228600" y="1332105"/>
            <a:ext cx="2743200" cy="73200"/>
          </a:xfrm>
          <a:prstGeom prst="rect">
            <a:avLst/>
          </a:prstGeom>
          <a:solidFill>
            <a:srgbClr val="F0D9AA"/>
          </a:solidFill>
          <a:ln cap="flat" cmpd="sng" w="12700">
            <a:solidFill>
              <a:srgbClr val="F0D9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3"/>
          <p:cNvSpPr/>
          <p:nvPr/>
        </p:nvSpPr>
        <p:spPr>
          <a:xfrm>
            <a:off x="228600" y="1514985"/>
            <a:ext cx="2743200" cy="12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libri"/>
              <a:buNone/>
            </a:pPr>
            <a:r>
              <a:rPr b="1" i="0" lang="ru" sz="6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300</a:t>
            </a:r>
            <a:endParaRPr b="0" i="0" sz="6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3"/>
          <p:cNvSpPr/>
          <p:nvPr/>
        </p:nvSpPr>
        <p:spPr>
          <a:xfrm>
            <a:off x="228600" y="2571745"/>
            <a:ext cx="27432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B308"/>
              </a:buClr>
              <a:buSzPts val="1600"/>
              <a:buFont typeface="Calibri"/>
              <a:buNone/>
            </a:pPr>
            <a:r>
              <a:rPr b="1" i="0" lang="ru" sz="1900" u="none" cap="none" strike="noStrike">
                <a:solidFill>
                  <a:srgbClr val="F0D9AA"/>
                </a:solidFill>
                <a:latin typeface="Calibri"/>
                <a:ea typeface="Calibri"/>
                <a:cs typeface="Calibri"/>
                <a:sym typeface="Calibri"/>
              </a:rPr>
              <a:t>страниц</a:t>
            </a:r>
            <a:endParaRPr b="0" i="0" sz="1900" u="none" cap="none" strike="noStrike">
              <a:solidFill>
                <a:srgbClr val="F0D9A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3"/>
          <p:cNvSpPr/>
          <p:nvPr/>
        </p:nvSpPr>
        <p:spPr>
          <a:xfrm>
            <a:off x="365760" y="3389505"/>
            <a:ext cx="24690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9FE"/>
              </a:buClr>
              <a:buSzPts val="1200"/>
              <a:buFont typeface="Calibri"/>
              <a:buNone/>
            </a:pPr>
            <a:r>
              <a:rPr b="0" i="0" lang="ru" sz="1900" u="none" cap="none" strike="noStrike">
                <a:solidFill>
                  <a:srgbClr val="EDE9FE"/>
                </a:solidFill>
                <a:latin typeface="Calibri"/>
                <a:ea typeface="Calibri"/>
                <a:cs typeface="Calibri"/>
                <a:sym typeface="Calibri"/>
              </a:rPr>
              <a:t>в одном контракте</a:t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9FE"/>
              </a:buClr>
              <a:buSzPts val="1200"/>
              <a:buFont typeface="Calibri"/>
              <a:buNone/>
            </a:pPr>
            <a:r>
              <a:rPr b="0" i="0" lang="ru" sz="1900" u="none" cap="none" strike="noStrike">
                <a:solidFill>
                  <a:srgbClr val="EDE9FE"/>
                </a:solidFill>
                <a:latin typeface="Calibri"/>
                <a:ea typeface="Calibri"/>
                <a:cs typeface="Calibri"/>
                <a:sym typeface="Calibri"/>
              </a:rPr>
              <a:t>у каждого заказчика свои</a:t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9FE"/>
              </a:buClr>
              <a:buSzPts val="1200"/>
              <a:buFont typeface="Calibri"/>
              <a:buNone/>
            </a:pPr>
            <a:r>
              <a:rPr b="0" i="0" lang="ru" sz="1900" u="none" cap="none" strike="noStrike">
                <a:solidFill>
                  <a:srgbClr val="EDE9FE"/>
                </a:solidFill>
                <a:latin typeface="Calibri"/>
                <a:ea typeface="Calibri"/>
                <a:cs typeface="Calibri"/>
                <a:sym typeface="Calibri"/>
              </a:rPr>
              <a:t>формулировки</a:t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3"/>
          <p:cNvSpPr/>
          <p:nvPr/>
        </p:nvSpPr>
        <p:spPr>
          <a:xfrm>
            <a:off x="3200400" y="1332105"/>
            <a:ext cx="2743200" cy="3474600"/>
          </a:xfrm>
          <a:prstGeom prst="rect">
            <a:avLst/>
          </a:prstGeom>
          <a:solidFill>
            <a:srgbClr val="8600EF"/>
          </a:solidFill>
          <a:ln cap="flat" cmpd="sng" w="12700">
            <a:solidFill>
              <a:srgbClr val="9333E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3"/>
          <p:cNvSpPr/>
          <p:nvPr/>
        </p:nvSpPr>
        <p:spPr>
          <a:xfrm>
            <a:off x="3200400" y="1332105"/>
            <a:ext cx="2743200" cy="73200"/>
          </a:xfrm>
          <a:prstGeom prst="rect">
            <a:avLst/>
          </a:prstGeom>
          <a:solidFill>
            <a:srgbClr val="F0D9AA"/>
          </a:solidFill>
          <a:ln cap="flat" cmpd="sng" w="12700">
            <a:solidFill>
              <a:srgbClr val="F0D9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3"/>
          <p:cNvSpPr/>
          <p:nvPr/>
        </p:nvSpPr>
        <p:spPr>
          <a:xfrm>
            <a:off x="3200400" y="1514985"/>
            <a:ext cx="2743200" cy="12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libri"/>
              <a:buNone/>
            </a:pPr>
            <a:r>
              <a:rPr b="1" i="0" lang="ru" sz="6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6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3"/>
          <p:cNvSpPr/>
          <p:nvPr/>
        </p:nvSpPr>
        <p:spPr>
          <a:xfrm>
            <a:off x="3200400" y="2571745"/>
            <a:ext cx="27432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B308"/>
              </a:buClr>
              <a:buSzPts val="1600"/>
              <a:buFont typeface="Calibri"/>
              <a:buNone/>
            </a:pPr>
            <a:r>
              <a:rPr b="1" i="0" lang="ru" sz="1900" u="none" cap="none" strike="noStrike">
                <a:solidFill>
                  <a:srgbClr val="F0D9AA"/>
                </a:solidFill>
                <a:latin typeface="Calibri"/>
                <a:ea typeface="Calibri"/>
                <a:cs typeface="Calibri"/>
                <a:sym typeface="Calibri"/>
              </a:rPr>
              <a:t>тендера/день</a:t>
            </a:r>
            <a:endParaRPr b="0" i="0" sz="1900" u="none" cap="none" strike="noStrike">
              <a:solidFill>
                <a:srgbClr val="F0D9A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3"/>
          <p:cNvSpPr/>
          <p:nvPr/>
        </p:nvSpPr>
        <p:spPr>
          <a:xfrm>
            <a:off x="3337560" y="3389505"/>
            <a:ext cx="24690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9FE"/>
              </a:buClr>
              <a:buSzPts val="1200"/>
              <a:buFont typeface="Calibri"/>
              <a:buNone/>
            </a:pPr>
            <a:r>
              <a:rPr b="0" i="0" lang="ru" sz="1900" u="none" cap="none" strike="noStrike">
                <a:solidFill>
                  <a:srgbClr val="EDE9FE"/>
                </a:solidFill>
                <a:latin typeface="Calibri"/>
                <a:ea typeface="Calibri"/>
                <a:cs typeface="Calibri"/>
                <a:sym typeface="Calibri"/>
              </a:rPr>
              <a:t>максимум для</a:t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9FE"/>
              </a:buClr>
              <a:buSzPts val="1200"/>
              <a:buFont typeface="Calibri"/>
              <a:buNone/>
            </a:pPr>
            <a:r>
              <a:rPr b="0" i="0" lang="ru" sz="1900" u="none" cap="none" strike="noStrike">
                <a:solidFill>
                  <a:srgbClr val="EDE9FE"/>
                </a:solidFill>
                <a:latin typeface="Calibri"/>
                <a:ea typeface="Calibri"/>
                <a:cs typeface="Calibri"/>
                <a:sym typeface="Calibri"/>
              </a:rPr>
              <a:t>одного специалиста</a:t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9FE"/>
              </a:buClr>
              <a:buSzPts val="1200"/>
              <a:buFont typeface="Calibri"/>
              <a:buNone/>
            </a:pPr>
            <a:r>
              <a:rPr b="0" i="0" lang="ru" sz="1900" u="none" cap="none" strike="noStrike">
                <a:solidFill>
                  <a:srgbClr val="EDE9F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3"/>
          <p:cNvSpPr/>
          <p:nvPr/>
        </p:nvSpPr>
        <p:spPr>
          <a:xfrm>
            <a:off x="6172200" y="1332105"/>
            <a:ext cx="2743200" cy="3474600"/>
          </a:xfrm>
          <a:prstGeom prst="rect">
            <a:avLst/>
          </a:prstGeom>
          <a:solidFill>
            <a:srgbClr val="8600EF"/>
          </a:solidFill>
          <a:ln cap="flat" cmpd="sng" w="12700">
            <a:solidFill>
              <a:srgbClr val="7C3AE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3"/>
          <p:cNvSpPr/>
          <p:nvPr/>
        </p:nvSpPr>
        <p:spPr>
          <a:xfrm>
            <a:off x="6172200" y="1332105"/>
            <a:ext cx="2743200" cy="73200"/>
          </a:xfrm>
          <a:prstGeom prst="rect">
            <a:avLst/>
          </a:prstGeom>
          <a:solidFill>
            <a:srgbClr val="F0D9AA"/>
          </a:solidFill>
          <a:ln cap="flat" cmpd="sng" w="12700">
            <a:solidFill>
              <a:srgbClr val="F8FAF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3"/>
          <p:cNvSpPr/>
          <p:nvPr/>
        </p:nvSpPr>
        <p:spPr>
          <a:xfrm>
            <a:off x="6172200" y="1514985"/>
            <a:ext cx="2743200" cy="12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libri"/>
              <a:buNone/>
            </a:pPr>
            <a:r>
              <a:rPr b="1" i="0" lang="ru" sz="6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9 млн</a:t>
            </a:r>
            <a:endParaRPr b="0" i="0" sz="6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3"/>
          <p:cNvSpPr/>
          <p:nvPr/>
        </p:nvSpPr>
        <p:spPr>
          <a:xfrm>
            <a:off x="6172200" y="2571745"/>
            <a:ext cx="27432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B308"/>
              </a:buClr>
              <a:buSzPts val="1600"/>
              <a:buFont typeface="Calibri"/>
              <a:buNone/>
            </a:pPr>
            <a:r>
              <a:rPr b="1" i="0" lang="ru" sz="1900" u="none" cap="none" strike="noStrike">
                <a:solidFill>
                  <a:srgbClr val="F0D9AA"/>
                </a:solidFill>
                <a:latin typeface="Calibri"/>
                <a:ea typeface="Calibri"/>
                <a:cs typeface="Calibri"/>
                <a:sym typeface="Calibri"/>
              </a:rPr>
              <a:t>₽/месяц</a:t>
            </a:r>
            <a:endParaRPr b="0" i="0" sz="1900" u="none" cap="none" strike="noStrike">
              <a:solidFill>
                <a:srgbClr val="F0D9A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3"/>
          <p:cNvSpPr/>
          <p:nvPr/>
        </p:nvSpPr>
        <p:spPr>
          <a:xfrm>
            <a:off x="6309360" y="3389505"/>
            <a:ext cx="24690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9FE"/>
              </a:buClr>
              <a:buSzPts val="1200"/>
              <a:buFont typeface="Calibri"/>
              <a:buNone/>
            </a:pPr>
            <a:r>
              <a:rPr b="0" i="0" lang="ru" sz="1900" u="none" cap="none" strike="noStrike">
                <a:solidFill>
                  <a:srgbClr val="EDE9FE"/>
                </a:solidFill>
                <a:latin typeface="Calibri"/>
                <a:ea typeface="Calibri"/>
                <a:cs typeface="Calibri"/>
                <a:sym typeface="Calibri"/>
              </a:rPr>
              <a:t>зарплаты + токены API</a:t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9FE"/>
              </a:buClr>
              <a:buSzPts val="1200"/>
              <a:buFont typeface="Calibri"/>
              <a:buNone/>
            </a:pPr>
            <a:r>
              <a:rPr b="0" i="0" lang="ru" sz="1900" u="none" cap="none" strike="noStrike">
                <a:solidFill>
                  <a:srgbClr val="EDE9FE"/>
                </a:solidFill>
                <a:latin typeface="Calibri"/>
                <a:ea typeface="Calibri"/>
                <a:cs typeface="Calibri"/>
                <a:sym typeface="Calibri"/>
              </a:rPr>
              <a:t>а задача всё равно</a:t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9FE"/>
              </a:buClr>
              <a:buSzPts val="1200"/>
              <a:buFont typeface="Calibri"/>
              <a:buNone/>
            </a:pPr>
            <a:r>
              <a:rPr b="0" i="0" lang="ru" sz="1900" u="none" cap="none" strike="noStrike">
                <a:solidFill>
                  <a:srgbClr val="EDE9FE"/>
                </a:solidFill>
                <a:latin typeface="Calibri"/>
                <a:ea typeface="Calibri"/>
                <a:cs typeface="Calibri"/>
                <a:sym typeface="Calibri"/>
              </a:rPr>
              <a:t>не решена полностью</a:t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"/>
          <p:cNvSpPr txBox="1"/>
          <p:nvPr>
            <p:ph type="title"/>
          </p:nvPr>
        </p:nvSpPr>
        <p:spPr>
          <a:xfrm>
            <a:off x="324779" y="743806"/>
            <a:ext cx="4655700" cy="5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2600">
                <a:solidFill>
                  <a:schemeClr val="dk1"/>
                </a:solidFill>
              </a:rPr>
              <a:t>ЦЕЛЕВАЯ АУДИТОРИЯ</a:t>
            </a:r>
            <a:endParaRPr sz="2600">
              <a:solidFill>
                <a:schemeClr val="dk1"/>
              </a:solidFill>
            </a:endParaRPr>
          </a:p>
        </p:txBody>
      </p:sp>
      <p:pic>
        <p:nvPicPr>
          <p:cNvPr id="164" name="Google Shape;16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0114" y="150853"/>
            <a:ext cx="1661886" cy="378252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4"/>
          <p:cNvSpPr/>
          <p:nvPr/>
        </p:nvSpPr>
        <p:spPr>
          <a:xfrm>
            <a:off x="228538" y="1261905"/>
            <a:ext cx="3931800" cy="3566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E9D5FF"/>
            </a:solidFill>
            <a:prstDash val="solid"/>
            <a:round/>
            <a:headEnd len="sm" w="sm" type="none"/>
            <a:tailEnd len="sm" w="sm" type="none"/>
          </a:ln>
          <a:effectLst>
            <a:outerShdw blurRad="76200" rotWithShape="0" algn="bl" dir="8100000" dist="25400">
              <a:srgbClr val="000000">
                <a:alpha val="7058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4"/>
          <p:cNvSpPr/>
          <p:nvPr/>
        </p:nvSpPr>
        <p:spPr>
          <a:xfrm>
            <a:off x="228538" y="1261905"/>
            <a:ext cx="63900" cy="3566100"/>
          </a:xfrm>
          <a:prstGeom prst="rect">
            <a:avLst/>
          </a:prstGeom>
          <a:solidFill>
            <a:srgbClr val="8600EF"/>
          </a:solidFill>
          <a:ln cap="flat" cmpd="sng" w="12700">
            <a:solidFill>
              <a:srgbClr val="6B21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4"/>
          <p:cNvSpPr/>
          <p:nvPr/>
        </p:nvSpPr>
        <p:spPr>
          <a:xfrm>
            <a:off x="411392" y="1444138"/>
            <a:ext cx="35661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21C8"/>
              </a:buClr>
              <a:buSzPts val="5600"/>
              <a:buFont typeface="Calibri"/>
              <a:buNone/>
            </a:pPr>
            <a:r>
              <a:rPr b="1" i="0" lang="ru" sz="6100" u="none" cap="none" strike="noStrike">
                <a:solidFill>
                  <a:srgbClr val="8600EF"/>
                </a:solidFill>
                <a:latin typeface="Calibri"/>
                <a:ea typeface="Calibri"/>
                <a:cs typeface="Calibri"/>
                <a:sym typeface="Calibri"/>
              </a:rPr>
              <a:t>114 000</a:t>
            </a:r>
            <a:endParaRPr b="0" i="0" sz="6100" u="none" cap="none" strike="noStrike">
              <a:solidFill>
                <a:srgbClr val="8600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4"/>
          <p:cNvSpPr/>
          <p:nvPr/>
        </p:nvSpPr>
        <p:spPr>
          <a:xfrm>
            <a:off x="411467" y="2715800"/>
            <a:ext cx="35661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400"/>
              <a:buFont typeface="Calibri"/>
              <a:buNone/>
            </a:pPr>
            <a:r>
              <a:rPr b="0" i="0" lang="ru" sz="2400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  <a:t>активных поставщиков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400"/>
              <a:buFont typeface="Calibri"/>
              <a:buNone/>
            </a:pPr>
            <a:r>
              <a:rPr b="0" i="0" lang="ru" sz="2400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  <a:t>на портале ЕИС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4"/>
          <p:cNvSpPr/>
          <p:nvPr/>
        </p:nvSpPr>
        <p:spPr>
          <a:xfrm>
            <a:off x="548578" y="3730785"/>
            <a:ext cx="3291900" cy="45600"/>
          </a:xfrm>
          <a:prstGeom prst="rect">
            <a:avLst/>
          </a:prstGeom>
          <a:solidFill>
            <a:srgbClr val="F0D9AA"/>
          </a:solidFill>
          <a:ln cap="flat" cmpd="sng" w="12700">
            <a:solidFill>
              <a:srgbClr val="F0D9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4"/>
          <p:cNvSpPr/>
          <p:nvPr/>
        </p:nvSpPr>
        <p:spPr>
          <a:xfrm>
            <a:off x="411417" y="3822225"/>
            <a:ext cx="3566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100"/>
              <a:buFont typeface="Calibri"/>
              <a:buNone/>
            </a:pPr>
            <a:r>
              <a:rPr b="0" i="1" lang="ru" sz="1800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  <a:t>из ~800 000 зарегистрированных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4"/>
          <p:cNvSpPr/>
          <p:nvPr/>
        </p:nvSpPr>
        <p:spPr>
          <a:xfrm>
            <a:off x="411417" y="4325145"/>
            <a:ext cx="35661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21C8"/>
              </a:buClr>
              <a:buSzPts val="1300"/>
              <a:buFont typeface="Calibri"/>
              <a:buNone/>
            </a:pPr>
            <a:r>
              <a:rPr b="1" i="0" lang="ru" sz="2000" u="none" cap="none" strike="noStrike">
                <a:solidFill>
                  <a:srgbClr val="6B21C8"/>
                </a:solidFill>
                <a:latin typeface="Calibri"/>
                <a:ea typeface="Calibri"/>
                <a:cs typeface="Calibri"/>
                <a:sym typeface="Calibri"/>
              </a:rPr>
              <a:t>B2B · Россия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4"/>
          <p:cNvSpPr/>
          <p:nvPr/>
        </p:nvSpPr>
        <p:spPr>
          <a:xfrm>
            <a:off x="4389058" y="1307625"/>
            <a:ext cx="17373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21C8"/>
              </a:buClr>
              <a:buSzPts val="1100"/>
              <a:buFont typeface="Calibri"/>
              <a:buNone/>
            </a:pPr>
            <a:r>
              <a:rPr b="1" i="0" lang="ru" sz="1800" u="none" cap="none" strike="noStrike">
                <a:solidFill>
                  <a:srgbClr val="6B21C8"/>
                </a:solidFill>
                <a:latin typeface="Calibri"/>
                <a:ea typeface="Calibri"/>
                <a:cs typeface="Calibri"/>
                <a:sym typeface="Calibri"/>
              </a:rPr>
              <a:t>Сегмент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4"/>
          <p:cNvSpPr/>
          <p:nvPr/>
        </p:nvSpPr>
        <p:spPr>
          <a:xfrm>
            <a:off x="6172138" y="1307625"/>
            <a:ext cx="27432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Calibri"/>
              <a:buNone/>
            </a:pPr>
            <a:r>
              <a:rPr b="0" i="0" lang="ru" sz="18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Компании-посредники в закупках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4"/>
          <p:cNvSpPr/>
          <p:nvPr/>
        </p:nvSpPr>
        <p:spPr>
          <a:xfrm>
            <a:off x="4389058" y="1883697"/>
            <a:ext cx="4526400" cy="18300"/>
          </a:xfrm>
          <a:prstGeom prst="rect">
            <a:avLst/>
          </a:prstGeom>
          <a:solidFill>
            <a:srgbClr val="8600EF"/>
          </a:solidFill>
          <a:ln cap="flat" cmpd="sng" w="12700">
            <a:solidFill>
              <a:srgbClr val="8600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4"/>
          <p:cNvSpPr/>
          <p:nvPr/>
        </p:nvSpPr>
        <p:spPr>
          <a:xfrm>
            <a:off x="4389058" y="2011713"/>
            <a:ext cx="17373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21C8"/>
              </a:buClr>
              <a:buSzPts val="1100"/>
              <a:buFont typeface="Calibri"/>
              <a:buNone/>
            </a:pPr>
            <a:r>
              <a:rPr b="1" i="0" lang="ru" sz="1800" u="none" cap="none" strike="noStrike">
                <a:solidFill>
                  <a:srgbClr val="6B21C8"/>
                </a:solidFill>
                <a:latin typeface="Calibri"/>
                <a:ea typeface="Calibri"/>
                <a:cs typeface="Calibri"/>
                <a:sym typeface="Calibri"/>
              </a:rPr>
              <a:t>Отрасли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4"/>
          <p:cNvSpPr/>
          <p:nvPr/>
        </p:nvSpPr>
        <p:spPr>
          <a:xfrm>
            <a:off x="6172138" y="2011713"/>
            <a:ext cx="27432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Calibri"/>
              <a:buNone/>
            </a:pPr>
            <a:r>
              <a:rPr b="0" i="0" lang="ru" sz="18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Химия · Машиностроение · Медицина · Смешанные от.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4"/>
          <p:cNvSpPr/>
          <p:nvPr/>
        </p:nvSpPr>
        <p:spPr>
          <a:xfrm>
            <a:off x="4389058" y="2587785"/>
            <a:ext cx="4526400" cy="18300"/>
          </a:xfrm>
          <a:prstGeom prst="rect">
            <a:avLst/>
          </a:prstGeom>
          <a:solidFill>
            <a:srgbClr val="8600EF"/>
          </a:solidFill>
          <a:ln cap="flat" cmpd="sng" w="12700">
            <a:solidFill>
              <a:srgbClr val="8600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4"/>
          <p:cNvSpPr/>
          <p:nvPr/>
        </p:nvSpPr>
        <p:spPr>
          <a:xfrm>
            <a:off x="4389058" y="2715801"/>
            <a:ext cx="17373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21C8"/>
              </a:buClr>
              <a:buSzPts val="1100"/>
              <a:buFont typeface="Calibri"/>
              <a:buNone/>
            </a:pPr>
            <a:r>
              <a:rPr b="1" i="0" lang="ru" sz="1800" u="none" cap="none" strike="noStrike">
                <a:solidFill>
                  <a:srgbClr val="6B21C8"/>
                </a:solidFill>
                <a:latin typeface="Calibri"/>
                <a:ea typeface="Calibri"/>
                <a:cs typeface="Calibri"/>
                <a:sym typeface="Calibri"/>
              </a:rPr>
              <a:t>Тендерный отдел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4"/>
          <p:cNvSpPr/>
          <p:nvPr/>
        </p:nvSpPr>
        <p:spPr>
          <a:xfrm>
            <a:off x="6172138" y="2715801"/>
            <a:ext cx="27432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Calibri"/>
              <a:buNone/>
            </a:pPr>
            <a:r>
              <a:rPr b="0" i="0" lang="ru" sz="18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От 10 специалистов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4"/>
          <p:cNvSpPr/>
          <p:nvPr/>
        </p:nvSpPr>
        <p:spPr>
          <a:xfrm>
            <a:off x="4389058" y="3291873"/>
            <a:ext cx="4526400" cy="18300"/>
          </a:xfrm>
          <a:prstGeom prst="rect">
            <a:avLst/>
          </a:prstGeom>
          <a:solidFill>
            <a:srgbClr val="8600EF"/>
          </a:solidFill>
          <a:ln cap="flat" cmpd="sng" w="12700">
            <a:solidFill>
              <a:srgbClr val="8600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4"/>
          <p:cNvSpPr/>
          <p:nvPr/>
        </p:nvSpPr>
        <p:spPr>
          <a:xfrm>
            <a:off x="4389058" y="3419889"/>
            <a:ext cx="17373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21C8"/>
              </a:buClr>
              <a:buSzPts val="1100"/>
              <a:buFont typeface="Calibri"/>
              <a:buNone/>
            </a:pPr>
            <a:r>
              <a:rPr b="1" i="0" lang="ru" sz="1800" u="none" cap="none" strike="noStrike">
                <a:solidFill>
                  <a:srgbClr val="6B21C8"/>
                </a:solidFill>
                <a:latin typeface="Calibri"/>
                <a:ea typeface="Calibri"/>
                <a:cs typeface="Calibri"/>
                <a:sym typeface="Calibri"/>
              </a:rPr>
              <a:t>ЛПР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4"/>
          <p:cNvSpPr/>
          <p:nvPr/>
        </p:nvSpPr>
        <p:spPr>
          <a:xfrm>
            <a:off x="6172138" y="3378702"/>
            <a:ext cx="27432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Calibri"/>
              <a:buNone/>
            </a:pPr>
            <a:r>
              <a:rPr b="0" i="0" lang="ru" sz="18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Рук. тендерного отдела / IT-директор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4"/>
          <p:cNvSpPr/>
          <p:nvPr/>
        </p:nvSpPr>
        <p:spPr>
          <a:xfrm>
            <a:off x="4389058" y="3995961"/>
            <a:ext cx="4526400" cy="18300"/>
          </a:xfrm>
          <a:prstGeom prst="rect">
            <a:avLst/>
          </a:prstGeom>
          <a:solidFill>
            <a:srgbClr val="8600EF"/>
          </a:solidFill>
          <a:ln cap="flat" cmpd="sng" w="12700">
            <a:solidFill>
              <a:srgbClr val="8600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4"/>
          <p:cNvSpPr/>
          <p:nvPr/>
        </p:nvSpPr>
        <p:spPr>
          <a:xfrm>
            <a:off x="4389058" y="4123977"/>
            <a:ext cx="17373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21C8"/>
              </a:buClr>
              <a:buSzPts val="1100"/>
              <a:buFont typeface="Calibri"/>
              <a:buNone/>
            </a:pPr>
            <a:r>
              <a:rPr b="1" i="0" lang="ru" sz="1800" u="none" cap="none" strike="noStrike">
                <a:solidFill>
                  <a:srgbClr val="6B21C8"/>
                </a:solidFill>
                <a:latin typeface="Calibri"/>
                <a:ea typeface="Calibri"/>
                <a:cs typeface="Calibri"/>
                <a:sym typeface="Calibri"/>
              </a:rPr>
              <a:t>Боль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4"/>
          <p:cNvSpPr/>
          <p:nvPr/>
        </p:nvSpPr>
        <p:spPr>
          <a:xfrm>
            <a:off x="6172138" y="4123977"/>
            <a:ext cx="27432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Calibri"/>
              <a:buNone/>
            </a:pPr>
            <a:r>
              <a:rPr b="0" i="0" lang="ru" sz="18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ERP не видит внутрь документа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"/>
          <p:cNvSpPr txBox="1"/>
          <p:nvPr>
            <p:ph type="title"/>
          </p:nvPr>
        </p:nvSpPr>
        <p:spPr>
          <a:xfrm>
            <a:off x="385675" y="602425"/>
            <a:ext cx="8978700" cy="5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2600">
                <a:solidFill>
                  <a:schemeClr val="dk1"/>
                </a:solidFill>
              </a:rPr>
              <a:t>РЕШЕНИЕ - СИСТЕМА АВТО ВЫЧИТКИ</a:t>
            </a:r>
            <a:endParaRPr sz="2600">
              <a:solidFill>
                <a:schemeClr val="dk1"/>
              </a:solidFill>
            </a:endParaRPr>
          </a:p>
        </p:txBody>
      </p:sp>
      <p:pic>
        <p:nvPicPr>
          <p:cNvPr id="191" name="Google Shape;19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0114" y="150853"/>
            <a:ext cx="1661886" cy="378252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5"/>
          <p:cNvSpPr/>
          <p:nvPr/>
        </p:nvSpPr>
        <p:spPr>
          <a:xfrm>
            <a:off x="920400" y="1257750"/>
            <a:ext cx="2515200" cy="3288600"/>
          </a:xfrm>
          <a:prstGeom prst="rect">
            <a:avLst/>
          </a:prstGeom>
          <a:solidFill>
            <a:srgbClr val="8600EF"/>
          </a:solidFill>
          <a:ln cap="flat" cmpd="sng" w="12700">
            <a:solidFill>
              <a:srgbClr val="8600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5"/>
          <p:cNvSpPr/>
          <p:nvPr/>
        </p:nvSpPr>
        <p:spPr>
          <a:xfrm>
            <a:off x="920398" y="1193850"/>
            <a:ext cx="2515200" cy="63900"/>
          </a:xfrm>
          <a:prstGeom prst="rect">
            <a:avLst/>
          </a:prstGeom>
          <a:solidFill>
            <a:srgbClr val="F0D9AA"/>
          </a:solidFill>
          <a:ln cap="flat" cmpd="sng" w="12700">
            <a:solidFill>
              <a:srgbClr val="F0D9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5"/>
          <p:cNvSpPr/>
          <p:nvPr/>
        </p:nvSpPr>
        <p:spPr>
          <a:xfrm>
            <a:off x="457205" y="1381165"/>
            <a:ext cx="1920300" cy="82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5"/>
          <p:cNvSpPr/>
          <p:nvPr/>
        </p:nvSpPr>
        <p:spPr>
          <a:xfrm rot="5400000">
            <a:off x="2081625" y="2097087"/>
            <a:ext cx="296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33EA"/>
              </a:buClr>
              <a:buSzPts val="2800"/>
              <a:buFont typeface="Calibri"/>
              <a:buNone/>
            </a:pPr>
            <a:r>
              <a:rPr b="0" i="0" lang="ru" sz="3700" u="none" cap="none" strike="noStrike">
                <a:solidFill>
                  <a:srgbClr val="F8FAFD"/>
                </a:solidFill>
                <a:latin typeface="Calibri"/>
                <a:ea typeface="Calibri"/>
                <a:cs typeface="Calibri"/>
                <a:sym typeface="Calibri"/>
              </a:rPr>
              <a:t>›</a:t>
            </a:r>
            <a:endParaRPr b="0" i="0" sz="3700" u="none" cap="none" strike="noStrike">
              <a:solidFill>
                <a:srgbClr val="F8FAF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"/>
          <p:cNvSpPr/>
          <p:nvPr/>
        </p:nvSpPr>
        <p:spPr>
          <a:xfrm>
            <a:off x="949050" y="3376500"/>
            <a:ext cx="24579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9FE"/>
              </a:buClr>
              <a:buSzPts val="1200"/>
              <a:buFont typeface="Calibri"/>
              <a:buNone/>
            </a:pPr>
            <a:r>
              <a:rPr b="0" i="0" lang="ru" sz="2000" u="none" cap="none" strike="noStrike">
                <a:solidFill>
                  <a:srgbClr val="EDE9FE"/>
                </a:solidFill>
                <a:latin typeface="Calibri"/>
                <a:ea typeface="Calibri"/>
                <a:cs typeface="Calibri"/>
                <a:sym typeface="Calibri"/>
              </a:rPr>
              <a:t>Остается только подтвердить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5"/>
          <p:cNvSpPr/>
          <p:nvPr/>
        </p:nvSpPr>
        <p:spPr>
          <a:xfrm>
            <a:off x="6903720" y="1234440"/>
            <a:ext cx="1920300" cy="82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b="1" i="0" lang="ru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5"/>
          <p:cNvSpPr/>
          <p:nvPr/>
        </p:nvSpPr>
        <p:spPr>
          <a:xfrm>
            <a:off x="6903720" y="2103120"/>
            <a:ext cx="19203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b="1" i="0" lang="ru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ERP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5"/>
          <p:cNvSpPr/>
          <p:nvPr/>
        </p:nvSpPr>
        <p:spPr>
          <a:xfrm>
            <a:off x="1115925" y="2513400"/>
            <a:ext cx="2105400" cy="86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9FE"/>
              </a:buClr>
              <a:buSzPts val="1200"/>
              <a:buFont typeface="Calibri"/>
              <a:buNone/>
            </a:pPr>
            <a:r>
              <a:rPr b="0" i="0" lang="ru" sz="2000" u="none" cap="none" strike="noStrike">
                <a:solidFill>
                  <a:srgbClr val="EDE9FE"/>
                </a:solidFill>
                <a:latin typeface="Calibri"/>
                <a:ea typeface="Calibri"/>
                <a:cs typeface="Calibri"/>
                <a:sym typeface="Calibri"/>
              </a:rPr>
              <a:t>Данные уходят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9FE"/>
              </a:buClr>
              <a:buSzPts val="1200"/>
              <a:buFont typeface="Calibri"/>
              <a:buNone/>
            </a:pPr>
            <a:r>
              <a:rPr b="0" i="0" lang="ru" sz="2000" u="none" cap="none" strike="noStrike">
                <a:solidFill>
                  <a:srgbClr val="EDE9FE"/>
                </a:solidFill>
                <a:latin typeface="Calibri"/>
                <a:ea typeface="Calibri"/>
                <a:cs typeface="Calibri"/>
                <a:sym typeface="Calibri"/>
              </a:rPr>
              <a:t>автоматически в ERP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5"/>
          <p:cNvPicPr preferRelativeResize="0"/>
          <p:nvPr/>
        </p:nvPicPr>
        <p:blipFill rotWithShape="1">
          <a:blip r:embed="rId4">
            <a:alphaModFix/>
          </a:blip>
          <a:srcRect b="0" l="22994" r="0" t="0"/>
          <a:stretch/>
        </p:blipFill>
        <p:spPr>
          <a:xfrm>
            <a:off x="3795625" y="1193850"/>
            <a:ext cx="4296975" cy="3771101"/>
          </a:xfrm>
          <a:prstGeom prst="rect">
            <a:avLst/>
          </a:prstGeom>
          <a:noFill/>
          <a:ln cap="flat" cmpd="sng" w="19050">
            <a:solidFill>
              <a:srgbClr val="8600E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1" name="Google Shape;201;p5"/>
          <p:cNvSpPr txBox="1"/>
          <p:nvPr/>
        </p:nvSpPr>
        <p:spPr>
          <a:xfrm>
            <a:off x="888900" y="1323038"/>
            <a:ext cx="2578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Ключевые места</a:t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выделяются в тексте</a:t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5"/>
          <p:cNvSpPr/>
          <p:nvPr/>
        </p:nvSpPr>
        <p:spPr>
          <a:xfrm rot="5400000">
            <a:off x="2081625" y="3312837"/>
            <a:ext cx="296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33EA"/>
              </a:buClr>
              <a:buSzPts val="2800"/>
              <a:buFont typeface="Calibri"/>
              <a:buNone/>
            </a:pPr>
            <a:r>
              <a:rPr b="0" i="0" lang="ru" sz="3700" u="none" cap="none" strike="noStrike">
                <a:solidFill>
                  <a:srgbClr val="F8FAFD"/>
                </a:solidFill>
                <a:latin typeface="Calibri"/>
                <a:ea typeface="Calibri"/>
                <a:cs typeface="Calibri"/>
                <a:sym typeface="Calibri"/>
              </a:rPr>
              <a:t>›</a:t>
            </a:r>
            <a:endParaRPr b="0" i="0" sz="3700" u="none" cap="none" strike="noStrike">
              <a:solidFill>
                <a:srgbClr val="F8FAF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6"/>
          <p:cNvSpPr txBox="1"/>
          <p:nvPr/>
        </p:nvSpPr>
        <p:spPr>
          <a:xfrm>
            <a:off x="1274209" y="-679817"/>
            <a:ext cx="68031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6375" lIns="16375" spcFirstLastPara="1" rIns="16375" wrap="square" tIns="7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ru" sz="2700" u="none" cap="none" strike="noStrike">
                <a:solidFill>
                  <a:srgbClr val="8F00FF"/>
                </a:solidFill>
                <a:latin typeface="Trebuchet MS"/>
                <a:ea typeface="Trebuchet MS"/>
                <a:cs typeface="Trebuchet MS"/>
                <a:sym typeface="Trebuchet MS"/>
              </a:rPr>
              <a:t>ТЕХНОЛОГИЧЕСКОЕ ЯДРО ПРОЕКТА</a:t>
            </a:r>
            <a:endParaRPr b="0" i="0" sz="27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08" name="Google Shape;20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0114" y="150853"/>
            <a:ext cx="1661886" cy="378252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6"/>
          <p:cNvSpPr/>
          <p:nvPr/>
        </p:nvSpPr>
        <p:spPr>
          <a:xfrm>
            <a:off x="228600" y="1051550"/>
            <a:ext cx="8772000" cy="971100"/>
          </a:xfrm>
          <a:prstGeom prst="rect">
            <a:avLst/>
          </a:prstGeom>
          <a:solidFill>
            <a:srgbClr val="F3F0FF"/>
          </a:solidFill>
          <a:ln cap="flat" cmpd="sng" w="9525">
            <a:solidFill>
              <a:srgbClr val="D8B4FE"/>
            </a:solidFill>
            <a:prstDash val="solid"/>
            <a:round/>
            <a:headEnd len="sm" w="sm" type="none"/>
            <a:tailEnd len="sm" w="sm" type="none"/>
          </a:ln>
          <a:effectLst>
            <a:outerShdw blurRad="73558" rotWithShape="0" algn="bl" dir="8100000" dist="24519">
              <a:srgbClr val="000000">
                <a:alpha val="7058"/>
              </a:srgbClr>
            </a:outerShdw>
          </a:effectLst>
        </p:spPr>
        <p:txBody>
          <a:bodyPr anchorCtr="0" anchor="ctr" bIns="88250" lIns="88250" spcFirstLastPara="1" rIns="88250" wrap="square" tIns="88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27"/>
              <a:buFont typeface="Arial"/>
              <a:buNone/>
            </a:pPr>
            <a:r>
              <a:t/>
            </a:r>
            <a:endParaRPr b="0" i="0" sz="202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6"/>
          <p:cNvSpPr/>
          <p:nvPr/>
        </p:nvSpPr>
        <p:spPr>
          <a:xfrm>
            <a:off x="316870" y="1095685"/>
            <a:ext cx="1942200" cy="88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21C8"/>
              </a:buClr>
              <a:buSzPts val="1255"/>
              <a:buFont typeface="Calibri"/>
              <a:buNone/>
            </a:pPr>
            <a:r>
              <a:rPr b="1" i="0" lang="ru" sz="2027" u="none" cap="none" strike="noStrike">
                <a:solidFill>
                  <a:srgbClr val="6B21C8"/>
                </a:solidFill>
                <a:latin typeface="Calibri"/>
                <a:ea typeface="Calibri"/>
                <a:cs typeface="Calibri"/>
                <a:sym typeface="Calibri"/>
              </a:rPr>
              <a:t>Текст контракта</a:t>
            </a:r>
            <a:endParaRPr b="0" i="0" sz="2027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6"/>
          <p:cNvSpPr/>
          <p:nvPr/>
        </p:nvSpPr>
        <p:spPr>
          <a:xfrm>
            <a:off x="2258813" y="1095685"/>
            <a:ext cx="353100" cy="88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33EA"/>
              </a:buClr>
              <a:buSzPts val="1931"/>
              <a:buFont typeface="Calibri"/>
              <a:buNone/>
            </a:pPr>
            <a:r>
              <a:rPr b="0" i="0" lang="ru" sz="2027" u="none" cap="none" strike="noStrike">
                <a:solidFill>
                  <a:srgbClr val="9333EA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endParaRPr b="0" i="0" sz="2027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6"/>
          <p:cNvSpPr/>
          <p:nvPr/>
        </p:nvSpPr>
        <p:spPr>
          <a:xfrm>
            <a:off x="2611900" y="1235753"/>
            <a:ext cx="19422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21C8"/>
              </a:buClr>
              <a:buSzPts val="1255"/>
              <a:buFont typeface="Calibri"/>
              <a:buNone/>
            </a:pPr>
            <a:r>
              <a:rPr b="1" i="0" lang="ru" sz="2027" u="none" cap="none" strike="noStrike">
                <a:solidFill>
                  <a:srgbClr val="6B21C8"/>
                </a:solidFill>
                <a:latin typeface="Calibri"/>
                <a:ea typeface="Calibri"/>
                <a:cs typeface="Calibri"/>
                <a:sym typeface="Calibri"/>
              </a:rPr>
              <a:t>Числовой вектор</a:t>
            </a:r>
            <a:endParaRPr b="0" i="0" sz="2027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6"/>
          <p:cNvSpPr/>
          <p:nvPr/>
        </p:nvSpPr>
        <p:spPr>
          <a:xfrm>
            <a:off x="4553837" y="1095685"/>
            <a:ext cx="353100" cy="88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33EA"/>
              </a:buClr>
              <a:buSzPts val="1931"/>
              <a:buFont typeface="Calibri"/>
              <a:buNone/>
            </a:pPr>
            <a:r>
              <a:rPr b="0" i="0" lang="ru" sz="2027" u="none" cap="none" strike="noStrike">
                <a:solidFill>
                  <a:srgbClr val="9333EA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endParaRPr b="0" i="0" sz="2027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6"/>
          <p:cNvSpPr/>
          <p:nvPr/>
        </p:nvSpPr>
        <p:spPr>
          <a:xfrm>
            <a:off x="4508000" y="1095800"/>
            <a:ext cx="2748300" cy="88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21C8"/>
              </a:buClr>
              <a:buSzPts val="1255"/>
              <a:buFont typeface="Calibri"/>
              <a:buNone/>
            </a:pPr>
            <a:r>
              <a:rPr b="1" i="0" lang="ru" sz="2027" u="none" cap="none" strike="noStrike">
                <a:solidFill>
                  <a:srgbClr val="6B21C8"/>
                </a:solidFill>
                <a:latin typeface="Calibri"/>
                <a:ea typeface="Calibri"/>
                <a:cs typeface="Calibri"/>
                <a:sym typeface="Calibri"/>
              </a:rPr>
              <a:t>Классификация</a:t>
            </a:r>
            <a:endParaRPr b="1" i="0" sz="2027" u="none" cap="none" strike="noStrike">
              <a:solidFill>
                <a:srgbClr val="6B21C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21C8"/>
              </a:buClr>
              <a:buSzPts val="1255"/>
              <a:buFont typeface="Calibri"/>
              <a:buNone/>
            </a:pPr>
            <a:r>
              <a:rPr b="1" lang="ru" sz="2027">
                <a:solidFill>
                  <a:srgbClr val="6B21C8"/>
                </a:solidFill>
                <a:latin typeface="Calibri"/>
                <a:ea typeface="Calibri"/>
                <a:cs typeface="Calibri"/>
                <a:sym typeface="Calibri"/>
              </a:rPr>
              <a:t>(на основе вектора)</a:t>
            </a:r>
            <a:endParaRPr b="1" sz="2027">
              <a:solidFill>
                <a:srgbClr val="6B21C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6"/>
          <p:cNvSpPr/>
          <p:nvPr/>
        </p:nvSpPr>
        <p:spPr>
          <a:xfrm>
            <a:off x="6848861" y="1095685"/>
            <a:ext cx="353100" cy="88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33EA"/>
              </a:buClr>
              <a:buSzPts val="1931"/>
              <a:buFont typeface="Calibri"/>
              <a:buNone/>
            </a:pPr>
            <a:r>
              <a:rPr b="0" i="0" lang="ru" sz="2027" u="none" cap="none" strike="noStrike">
                <a:solidFill>
                  <a:srgbClr val="9333EA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endParaRPr b="0" i="0" sz="2027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6"/>
          <p:cNvSpPr/>
          <p:nvPr/>
        </p:nvSpPr>
        <p:spPr>
          <a:xfrm>
            <a:off x="7201941" y="1095685"/>
            <a:ext cx="1942200" cy="88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C00"/>
              </a:buClr>
              <a:buSzPts val="1255"/>
              <a:buFont typeface="Calibri"/>
              <a:buNone/>
            </a:pPr>
            <a:r>
              <a:rPr b="1" i="0" lang="ru" sz="2027" u="none" cap="none" strike="noStrike">
                <a:solidFill>
                  <a:srgbClr val="FF8C00"/>
                </a:solidFill>
                <a:latin typeface="Calibri"/>
                <a:ea typeface="Calibri"/>
                <a:cs typeface="Calibri"/>
                <a:sym typeface="Calibri"/>
              </a:rPr>
              <a:t>Факт найден</a:t>
            </a:r>
            <a:endParaRPr b="0" i="0" sz="2027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6"/>
          <p:cNvSpPr/>
          <p:nvPr/>
        </p:nvSpPr>
        <p:spPr>
          <a:xfrm>
            <a:off x="228600" y="2240276"/>
            <a:ext cx="1965900" cy="1880100"/>
          </a:xfrm>
          <a:prstGeom prst="rect">
            <a:avLst/>
          </a:prstGeom>
          <a:solidFill>
            <a:srgbClr val="8600EF"/>
          </a:solidFill>
          <a:ln cap="flat" cmpd="sng" w="12700">
            <a:solidFill>
              <a:srgbClr val="8600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6"/>
          <p:cNvSpPr/>
          <p:nvPr/>
        </p:nvSpPr>
        <p:spPr>
          <a:xfrm>
            <a:off x="228600" y="2331720"/>
            <a:ext cx="196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b="1" i="0" lang="ru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6"/>
          <p:cNvSpPr/>
          <p:nvPr/>
        </p:nvSpPr>
        <p:spPr>
          <a:xfrm>
            <a:off x="411290" y="2766015"/>
            <a:ext cx="1783200" cy="12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r>
              <a:rPr b="1" i="0" lang="ru" sz="2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Центроид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r>
              <a:rPr b="1" i="0" lang="ru" sz="2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+ косинус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6"/>
          <p:cNvSpPr/>
          <p:nvPr/>
        </p:nvSpPr>
        <p:spPr>
          <a:xfrm>
            <a:off x="2441450" y="2240276"/>
            <a:ext cx="1965900" cy="1880100"/>
          </a:xfrm>
          <a:prstGeom prst="rect">
            <a:avLst/>
          </a:prstGeom>
          <a:solidFill>
            <a:srgbClr val="8600EF"/>
          </a:solidFill>
          <a:ln cap="flat" cmpd="sng" w="12700">
            <a:solidFill>
              <a:srgbClr val="9333E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6"/>
          <p:cNvSpPr/>
          <p:nvPr/>
        </p:nvSpPr>
        <p:spPr>
          <a:xfrm>
            <a:off x="2441448" y="2331720"/>
            <a:ext cx="196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b="1" i="0" lang="ru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6"/>
          <p:cNvSpPr/>
          <p:nvPr/>
        </p:nvSpPr>
        <p:spPr>
          <a:xfrm>
            <a:off x="2532788" y="2913415"/>
            <a:ext cx="1783200" cy="12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r>
              <a:rPr b="1" i="0" lang="ru" sz="2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Центроид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r>
              <a:rPr b="1" i="0" lang="ru" sz="2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− общая компонента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6"/>
          <p:cNvSpPr/>
          <p:nvPr/>
        </p:nvSpPr>
        <p:spPr>
          <a:xfrm>
            <a:off x="4654300" y="2240276"/>
            <a:ext cx="1965900" cy="1880100"/>
          </a:xfrm>
          <a:prstGeom prst="rect">
            <a:avLst/>
          </a:prstGeom>
          <a:solidFill>
            <a:srgbClr val="8600EF"/>
          </a:solidFill>
          <a:ln cap="flat" cmpd="sng" w="12700">
            <a:solidFill>
              <a:srgbClr val="7C3AE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6"/>
          <p:cNvSpPr/>
          <p:nvPr/>
        </p:nvSpPr>
        <p:spPr>
          <a:xfrm>
            <a:off x="4654296" y="2331720"/>
            <a:ext cx="196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b="1" i="0" lang="ru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6"/>
          <p:cNvSpPr/>
          <p:nvPr/>
        </p:nvSpPr>
        <p:spPr>
          <a:xfrm>
            <a:off x="4745661" y="2766015"/>
            <a:ext cx="1783200" cy="12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r>
              <a:rPr b="1" i="0" lang="ru" sz="2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Центроид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r>
              <a:rPr b="1" i="0" lang="ru" sz="2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+ PCA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6"/>
          <p:cNvSpPr/>
          <p:nvPr/>
        </p:nvSpPr>
        <p:spPr>
          <a:xfrm>
            <a:off x="6867150" y="2240275"/>
            <a:ext cx="1783200" cy="2331600"/>
          </a:xfrm>
          <a:prstGeom prst="rect">
            <a:avLst/>
          </a:prstGeom>
          <a:solidFill>
            <a:srgbClr val="FF8C00"/>
          </a:solidFill>
          <a:ln cap="flat" cmpd="sng" w="12700">
            <a:solidFill>
              <a:srgbClr val="FF8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6"/>
          <p:cNvSpPr/>
          <p:nvPr/>
        </p:nvSpPr>
        <p:spPr>
          <a:xfrm>
            <a:off x="6775794" y="2331720"/>
            <a:ext cx="196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b="1" i="0" lang="ru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6"/>
          <p:cNvSpPr/>
          <p:nvPr/>
        </p:nvSpPr>
        <p:spPr>
          <a:xfrm>
            <a:off x="6867159" y="3017515"/>
            <a:ext cx="1783200" cy="12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r>
              <a:rPr b="1" i="0" lang="ru" sz="2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CCIPCA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r>
              <a:rPr b="1" i="0" lang="ru" sz="2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+ ошибка реконструкции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7"/>
          <p:cNvSpPr txBox="1"/>
          <p:nvPr/>
        </p:nvSpPr>
        <p:spPr>
          <a:xfrm>
            <a:off x="391532" y="743721"/>
            <a:ext cx="85440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6375" lIns="16375" spcFirstLastPara="1" rIns="16375" wrap="square" tIns="7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ru" sz="2700" u="none" cap="none" strike="noStrike">
                <a:solidFill>
                  <a:srgbClr val="8F00FF"/>
                </a:solidFill>
                <a:latin typeface="Trebuchet MS"/>
                <a:ea typeface="Trebuchet MS"/>
                <a:cs typeface="Trebuchet MS"/>
                <a:sym typeface="Trebuchet MS"/>
              </a:rPr>
              <a:t>КОНКУРЕНТЫ И АНАЛОГИ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0114" y="150853"/>
            <a:ext cx="1661886" cy="37825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35" name="Google Shape;235;p7"/>
          <p:cNvGraphicFramePr/>
          <p:nvPr/>
        </p:nvGraphicFramePr>
        <p:xfrm>
          <a:off x="914475" y="12542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{E126FC80-4AD5-4A70-82C3-049410FA3BFB}</a:tableStyleId>
              </a:tblPr>
              <a:tblGrid>
                <a:gridCol w="2560325"/>
                <a:gridCol w="1645925"/>
                <a:gridCol w="1645925"/>
                <a:gridCol w="1645925"/>
              </a:tblGrid>
              <a:tr h="457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A1A1A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ru" sz="1400" u="none" cap="none" strike="noStrike">
                          <a:solidFill>
                            <a:srgbClr val="1A1A1A"/>
                          </a:solidFill>
                        </a:rPr>
                        <a:t>Критерий</a:t>
                      </a:r>
                      <a:endParaRPr sz="1400" u="none" cap="none" strike="noStrike"/>
                    </a:p>
                  </a:txBody>
                  <a:tcPr marT="50800" marB="50800" marR="50800" marL="508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A1A1A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ru" sz="1400" u="none" cap="none" strike="noStrike">
                          <a:solidFill>
                            <a:srgbClr val="1A1A1A"/>
                          </a:solidFill>
                        </a:rPr>
                        <a:t>GigaChat / GPT</a:t>
                      </a:r>
                      <a:endParaRPr sz="1400" u="none" cap="none" strike="noStrike"/>
                    </a:p>
                  </a:txBody>
                  <a:tcPr marT="50800" marB="50800" marR="50800" marL="508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A1A1A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ru" sz="1400" u="none" cap="none" strike="noStrike">
                          <a:solidFill>
                            <a:srgbClr val="1A1A1A"/>
                          </a:solidFill>
                        </a:rPr>
                        <a:t>СБИС / МосТендер</a:t>
                      </a:r>
                      <a:endParaRPr sz="1400" u="none" cap="none" strike="noStrike"/>
                    </a:p>
                  </a:txBody>
                  <a:tcPr marT="50800" marB="50800" marR="50800" marL="508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ru" sz="1400" u="none" cap="none" strike="noStrike">
                          <a:solidFill>
                            <a:srgbClr val="FFFFFF"/>
                          </a:solidFill>
                        </a:rPr>
                        <a:t>Наш продукт</a:t>
                      </a:r>
                      <a:endParaRPr sz="1400" u="none" cap="none" strike="noStrike"/>
                    </a:p>
                  </a:txBody>
                  <a:tcPr marT="50800" marB="50800" marR="50800" marL="508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B21C8"/>
                    </a:solidFill>
                  </a:tcPr>
                </a:tc>
              </a:tr>
              <a:tr h="530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B7280"/>
                        </a:buClr>
                        <a:buSzPts val="1200"/>
                        <a:buFont typeface="Calibri"/>
                        <a:buNone/>
                      </a:pPr>
                      <a:r>
                        <a:rPr lang="ru" sz="1400" u="none" cap="none" strike="noStrike">
                          <a:solidFill>
                            <a:srgbClr val="1A1A1A"/>
                          </a:solidFill>
                        </a:rPr>
                        <a:t>Работа с документами 100+ стр.</a:t>
                      </a:r>
                      <a:endParaRPr sz="1400" u="none" cap="none" strike="noStrike">
                        <a:solidFill>
                          <a:srgbClr val="1A1A1A"/>
                        </a:solidFill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1B1B"/>
                        </a:buClr>
                        <a:buSzPts val="1400"/>
                        <a:buFont typeface="Calibri"/>
                        <a:buNone/>
                      </a:pPr>
                      <a:r>
                        <a:rPr lang="ru" sz="1600" u="none" cap="none" strike="noStrike">
                          <a:solidFill>
                            <a:srgbClr val="1A1A1A"/>
                          </a:solidFill>
                        </a:rPr>
                        <a:t>✗</a:t>
                      </a:r>
                      <a:endParaRPr sz="1600" u="none" cap="none" strike="noStrike">
                        <a:solidFill>
                          <a:srgbClr val="1A1A1A"/>
                        </a:solidFill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1B1B"/>
                        </a:buClr>
                        <a:buSzPts val="1400"/>
                        <a:buFont typeface="Calibri"/>
                        <a:buNone/>
                      </a:pPr>
                      <a:r>
                        <a:rPr lang="ru" sz="1600" u="none" cap="none" strike="noStrike">
                          <a:solidFill>
                            <a:srgbClr val="1A1A1A"/>
                          </a:solidFill>
                        </a:rPr>
                        <a:t>✗</a:t>
                      </a:r>
                      <a:endParaRPr sz="1600" u="none" cap="none" strike="noStrike">
                        <a:solidFill>
                          <a:srgbClr val="1A1A1A"/>
                        </a:solidFill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66534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ru" sz="1600" u="none" cap="none" strike="noStrike">
                          <a:solidFill>
                            <a:srgbClr val="166534"/>
                          </a:solidFill>
                        </a:rPr>
                        <a:t>✓</a:t>
                      </a:r>
                      <a:endParaRPr sz="1600" u="none" cap="none" strike="noStrike"/>
                    </a:p>
                  </a:txBody>
                  <a:tcPr marT="50800" marB="50800" marR="50800" marL="508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3FF"/>
                    </a:solidFill>
                  </a:tcPr>
                </a:tc>
              </a:tr>
              <a:tr h="530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B7280"/>
                        </a:buClr>
                        <a:buSzPts val="1200"/>
                        <a:buFont typeface="Calibri"/>
                        <a:buNone/>
                      </a:pPr>
                      <a:r>
                        <a:rPr lang="ru" sz="1400" u="none" cap="none" strike="noStrike">
                          <a:solidFill>
                            <a:srgbClr val="1A1A1A"/>
                          </a:solidFill>
                        </a:rPr>
                        <a:t>Без потери контекста</a:t>
                      </a:r>
                      <a:endParaRPr sz="1400" u="none" cap="none" strike="noStrike">
                        <a:solidFill>
                          <a:srgbClr val="1A1A1A"/>
                        </a:solidFill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1B1B"/>
                        </a:buClr>
                        <a:buSzPts val="1400"/>
                        <a:buFont typeface="Calibri"/>
                        <a:buNone/>
                      </a:pPr>
                      <a:r>
                        <a:rPr lang="ru" sz="1600" u="none" cap="none" strike="noStrike">
                          <a:solidFill>
                            <a:srgbClr val="1A1A1A"/>
                          </a:solidFill>
                        </a:rPr>
                        <a:t>✗</a:t>
                      </a:r>
                      <a:endParaRPr sz="1600" u="none" cap="none" strike="noStrike">
                        <a:solidFill>
                          <a:srgbClr val="1A1A1A"/>
                        </a:solidFill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B7280"/>
                        </a:buClr>
                        <a:buSzPts val="1400"/>
                        <a:buFont typeface="Calibri"/>
                        <a:buNone/>
                      </a:pPr>
                      <a:r>
                        <a:rPr lang="ru" sz="1600" u="none" cap="none" strike="noStrike">
                          <a:solidFill>
                            <a:srgbClr val="1A1A1A"/>
                          </a:solidFill>
                        </a:rPr>
                        <a:t>—</a:t>
                      </a:r>
                      <a:endParaRPr sz="1600" u="none" cap="none" strike="noStrike">
                        <a:solidFill>
                          <a:srgbClr val="1A1A1A"/>
                        </a:solidFill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66534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ru" sz="1600" u="none" cap="none" strike="noStrike">
                          <a:solidFill>
                            <a:srgbClr val="166534"/>
                          </a:solidFill>
                        </a:rPr>
                        <a:t>✓</a:t>
                      </a:r>
                      <a:endParaRPr sz="1600" u="none" cap="none" strike="noStrike"/>
                    </a:p>
                  </a:txBody>
                  <a:tcPr marT="50800" marB="50800" marR="50800" marL="508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3FF"/>
                    </a:solidFill>
                  </a:tcPr>
                </a:tc>
              </a:tr>
              <a:tr h="530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B7280"/>
                        </a:buClr>
                        <a:buSzPts val="1200"/>
                        <a:buFont typeface="Calibri"/>
                        <a:buNone/>
                      </a:pPr>
                      <a:r>
                        <a:rPr lang="ru" sz="1400" u="none" cap="none" strike="noStrike">
                          <a:solidFill>
                            <a:srgbClr val="1A1A1A"/>
                          </a:solidFill>
                        </a:rPr>
                        <a:t>Внутрь документа</a:t>
                      </a:r>
                      <a:endParaRPr sz="1400" u="none" cap="none" strike="noStrike">
                        <a:solidFill>
                          <a:srgbClr val="1A1A1A"/>
                        </a:solidFill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B7280"/>
                        </a:buClr>
                        <a:buSzPts val="1400"/>
                        <a:buFont typeface="Calibri"/>
                        <a:buNone/>
                      </a:pPr>
                      <a:r>
                        <a:rPr lang="ru" sz="1600" u="none" cap="none" strike="noStrike">
                          <a:solidFill>
                            <a:srgbClr val="1A1A1A"/>
                          </a:solidFill>
                        </a:rPr>
                        <a:t>±</a:t>
                      </a:r>
                      <a:endParaRPr sz="1600" u="none" cap="none" strike="noStrike">
                        <a:solidFill>
                          <a:srgbClr val="1A1A1A"/>
                        </a:solidFill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1B1B"/>
                        </a:buClr>
                        <a:buSzPts val="1400"/>
                        <a:buFont typeface="Calibri"/>
                        <a:buNone/>
                      </a:pPr>
                      <a:r>
                        <a:rPr lang="ru" sz="1600" u="none" cap="none" strike="noStrike">
                          <a:solidFill>
                            <a:srgbClr val="1A1A1A"/>
                          </a:solidFill>
                        </a:rPr>
                        <a:t>✗</a:t>
                      </a:r>
                      <a:endParaRPr sz="1600" u="none" cap="none" strike="noStrike">
                        <a:solidFill>
                          <a:srgbClr val="1A1A1A"/>
                        </a:solidFill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66534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ru" sz="1600" u="none" cap="none" strike="noStrike">
                          <a:solidFill>
                            <a:srgbClr val="166534"/>
                          </a:solidFill>
                        </a:rPr>
                        <a:t>✓</a:t>
                      </a:r>
                      <a:endParaRPr sz="1600" u="none" cap="none" strike="noStrike"/>
                    </a:p>
                  </a:txBody>
                  <a:tcPr marT="50800" marB="50800" marR="50800" marL="508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3FF"/>
                    </a:solidFill>
                  </a:tcPr>
                </a:tc>
              </a:tr>
              <a:tr h="530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B7280"/>
                        </a:buClr>
                        <a:buSzPts val="1200"/>
                        <a:buFont typeface="Calibri"/>
                        <a:buNone/>
                      </a:pPr>
                      <a:r>
                        <a:rPr lang="ru" sz="1400" u="none" cap="none" strike="noStrike">
                          <a:solidFill>
                            <a:srgbClr val="1A1A1A"/>
                          </a:solidFill>
                        </a:rPr>
                        <a:t>Закрытый контур / без GPU</a:t>
                      </a:r>
                      <a:endParaRPr sz="1400" u="none" cap="none" strike="noStrike">
                        <a:solidFill>
                          <a:srgbClr val="1A1A1A"/>
                        </a:solidFill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1B1B"/>
                        </a:buClr>
                        <a:buSzPts val="1400"/>
                        <a:buFont typeface="Calibri"/>
                        <a:buNone/>
                      </a:pPr>
                      <a:r>
                        <a:rPr lang="ru" sz="1600" u="none" cap="none" strike="noStrike">
                          <a:solidFill>
                            <a:srgbClr val="1A1A1A"/>
                          </a:solidFill>
                        </a:rPr>
                        <a:t>✗</a:t>
                      </a:r>
                      <a:endParaRPr sz="1600" u="none" cap="none" strike="noStrike">
                        <a:solidFill>
                          <a:srgbClr val="1A1A1A"/>
                        </a:solidFill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1B1B"/>
                        </a:buClr>
                        <a:buSzPts val="1400"/>
                        <a:buFont typeface="Calibri"/>
                        <a:buNone/>
                      </a:pPr>
                      <a:r>
                        <a:rPr lang="ru" sz="1600" u="none" cap="none" strike="noStrike">
                          <a:solidFill>
                            <a:srgbClr val="1A1A1A"/>
                          </a:solidFill>
                        </a:rPr>
                        <a:t>✗</a:t>
                      </a:r>
                      <a:endParaRPr sz="1600" u="none" cap="none" strike="noStrike">
                        <a:solidFill>
                          <a:srgbClr val="1A1A1A"/>
                        </a:solidFill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66534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ru" sz="1600" u="none" cap="none" strike="noStrike">
                          <a:solidFill>
                            <a:srgbClr val="166534"/>
                          </a:solidFill>
                        </a:rPr>
                        <a:t>✓</a:t>
                      </a:r>
                      <a:endParaRPr sz="1600" u="none" cap="none" strike="noStrike"/>
                    </a:p>
                  </a:txBody>
                  <a:tcPr marT="50800" marB="50800" marR="50800" marL="508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3FF"/>
                    </a:solidFill>
                  </a:tcPr>
                </a:tc>
              </a:tr>
              <a:tr h="530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B7280"/>
                        </a:buClr>
                        <a:buSzPts val="1200"/>
                        <a:buFont typeface="Calibri"/>
                        <a:buNone/>
                      </a:pPr>
                      <a:r>
                        <a:rPr lang="ru" sz="1400" u="none" cap="none" strike="noStrike">
                          <a:solidFill>
                            <a:srgbClr val="1A1A1A"/>
                          </a:solidFill>
                        </a:rPr>
                        <a:t>Стоимость в месяц</a:t>
                      </a:r>
                      <a:endParaRPr sz="1400" u="none" cap="none" strike="noStrike">
                        <a:solidFill>
                          <a:srgbClr val="1A1A1A"/>
                        </a:solidFill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B7280"/>
                        </a:buClr>
                        <a:buSzPts val="1400"/>
                        <a:buFont typeface="Calibri"/>
                        <a:buNone/>
                      </a:pPr>
                      <a:r>
                        <a:rPr lang="ru" sz="1600" u="none" cap="none" strike="noStrike">
                          <a:solidFill>
                            <a:srgbClr val="1A1A1A"/>
                          </a:solidFill>
                        </a:rPr>
                        <a:t>~900 000 ₽</a:t>
                      </a:r>
                      <a:endParaRPr sz="1600" u="none" cap="none" strike="noStrike">
                        <a:solidFill>
                          <a:srgbClr val="1A1A1A"/>
                        </a:solidFill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B7280"/>
                        </a:buClr>
                        <a:buSzPts val="1400"/>
                        <a:buFont typeface="Calibri"/>
                        <a:buNone/>
                      </a:pPr>
                      <a:r>
                        <a:rPr lang="ru" sz="1600" u="none" cap="none" strike="noStrike">
                          <a:solidFill>
                            <a:srgbClr val="1A1A1A"/>
                          </a:solidFill>
                        </a:rPr>
                        <a:t>Подписка</a:t>
                      </a:r>
                      <a:endParaRPr sz="1600" u="none" cap="none" strike="noStrike">
                        <a:solidFill>
                          <a:srgbClr val="1A1A1A"/>
                        </a:solidFill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B21C8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ru" sz="1600" u="none" cap="none" strike="noStrike">
                          <a:solidFill>
                            <a:srgbClr val="6B21C8"/>
                          </a:solidFill>
                        </a:rPr>
                        <a:t>20 000 ₽</a:t>
                      </a:r>
                      <a:endParaRPr sz="1600" u="none" cap="none" strike="noStrike"/>
                    </a:p>
                  </a:txBody>
                  <a:tcPr marT="50800" marB="50800" marR="50800" marL="508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3FF"/>
                    </a:solidFill>
                  </a:tcPr>
                </a:tc>
              </a:tr>
              <a:tr h="530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B7280"/>
                        </a:buClr>
                        <a:buSzPts val="1200"/>
                        <a:buFont typeface="Calibri"/>
                        <a:buNone/>
                      </a:pPr>
                      <a:r>
                        <a:rPr lang="ru" sz="1400" u="none" cap="none" strike="noStrike">
                          <a:solidFill>
                            <a:srgbClr val="1A1A1A"/>
                          </a:solidFill>
                        </a:rPr>
                        <a:t>Адаптация к 44-ФЗ</a:t>
                      </a:r>
                      <a:endParaRPr sz="1400" u="none" cap="none" strike="noStrike">
                        <a:solidFill>
                          <a:srgbClr val="1A1A1A"/>
                        </a:solidFill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B7280"/>
                        </a:buClr>
                        <a:buSzPts val="1400"/>
                        <a:buFont typeface="Calibri"/>
                        <a:buNone/>
                      </a:pPr>
                      <a:r>
                        <a:rPr lang="ru" sz="1600" u="none" cap="none" strike="noStrike">
                          <a:solidFill>
                            <a:srgbClr val="1A1A1A"/>
                          </a:solidFill>
                        </a:rPr>
                        <a:t>±</a:t>
                      </a:r>
                      <a:endParaRPr sz="1600" u="none" cap="none" strike="noStrike">
                        <a:solidFill>
                          <a:srgbClr val="1A1A1A"/>
                        </a:solidFill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B7280"/>
                        </a:buClr>
                        <a:buSzPts val="1400"/>
                        <a:buFont typeface="Calibri"/>
                        <a:buNone/>
                      </a:pPr>
                      <a:r>
                        <a:rPr lang="ru" sz="1600" u="none" cap="none" strike="noStrike">
                          <a:solidFill>
                            <a:srgbClr val="1A1A1A"/>
                          </a:solidFill>
                        </a:rPr>
                        <a:t>±</a:t>
                      </a:r>
                      <a:endParaRPr sz="1600" u="none" cap="none" strike="noStrike">
                        <a:solidFill>
                          <a:srgbClr val="1A1A1A"/>
                        </a:solidFill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66534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ru" sz="1600" u="none" cap="none" strike="noStrike">
                          <a:solidFill>
                            <a:srgbClr val="166534"/>
                          </a:solidFill>
                        </a:rPr>
                        <a:t>✓</a:t>
                      </a:r>
                      <a:endParaRPr sz="1600" u="none" cap="none" strike="noStrike"/>
                    </a:p>
                  </a:txBody>
                  <a:tcPr marT="50800" marB="50800" marR="50800" marL="508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3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8"/>
          <p:cNvSpPr txBox="1"/>
          <p:nvPr>
            <p:ph type="title"/>
          </p:nvPr>
        </p:nvSpPr>
        <p:spPr>
          <a:xfrm>
            <a:off x="457193" y="715319"/>
            <a:ext cx="4655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ru" sz="2600">
                <a:solidFill>
                  <a:schemeClr val="dk1"/>
                </a:solidFill>
              </a:rPr>
              <a:t>БИЗНЕС-МОДЕЛЬ</a:t>
            </a:r>
            <a:endParaRPr sz="2600">
              <a:solidFill>
                <a:schemeClr val="dk1"/>
              </a:solidFill>
            </a:endParaRPr>
          </a:p>
        </p:txBody>
      </p:sp>
      <p:pic>
        <p:nvPicPr>
          <p:cNvPr id="241" name="Google Shape;24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0114" y="150853"/>
            <a:ext cx="1661886" cy="378252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8"/>
          <p:cNvSpPr/>
          <p:nvPr/>
        </p:nvSpPr>
        <p:spPr>
          <a:xfrm>
            <a:off x="228575" y="1270005"/>
            <a:ext cx="4023300" cy="3566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E9D5FF"/>
            </a:solidFill>
            <a:prstDash val="solid"/>
            <a:round/>
            <a:headEnd len="sm" w="sm" type="none"/>
            <a:tailEnd len="sm" w="sm" type="none"/>
          </a:ln>
          <a:effectLst>
            <a:outerShdw blurRad="76200" rotWithShape="0" algn="bl" dir="8100000" dist="25400">
              <a:srgbClr val="000000">
                <a:alpha val="7058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8"/>
          <p:cNvSpPr/>
          <p:nvPr/>
        </p:nvSpPr>
        <p:spPr>
          <a:xfrm>
            <a:off x="228575" y="1270005"/>
            <a:ext cx="4023300" cy="73200"/>
          </a:xfrm>
          <a:prstGeom prst="rect">
            <a:avLst/>
          </a:prstGeom>
          <a:solidFill>
            <a:srgbClr val="6B21C8"/>
          </a:solidFill>
          <a:ln cap="flat" cmpd="sng" w="12700">
            <a:solidFill>
              <a:srgbClr val="6B21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8"/>
          <p:cNvSpPr/>
          <p:nvPr/>
        </p:nvSpPr>
        <p:spPr>
          <a:xfrm>
            <a:off x="411455" y="1407165"/>
            <a:ext cx="3657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300"/>
              <a:buFont typeface="Calibri"/>
              <a:buNone/>
            </a:pPr>
            <a:r>
              <a:rPr b="0" i="0" lang="ru" sz="2500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  <a:t>Установка</a:t>
            </a:r>
            <a:endParaRPr b="0" i="0" sz="2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8"/>
          <p:cNvSpPr/>
          <p:nvPr/>
        </p:nvSpPr>
        <p:spPr>
          <a:xfrm>
            <a:off x="411455" y="1800357"/>
            <a:ext cx="3657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C00"/>
              </a:buClr>
              <a:buSzPts val="4800"/>
              <a:buFont typeface="Calibri"/>
              <a:buNone/>
            </a:pPr>
            <a:r>
              <a:rPr b="1" i="0" lang="ru" sz="4500" u="none" cap="none" strike="noStrike">
                <a:solidFill>
                  <a:srgbClr val="FF8C00"/>
                </a:solidFill>
                <a:latin typeface="Calibri"/>
                <a:ea typeface="Calibri"/>
                <a:cs typeface="Calibri"/>
                <a:sym typeface="Calibri"/>
              </a:rPr>
              <a:t>80 000 ₽</a:t>
            </a:r>
            <a:endParaRPr b="0" i="0" sz="4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8"/>
          <p:cNvSpPr/>
          <p:nvPr/>
        </p:nvSpPr>
        <p:spPr>
          <a:xfrm>
            <a:off x="594280" y="2655375"/>
            <a:ext cx="36576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200"/>
              <a:buFont typeface="Calibri"/>
              <a:buNone/>
            </a:pPr>
            <a:r>
              <a:rPr b="0" i="1" lang="ru" sz="2500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  <a:t>единовременно</a:t>
            </a:r>
            <a:endParaRPr b="0" i="0" sz="2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8"/>
          <p:cNvSpPr/>
          <p:nvPr/>
        </p:nvSpPr>
        <p:spPr>
          <a:xfrm>
            <a:off x="228575" y="3098800"/>
            <a:ext cx="4023300" cy="73200"/>
          </a:xfrm>
          <a:prstGeom prst="rect">
            <a:avLst/>
          </a:prstGeom>
          <a:solidFill>
            <a:srgbClr val="E9D5FF"/>
          </a:solidFill>
          <a:ln cap="flat" cmpd="sng" w="12700">
            <a:solidFill>
              <a:srgbClr val="E9D5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8"/>
          <p:cNvSpPr/>
          <p:nvPr/>
        </p:nvSpPr>
        <p:spPr>
          <a:xfrm>
            <a:off x="411455" y="3190245"/>
            <a:ext cx="3657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300"/>
              <a:buFont typeface="Calibri"/>
              <a:buNone/>
            </a:pPr>
            <a:r>
              <a:rPr b="0" i="0" lang="ru" sz="2500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  <a:t>Подписка</a:t>
            </a:r>
            <a:endParaRPr b="0" i="0" sz="2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8"/>
          <p:cNvSpPr/>
          <p:nvPr/>
        </p:nvSpPr>
        <p:spPr>
          <a:xfrm>
            <a:off x="411455" y="3583437"/>
            <a:ext cx="36576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C00"/>
              </a:buClr>
              <a:buSzPts val="4800"/>
              <a:buFont typeface="Calibri"/>
              <a:buNone/>
            </a:pPr>
            <a:r>
              <a:rPr b="1" i="0" lang="ru" sz="4500" u="none" cap="none" strike="noStrike">
                <a:solidFill>
                  <a:srgbClr val="FF8C00"/>
                </a:solidFill>
                <a:latin typeface="Calibri"/>
                <a:ea typeface="Calibri"/>
                <a:cs typeface="Calibri"/>
                <a:sym typeface="Calibri"/>
              </a:rPr>
              <a:t>20 000 ₽</a:t>
            </a:r>
            <a:endParaRPr b="0" i="0" sz="4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8"/>
          <p:cNvSpPr/>
          <p:nvPr/>
        </p:nvSpPr>
        <p:spPr>
          <a:xfrm>
            <a:off x="594280" y="4333245"/>
            <a:ext cx="36576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200"/>
              <a:buFont typeface="Calibri"/>
              <a:buNone/>
            </a:pPr>
            <a:r>
              <a:rPr b="0" i="1" lang="ru" sz="2500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  <a:t>в месяц</a:t>
            </a:r>
            <a:endParaRPr b="0" i="0" sz="2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8"/>
          <p:cNvSpPr/>
          <p:nvPr/>
        </p:nvSpPr>
        <p:spPr>
          <a:xfrm>
            <a:off x="4480535" y="1270005"/>
            <a:ext cx="4434900" cy="1691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E9D5FF"/>
            </a:solidFill>
            <a:prstDash val="solid"/>
            <a:round/>
            <a:headEnd len="sm" w="sm" type="none"/>
            <a:tailEnd len="sm" w="sm" type="none"/>
          </a:ln>
          <a:effectLst>
            <a:outerShdw blurRad="76200" rotWithShape="0" algn="bl" dir="8100000" dist="25400">
              <a:srgbClr val="000000">
                <a:alpha val="7058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8"/>
          <p:cNvSpPr/>
          <p:nvPr/>
        </p:nvSpPr>
        <p:spPr>
          <a:xfrm>
            <a:off x="4480535" y="1270005"/>
            <a:ext cx="4434900" cy="73200"/>
          </a:xfrm>
          <a:prstGeom prst="rect">
            <a:avLst/>
          </a:prstGeom>
          <a:solidFill>
            <a:srgbClr val="EAB308"/>
          </a:solidFill>
          <a:ln cap="flat" cmpd="sng" w="12700">
            <a:solidFill>
              <a:srgbClr val="EAB30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8"/>
          <p:cNvSpPr/>
          <p:nvPr/>
        </p:nvSpPr>
        <p:spPr>
          <a:xfrm>
            <a:off x="4663415" y="1388877"/>
            <a:ext cx="41148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200"/>
              <a:buFont typeface="Calibri"/>
              <a:buNone/>
            </a:pPr>
            <a:r>
              <a:rPr b="0" i="0" lang="ru" sz="2500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  <a:t>Экономия клиента на API</a:t>
            </a:r>
            <a:endParaRPr b="0" i="0" sz="2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8"/>
          <p:cNvSpPr/>
          <p:nvPr/>
        </p:nvSpPr>
        <p:spPr>
          <a:xfrm>
            <a:off x="4663430" y="1772925"/>
            <a:ext cx="6145800" cy="82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C00"/>
              </a:buClr>
              <a:buSzPts val="3200"/>
              <a:buFont typeface="Calibri"/>
              <a:buNone/>
            </a:pPr>
            <a:r>
              <a:rPr b="1" i="0" lang="ru" sz="4800" u="none" cap="none" strike="noStrike">
                <a:solidFill>
                  <a:srgbClr val="FF8C00"/>
                </a:solidFill>
                <a:latin typeface="Calibri"/>
                <a:ea typeface="Calibri"/>
                <a:cs typeface="Calibri"/>
                <a:sym typeface="Calibri"/>
              </a:rPr>
              <a:t>~880 000 ₽/мес.</a:t>
            </a:r>
            <a:endParaRPr b="0" i="0" sz="4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8"/>
          <p:cNvSpPr/>
          <p:nvPr/>
        </p:nvSpPr>
        <p:spPr>
          <a:xfrm>
            <a:off x="4905090" y="2563916"/>
            <a:ext cx="41148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100"/>
              <a:buFont typeface="Calibri"/>
              <a:buNone/>
            </a:pPr>
            <a:r>
              <a:rPr b="0" i="1" lang="ru" sz="2500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  <a:t>вместо GigaChat API</a:t>
            </a:r>
            <a:endParaRPr b="0" i="0" sz="2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8"/>
          <p:cNvSpPr/>
          <p:nvPr/>
        </p:nvSpPr>
        <p:spPr>
          <a:xfrm>
            <a:off x="4480535" y="3144525"/>
            <a:ext cx="4434900" cy="1691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E9D5FF"/>
            </a:solidFill>
            <a:prstDash val="solid"/>
            <a:round/>
            <a:headEnd len="sm" w="sm" type="none"/>
            <a:tailEnd len="sm" w="sm" type="none"/>
          </a:ln>
          <a:effectLst>
            <a:outerShdw blurRad="76200" rotWithShape="0" algn="bl" dir="8100000" dist="25400">
              <a:srgbClr val="000000">
                <a:alpha val="7058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8"/>
          <p:cNvSpPr/>
          <p:nvPr/>
        </p:nvSpPr>
        <p:spPr>
          <a:xfrm>
            <a:off x="4480535" y="3144525"/>
            <a:ext cx="4434900" cy="73200"/>
          </a:xfrm>
          <a:prstGeom prst="rect">
            <a:avLst/>
          </a:prstGeom>
          <a:solidFill>
            <a:srgbClr val="FF007F"/>
          </a:solidFill>
          <a:ln cap="flat" cmpd="sng" w="12700">
            <a:solidFill>
              <a:srgbClr val="FF00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8"/>
          <p:cNvSpPr/>
          <p:nvPr/>
        </p:nvSpPr>
        <p:spPr>
          <a:xfrm>
            <a:off x="4663415" y="3263397"/>
            <a:ext cx="41148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200"/>
              <a:buFont typeface="Calibri"/>
              <a:buNone/>
            </a:pPr>
            <a:r>
              <a:rPr b="0" i="0" lang="ru" sz="2500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  <a:t>Потенциал 1% рынка</a:t>
            </a:r>
            <a:endParaRPr b="0" i="0" sz="2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8"/>
          <p:cNvSpPr/>
          <p:nvPr/>
        </p:nvSpPr>
        <p:spPr>
          <a:xfrm>
            <a:off x="4663415" y="3647445"/>
            <a:ext cx="41148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7F"/>
              </a:buClr>
              <a:buSzPts val="3200"/>
              <a:buFont typeface="Calibri"/>
              <a:buNone/>
            </a:pPr>
            <a:r>
              <a:rPr b="1" i="0" lang="ru" sz="4500" u="none" cap="none" strike="noStrike">
                <a:solidFill>
                  <a:srgbClr val="FF007F"/>
                </a:solidFill>
                <a:latin typeface="Calibri"/>
                <a:ea typeface="Calibri"/>
                <a:cs typeface="Calibri"/>
                <a:sym typeface="Calibri"/>
              </a:rPr>
              <a:t>114 млн ₽/год</a:t>
            </a:r>
            <a:endParaRPr b="0" i="0" sz="4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8"/>
          <p:cNvSpPr/>
          <p:nvPr/>
        </p:nvSpPr>
        <p:spPr>
          <a:xfrm>
            <a:off x="4800615" y="4342578"/>
            <a:ext cx="41148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100"/>
              <a:buFont typeface="Calibri"/>
              <a:buNone/>
            </a:pPr>
            <a:r>
              <a:rPr b="0" i="1" lang="ru" sz="2500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  <a:t>~1 140 компаний</a:t>
            </a:r>
            <a:endParaRPr b="0" i="0" sz="2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9"/>
          <p:cNvSpPr txBox="1"/>
          <p:nvPr>
            <p:ph type="title"/>
          </p:nvPr>
        </p:nvSpPr>
        <p:spPr>
          <a:xfrm>
            <a:off x="756800" y="720313"/>
            <a:ext cx="23241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025" lIns="82025" spcFirstLastPara="1" rIns="82025" wrap="square" tIns="820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22"/>
              <a:buNone/>
            </a:pPr>
            <a:r>
              <a:rPr lang="ru" sz="2332">
                <a:solidFill>
                  <a:schemeClr val="dk1"/>
                </a:solidFill>
              </a:rPr>
              <a:t>КОМАНДА </a:t>
            </a:r>
            <a:endParaRPr sz="2332">
              <a:solidFill>
                <a:schemeClr val="dk1"/>
              </a:solidFill>
            </a:endParaRPr>
          </a:p>
        </p:txBody>
      </p:sp>
      <p:pic>
        <p:nvPicPr>
          <p:cNvPr id="266" name="Google Shape;26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0114" y="150853"/>
            <a:ext cx="1661886" cy="378252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9"/>
          <p:cNvSpPr/>
          <p:nvPr/>
        </p:nvSpPr>
        <p:spPr>
          <a:xfrm>
            <a:off x="396875" y="1486200"/>
            <a:ext cx="2778600" cy="3038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E9D5FF"/>
            </a:solidFill>
            <a:prstDash val="solid"/>
            <a:round/>
            <a:headEnd len="sm" w="sm" type="none"/>
            <a:tailEnd len="sm" w="sm" type="none"/>
          </a:ln>
          <a:effectLst>
            <a:outerShdw blurRad="52627" rotWithShape="0" algn="bl" dir="8100000" dist="17542">
              <a:srgbClr val="000000">
                <a:alpha val="7058"/>
              </a:srgbClr>
            </a:outerShdw>
          </a:effectLst>
        </p:spPr>
        <p:txBody>
          <a:bodyPr anchorCtr="0" anchor="ctr" bIns="63125" lIns="63125" spcFirstLastPara="1" rIns="63125" wrap="square" tIns="63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9"/>
          <p:cNvSpPr/>
          <p:nvPr/>
        </p:nvSpPr>
        <p:spPr>
          <a:xfrm>
            <a:off x="396875" y="1436225"/>
            <a:ext cx="2778600" cy="80100"/>
          </a:xfrm>
          <a:prstGeom prst="rect">
            <a:avLst/>
          </a:prstGeom>
          <a:solidFill>
            <a:srgbClr val="6B21C8"/>
          </a:solidFill>
          <a:ln cap="flat" cmpd="sng" w="12700">
            <a:solidFill>
              <a:srgbClr val="6B21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9"/>
          <p:cNvSpPr/>
          <p:nvPr/>
        </p:nvSpPr>
        <p:spPr>
          <a:xfrm>
            <a:off x="1186278" y="1675658"/>
            <a:ext cx="1199700" cy="1199700"/>
          </a:xfrm>
          <a:prstGeom prst="ellipse">
            <a:avLst/>
          </a:prstGeom>
          <a:solidFill>
            <a:srgbClr val="F3F0FF"/>
          </a:solidFill>
          <a:ln cap="flat" cmpd="sng" w="9525">
            <a:solidFill>
              <a:srgbClr val="D8B4F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3125" lIns="63125" spcFirstLastPara="1" rIns="63125" wrap="square" tIns="63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9"/>
          <p:cNvSpPr/>
          <p:nvPr/>
        </p:nvSpPr>
        <p:spPr>
          <a:xfrm>
            <a:off x="1186278" y="1801963"/>
            <a:ext cx="1199700" cy="82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63"/>
              <a:buFont typeface="Calibri"/>
              <a:buNone/>
            </a:pPr>
            <a:r>
              <a:rPr b="0" i="0" lang="ru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👤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9"/>
          <p:cNvSpPr/>
          <p:nvPr/>
        </p:nvSpPr>
        <p:spPr>
          <a:xfrm>
            <a:off x="491603" y="2965373"/>
            <a:ext cx="25893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21C8"/>
              </a:buClr>
              <a:buSzPts val="1036"/>
              <a:buFont typeface="Calibri"/>
              <a:buNone/>
            </a:pPr>
            <a:r>
              <a:rPr b="1" i="0" lang="ru" sz="1800" u="none" cap="none" strike="noStrike">
                <a:solidFill>
                  <a:srgbClr val="6B21C8"/>
                </a:solidFill>
                <a:latin typeface="Calibri"/>
                <a:ea typeface="Calibri"/>
                <a:cs typeface="Calibri"/>
                <a:sym typeface="Calibri"/>
              </a:rPr>
              <a:t>Тимиргалеев Артур Уралович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9"/>
          <p:cNvSpPr/>
          <p:nvPr/>
        </p:nvSpPr>
        <p:spPr>
          <a:xfrm>
            <a:off x="491603" y="3455798"/>
            <a:ext cx="2589300" cy="25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760"/>
              <a:buFont typeface="Calibri"/>
              <a:buNone/>
            </a:pPr>
            <a:r>
              <a:rPr b="0" i="0" lang="ru" sz="1800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  <a:t>4 курс · УУНиТ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9"/>
          <p:cNvSpPr/>
          <p:nvPr/>
        </p:nvSpPr>
        <p:spPr>
          <a:xfrm>
            <a:off x="491478" y="3938859"/>
            <a:ext cx="2589300" cy="25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33EA"/>
              </a:buClr>
              <a:buSzPts val="829"/>
              <a:buFont typeface="Calibri"/>
              <a:buNone/>
            </a:pPr>
            <a:r>
              <a:rPr b="1" i="0" lang="ru" sz="1800" u="none" cap="none" strike="noStrike">
                <a:solidFill>
                  <a:srgbClr val="9333EA"/>
                </a:solidFill>
                <a:latin typeface="Calibri"/>
                <a:ea typeface="Calibri"/>
                <a:cs typeface="Calibri"/>
                <a:sym typeface="Calibri"/>
              </a:rPr>
              <a:t>Лидер проекта - </a:t>
            </a:r>
            <a:r>
              <a:rPr b="1" lang="ru" sz="1800">
                <a:solidFill>
                  <a:srgbClr val="9333EA"/>
                </a:solidFill>
                <a:latin typeface="Calibri"/>
                <a:ea typeface="Calibri"/>
                <a:cs typeface="Calibri"/>
                <a:sym typeface="Calibri"/>
              </a:rPr>
              <a:t>разработка ядра и api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9"/>
          <p:cNvSpPr/>
          <p:nvPr/>
        </p:nvSpPr>
        <p:spPr>
          <a:xfrm>
            <a:off x="4027525" y="925175"/>
            <a:ext cx="4713000" cy="750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E9D5FF"/>
            </a:solidFill>
            <a:prstDash val="solid"/>
            <a:round/>
            <a:headEnd len="sm" w="sm" type="none"/>
            <a:tailEnd len="sm" w="sm" type="none"/>
          </a:ln>
          <a:effectLst>
            <a:outerShdw blurRad="52627" rotWithShape="0" algn="bl" dir="8100000" dist="17542">
              <a:srgbClr val="000000">
                <a:alpha val="7058"/>
              </a:srgbClr>
            </a:outerShdw>
          </a:effectLst>
        </p:spPr>
        <p:txBody>
          <a:bodyPr anchorCtr="0" anchor="ctr" bIns="63125" lIns="63125" spcFirstLastPara="1" rIns="63125" wrap="square" tIns="63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9"/>
          <p:cNvSpPr/>
          <p:nvPr/>
        </p:nvSpPr>
        <p:spPr>
          <a:xfrm>
            <a:off x="4027525" y="925175"/>
            <a:ext cx="92400" cy="750600"/>
          </a:xfrm>
          <a:prstGeom prst="rect">
            <a:avLst/>
          </a:prstGeom>
          <a:solidFill>
            <a:srgbClr val="6B21C8"/>
          </a:solidFill>
          <a:ln cap="flat" cmpd="sng" w="12700">
            <a:solidFill>
              <a:srgbClr val="6B21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9"/>
          <p:cNvSpPr/>
          <p:nvPr/>
        </p:nvSpPr>
        <p:spPr>
          <a:xfrm>
            <a:off x="4199900" y="1011100"/>
            <a:ext cx="591300" cy="591300"/>
          </a:xfrm>
          <a:prstGeom prst="ellipse">
            <a:avLst/>
          </a:prstGeom>
          <a:solidFill>
            <a:srgbClr val="F3F0FF"/>
          </a:solidFill>
          <a:ln cap="flat" cmpd="sng" w="9525">
            <a:solidFill>
              <a:srgbClr val="D8B4F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1125" lIns="31125" spcFirstLastPara="1" rIns="31125" wrap="square" tIns="31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7"/>
              <a:buFont typeface="Arial"/>
              <a:buNone/>
            </a:pPr>
            <a:r>
              <a:t/>
            </a:r>
            <a:endParaRPr b="0" i="0" sz="88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9"/>
          <p:cNvSpPr/>
          <p:nvPr/>
        </p:nvSpPr>
        <p:spPr>
          <a:xfrm>
            <a:off x="4199900" y="1073362"/>
            <a:ext cx="591300" cy="40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62"/>
              <a:buFont typeface="Calibri"/>
              <a:buNone/>
            </a:pPr>
            <a:r>
              <a:rPr b="0" i="0" lang="ru" sz="1035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👤</a:t>
            </a:r>
            <a:endParaRPr b="0" i="0" sz="1035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9"/>
          <p:cNvSpPr/>
          <p:nvPr/>
        </p:nvSpPr>
        <p:spPr>
          <a:xfrm>
            <a:off x="5115349" y="983850"/>
            <a:ext cx="33816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21C8"/>
              </a:buClr>
              <a:buSzPts val="1036"/>
              <a:buFont typeface="Calibri"/>
              <a:buNone/>
            </a:pPr>
            <a:r>
              <a:rPr b="1" i="0" lang="ru" sz="1800" u="none" cap="none" strike="noStrike">
                <a:solidFill>
                  <a:srgbClr val="6B21C8"/>
                </a:solidFill>
                <a:latin typeface="Calibri"/>
                <a:ea typeface="Calibri"/>
                <a:cs typeface="Calibri"/>
                <a:sym typeface="Calibri"/>
              </a:rPr>
              <a:t>Антипова Александра Евгеньевна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9"/>
          <p:cNvSpPr/>
          <p:nvPr/>
        </p:nvSpPr>
        <p:spPr>
          <a:xfrm>
            <a:off x="4518078" y="1269998"/>
            <a:ext cx="2589300" cy="25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760"/>
              <a:buFont typeface="Calibri"/>
              <a:buNone/>
            </a:pPr>
            <a:r>
              <a:rPr b="0" i="0" lang="ru" sz="1800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  <a:t>1 курс · УУНиТ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9"/>
          <p:cNvSpPr/>
          <p:nvPr/>
        </p:nvSpPr>
        <p:spPr>
          <a:xfrm>
            <a:off x="6236703" y="1270009"/>
            <a:ext cx="2589300" cy="25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9333EA"/>
              </a:buClr>
              <a:buSzPts val="829"/>
              <a:buFont typeface="Calibri"/>
              <a:buNone/>
            </a:pPr>
            <a:r>
              <a:rPr b="1" lang="ru" sz="1800">
                <a:solidFill>
                  <a:srgbClr val="9333EA"/>
                </a:solidFill>
                <a:latin typeface="Calibri"/>
                <a:ea typeface="Calibri"/>
                <a:cs typeface="Calibri"/>
                <a:sym typeface="Calibri"/>
              </a:rPr>
              <a:t>Тестирование 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9"/>
          <p:cNvSpPr/>
          <p:nvPr/>
        </p:nvSpPr>
        <p:spPr>
          <a:xfrm>
            <a:off x="4027525" y="1722750"/>
            <a:ext cx="4713000" cy="750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E9D5FF"/>
            </a:solidFill>
            <a:prstDash val="solid"/>
            <a:round/>
            <a:headEnd len="sm" w="sm" type="none"/>
            <a:tailEnd len="sm" w="sm" type="none"/>
          </a:ln>
          <a:effectLst>
            <a:outerShdw blurRad="52627" rotWithShape="0" algn="bl" dir="8100000" dist="17542">
              <a:srgbClr val="000000">
                <a:alpha val="7058"/>
              </a:srgbClr>
            </a:outerShdw>
          </a:effectLst>
        </p:spPr>
        <p:txBody>
          <a:bodyPr anchorCtr="0" anchor="ctr" bIns="63125" lIns="63125" spcFirstLastPara="1" rIns="63125" wrap="square" tIns="63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9"/>
          <p:cNvSpPr/>
          <p:nvPr/>
        </p:nvSpPr>
        <p:spPr>
          <a:xfrm>
            <a:off x="4027525" y="1722750"/>
            <a:ext cx="92400" cy="750600"/>
          </a:xfrm>
          <a:prstGeom prst="rect">
            <a:avLst/>
          </a:prstGeom>
          <a:solidFill>
            <a:srgbClr val="6B21C8"/>
          </a:solidFill>
          <a:ln cap="flat" cmpd="sng" w="12700">
            <a:solidFill>
              <a:srgbClr val="6B21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9"/>
          <p:cNvSpPr/>
          <p:nvPr/>
        </p:nvSpPr>
        <p:spPr>
          <a:xfrm>
            <a:off x="4199900" y="1808675"/>
            <a:ext cx="591300" cy="591300"/>
          </a:xfrm>
          <a:prstGeom prst="ellipse">
            <a:avLst/>
          </a:prstGeom>
          <a:solidFill>
            <a:srgbClr val="F3F0FF"/>
          </a:solidFill>
          <a:ln cap="flat" cmpd="sng" w="9525">
            <a:solidFill>
              <a:srgbClr val="D8B4F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1125" lIns="31125" spcFirstLastPara="1" rIns="31125" wrap="square" tIns="31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7"/>
              <a:buFont typeface="Arial"/>
              <a:buNone/>
            </a:pPr>
            <a:r>
              <a:t/>
            </a:r>
            <a:endParaRPr b="0" i="0" sz="88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9"/>
          <p:cNvSpPr/>
          <p:nvPr/>
        </p:nvSpPr>
        <p:spPr>
          <a:xfrm>
            <a:off x="4199900" y="1870937"/>
            <a:ext cx="591300" cy="40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62"/>
              <a:buFont typeface="Calibri"/>
              <a:buNone/>
            </a:pPr>
            <a:r>
              <a:rPr b="0" i="0" lang="ru" sz="1035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👤</a:t>
            </a:r>
            <a:endParaRPr b="0" i="0" sz="1035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9"/>
          <p:cNvSpPr/>
          <p:nvPr/>
        </p:nvSpPr>
        <p:spPr>
          <a:xfrm>
            <a:off x="4949499" y="1752088"/>
            <a:ext cx="33816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21C8"/>
              </a:buClr>
              <a:buSzPts val="1036"/>
              <a:buFont typeface="Calibri"/>
              <a:buNone/>
            </a:pPr>
            <a:r>
              <a:rPr b="1" i="0" lang="ru" sz="1800" u="none" cap="none" strike="noStrike">
                <a:solidFill>
                  <a:srgbClr val="6B21C8"/>
                </a:solidFill>
                <a:latin typeface="Calibri"/>
                <a:ea typeface="Calibri"/>
                <a:cs typeface="Calibri"/>
                <a:sym typeface="Calibri"/>
              </a:rPr>
              <a:t>Зубаеров Радмир Эдуардович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9"/>
          <p:cNvSpPr/>
          <p:nvPr/>
        </p:nvSpPr>
        <p:spPr>
          <a:xfrm>
            <a:off x="4518078" y="2067573"/>
            <a:ext cx="2589300" cy="25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760"/>
              <a:buFont typeface="Calibri"/>
              <a:buNone/>
            </a:pPr>
            <a:r>
              <a:rPr b="0" i="0" lang="ru" sz="1800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  <a:t>1 курс · УУНиТ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9"/>
          <p:cNvSpPr/>
          <p:nvPr/>
        </p:nvSpPr>
        <p:spPr>
          <a:xfrm>
            <a:off x="6236703" y="2067584"/>
            <a:ext cx="2589300" cy="25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9333EA"/>
              </a:buClr>
              <a:buSzPts val="829"/>
              <a:buFont typeface="Calibri"/>
              <a:buNone/>
            </a:pPr>
            <a:r>
              <a:rPr b="1" lang="ru" sz="1800">
                <a:solidFill>
                  <a:srgbClr val="9333EA"/>
                </a:solidFill>
                <a:latin typeface="Calibri"/>
                <a:ea typeface="Calibri"/>
                <a:cs typeface="Calibri"/>
                <a:sym typeface="Calibri"/>
              </a:rPr>
              <a:t>Тестирование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9"/>
          <p:cNvSpPr/>
          <p:nvPr/>
        </p:nvSpPr>
        <p:spPr>
          <a:xfrm>
            <a:off x="4027525" y="2520325"/>
            <a:ext cx="4713000" cy="750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E9D5FF"/>
            </a:solidFill>
            <a:prstDash val="solid"/>
            <a:round/>
            <a:headEnd len="sm" w="sm" type="none"/>
            <a:tailEnd len="sm" w="sm" type="none"/>
          </a:ln>
          <a:effectLst>
            <a:outerShdw blurRad="52627" rotWithShape="0" algn="bl" dir="8100000" dist="17542">
              <a:srgbClr val="000000">
                <a:alpha val="7058"/>
              </a:srgbClr>
            </a:outerShdw>
          </a:effectLst>
        </p:spPr>
        <p:txBody>
          <a:bodyPr anchorCtr="0" anchor="ctr" bIns="63125" lIns="63125" spcFirstLastPara="1" rIns="63125" wrap="square" tIns="63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9"/>
          <p:cNvSpPr/>
          <p:nvPr/>
        </p:nvSpPr>
        <p:spPr>
          <a:xfrm>
            <a:off x="4027525" y="2520325"/>
            <a:ext cx="92400" cy="750600"/>
          </a:xfrm>
          <a:prstGeom prst="rect">
            <a:avLst/>
          </a:prstGeom>
          <a:solidFill>
            <a:srgbClr val="6B21C8"/>
          </a:solidFill>
          <a:ln cap="flat" cmpd="sng" w="12700">
            <a:solidFill>
              <a:srgbClr val="6B21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9"/>
          <p:cNvSpPr/>
          <p:nvPr/>
        </p:nvSpPr>
        <p:spPr>
          <a:xfrm>
            <a:off x="4199900" y="2606250"/>
            <a:ext cx="591300" cy="591300"/>
          </a:xfrm>
          <a:prstGeom prst="ellipse">
            <a:avLst/>
          </a:prstGeom>
          <a:solidFill>
            <a:srgbClr val="F3F0FF"/>
          </a:solidFill>
          <a:ln cap="flat" cmpd="sng" w="9525">
            <a:solidFill>
              <a:srgbClr val="D8B4F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1125" lIns="31125" spcFirstLastPara="1" rIns="31125" wrap="square" tIns="31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7"/>
              <a:buFont typeface="Arial"/>
              <a:buNone/>
            </a:pPr>
            <a:r>
              <a:t/>
            </a:r>
            <a:endParaRPr b="0" i="0" sz="88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9"/>
          <p:cNvSpPr/>
          <p:nvPr/>
        </p:nvSpPr>
        <p:spPr>
          <a:xfrm>
            <a:off x="4199900" y="2668512"/>
            <a:ext cx="591300" cy="40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62"/>
              <a:buFont typeface="Calibri"/>
              <a:buNone/>
            </a:pPr>
            <a:r>
              <a:rPr b="0" i="0" lang="ru" sz="1035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👤</a:t>
            </a:r>
            <a:endParaRPr b="0" i="0" sz="1035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9"/>
          <p:cNvSpPr/>
          <p:nvPr/>
        </p:nvSpPr>
        <p:spPr>
          <a:xfrm>
            <a:off x="5030099" y="2528250"/>
            <a:ext cx="33816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21C8"/>
              </a:buClr>
              <a:buSzPts val="1036"/>
              <a:buFont typeface="Calibri"/>
              <a:buNone/>
            </a:pPr>
            <a:r>
              <a:rPr b="1" i="0" lang="ru" sz="1800" u="none" cap="none" strike="noStrike">
                <a:solidFill>
                  <a:srgbClr val="6B21C8"/>
                </a:solidFill>
                <a:latin typeface="Calibri"/>
                <a:ea typeface="Calibri"/>
                <a:cs typeface="Calibri"/>
                <a:sym typeface="Calibri"/>
              </a:rPr>
              <a:t>Политов Сергей Александрович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9"/>
          <p:cNvSpPr/>
          <p:nvPr/>
        </p:nvSpPr>
        <p:spPr>
          <a:xfrm>
            <a:off x="4518078" y="2865148"/>
            <a:ext cx="2589300" cy="25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760"/>
              <a:buFont typeface="Calibri"/>
              <a:buNone/>
            </a:pPr>
            <a:r>
              <a:rPr b="0" i="0" lang="ru" sz="1800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  <a:t>1 курс · УУНиТ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9"/>
          <p:cNvSpPr/>
          <p:nvPr/>
        </p:nvSpPr>
        <p:spPr>
          <a:xfrm>
            <a:off x="6348678" y="2877072"/>
            <a:ext cx="2589300" cy="25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9333EA"/>
              </a:buClr>
              <a:buSzPts val="829"/>
              <a:buFont typeface="Calibri"/>
              <a:buNone/>
            </a:pPr>
            <a:r>
              <a:rPr b="1" lang="ru" sz="1800">
                <a:solidFill>
                  <a:srgbClr val="9333EA"/>
                </a:solidFill>
                <a:latin typeface="Calibri"/>
                <a:ea typeface="Calibri"/>
                <a:cs typeface="Calibri"/>
                <a:sym typeface="Calibri"/>
              </a:rPr>
              <a:t>UX / документация 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9"/>
          <p:cNvSpPr/>
          <p:nvPr/>
        </p:nvSpPr>
        <p:spPr>
          <a:xfrm>
            <a:off x="4027525" y="3341725"/>
            <a:ext cx="4713000" cy="750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E9D5FF"/>
            </a:solidFill>
            <a:prstDash val="solid"/>
            <a:round/>
            <a:headEnd len="sm" w="sm" type="none"/>
            <a:tailEnd len="sm" w="sm" type="none"/>
          </a:ln>
          <a:effectLst>
            <a:outerShdw blurRad="52627" rotWithShape="0" algn="bl" dir="8100000" dist="17542">
              <a:srgbClr val="000000">
                <a:alpha val="7058"/>
              </a:srgbClr>
            </a:outerShdw>
          </a:effectLst>
        </p:spPr>
        <p:txBody>
          <a:bodyPr anchorCtr="0" anchor="ctr" bIns="63125" lIns="63125" spcFirstLastPara="1" rIns="63125" wrap="square" tIns="63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9"/>
          <p:cNvSpPr/>
          <p:nvPr/>
        </p:nvSpPr>
        <p:spPr>
          <a:xfrm>
            <a:off x="4027525" y="3341725"/>
            <a:ext cx="92400" cy="750600"/>
          </a:xfrm>
          <a:prstGeom prst="rect">
            <a:avLst/>
          </a:prstGeom>
          <a:solidFill>
            <a:srgbClr val="6B21C8"/>
          </a:solidFill>
          <a:ln cap="flat" cmpd="sng" w="12700">
            <a:solidFill>
              <a:srgbClr val="6B21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9"/>
          <p:cNvSpPr/>
          <p:nvPr/>
        </p:nvSpPr>
        <p:spPr>
          <a:xfrm>
            <a:off x="4199900" y="3427650"/>
            <a:ext cx="591300" cy="591300"/>
          </a:xfrm>
          <a:prstGeom prst="ellipse">
            <a:avLst/>
          </a:prstGeom>
          <a:solidFill>
            <a:srgbClr val="F3F0FF"/>
          </a:solidFill>
          <a:ln cap="flat" cmpd="sng" w="9525">
            <a:solidFill>
              <a:srgbClr val="D8B4F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1125" lIns="31125" spcFirstLastPara="1" rIns="31125" wrap="square" tIns="31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7"/>
              <a:buFont typeface="Arial"/>
              <a:buNone/>
            </a:pPr>
            <a:r>
              <a:t/>
            </a:r>
            <a:endParaRPr b="0" i="0" sz="88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9"/>
          <p:cNvSpPr/>
          <p:nvPr/>
        </p:nvSpPr>
        <p:spPr>
          <a:xfrm>
            <a:off x="4199900" y="3489912"/>
            <a:ext cx="591300" cy="40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62"/>
              <a:buFont typeface="Calibri"/>
              <a:buNone/>
            </a:pPr>
            <a:r>
              <a:rPr b="0" i="0" lang="ru" sz="1035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👤</a:t>
            </a:r>
            <a:endParaRPr b="0" i="0" sz="1035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9"/>
          <p:cNvSpPr/>
          <p:nvPr/>
        </p:nvSpPr>
        <p:spPr>
          <a:xfrm>
            <a:off x="4747124" y="3474850"/>
            <a:ext cx="33816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21C8"/>
              </a:buClr>
              <a:buSzPts val="1036"/>
              <a:buFont typeface="Calibri"/>
              <a:buNone/>
            </a:pPr>
            <a:r>
              <a:rPr b="1" i="0" lang="ru" sz="1800" u="none" cap="none" strike="noStrike">
                <a:solidFill>
                  <a:srgbClr val="6B21C8"/>
                </a:solidFill>
                <a:latin typeface="Calibri"/>
                <a:ea typeface="Calibri"/>
                <a:cs typeface="Calibri"/>
                <a:sym typeface="Calibri"/>
              </a:rPr>
              <a:t>Гасников Антон Сергеевич</a:t>
            </a:r>
            <a:endParaRPr b="1" i="0" sz="1800" u="none" cap="none" strike="noStrike">
              <a:solidFill>
                <a:srgbClr val="6B21C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21C8"/>
              </a:buClr>
              <a:buSzPts val="1036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6B21C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9"/>
          <p:cNvSpPr/>
          <p:nvPr/>
        </p:nvSpPr>
        <p:spPr>
          <a:xfrm>
            <a:off x="4518078" y="3686548"/>
            <a:ext cx="2589300" cy="25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760"/>
              <a:buFont typeface="Calibri"/>
              <a:buNone/>
            </a:pPr>
            <a:r>
              <a:rPr b="0" i="0" lang="ru" sz="1800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  <a:t>1 курс · УУНиТ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9"/>
          <p:cNvSpPr/>
          <p:nvPr/>
        </p:nvSpPr>
        <p:spPr>
          <a:xfrm>
            <a:off x="6236703" y="3686559"/>
            <a:ext cx="2589300" cy="25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9333EA"/>
              </a:buClr>
              <a:buSzPts val="829"/>
              <a:buFont typeface="Calibri"/>
              <a:buNone/>
            </a:pPr>
            <a:r>
              <a:rPr b="1" lang="ru" sz="1800">
                <a:solidFill>
                  <a:srgbClr val="9333EA"/>
                </a:solidFill>
                <a:latin typeface="Calibri"/>
                <a:ea typeface="Calibri"/>
                <a:cs typeface="Calibri"/>
                <a:sym typeface="Calibri"/>
              </a:rPr>
              <a:t>Разметка данных  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9"/>
          <p:cNvSpPr/>
          <p:nvPr/>
        </p:nvSpPr>
        <p:spPr>
          <a:xfrm>
            <a:off x="4027525" y="4179350"/>
            <a:ext cx="4713000" cy="750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E9D5FF"/>
            </a:solidFill>
            <a:prstDash val="solid"/>
            <a:round/>
            <a:headEnd len="sm" w="sm" type="none"/>
            <a:tailEnd len="sm" w="sm" type="none"/>
          </a:ln>
          <a:effectLst>
            <a:outerShdw blurRad="52627" rotWithShape="0" algn="bl" dir="8100000" dist="17542">
              <a:srgbClr val="000000">
                <a:alpha val="7058"/>
              </a:srgbClr>
            </a:outerShdw>
          </a:effectLst>
        </p:spPr>
        <p:txBody>
          <a:bodyPr anchorCtr="0" anchor="ctr" bIns="63125" lIns="63125" spcFirstLastPara="1" rIns="63125" wrap="square" tIns="63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9"/>
          <p:cNvSpPr/>
          <p:nvPr/>
        </p:nvSpPr>
        <p:spPr>
          <a:xfrm>
            <a:off x="4027525" y="4179350"/>
            <a:ext cx="92400" cy="750600"/>
          </a:xfrm>
          <a:prstGeom prst="rect">
            <a:avLst/>
          </a:prstGeom>
          <a:solidFill>
            <a:srgbClr val="6B21C8"/>
          </a:solidFill>
          <a:ln cap="flat" cmpd="sng" w="12700">
            <a:solidFill>
              <a:srgbClr val="6B21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9"/>
          <p:cNvSpPr/>
          <p:nvPr/>
        </p:nvSpPr>
        <p:spPr>
          <a:xfrm>
            <a:off x="4199900" y="4265275"/>
            <a:ext cx="591300" cy="591300"/>
          </a:xfrm>
          <a:prstGeom prst="ellipse">
            <a:avLst/>
          </a:prstGeom>
          <a:solidFill>
            <a:srgbClr val="F3F0FF"/>
          </a:solidFill>
          <a:ln cap="flat" cmpd="sng" w="9525">
            <a:solidFill>
              <a:srgbClr val="D8B4F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1125" lIns="31125" spcFirstLastPara="1" rIns="31125" wrap="square" tIns="31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7"/>
              <a:buFont typeface="Arial"/>
              <a:buNone/>
            </a:pPr>
            <a:r>
              <a:t/>
            </a:r>
            <a:endParaRPr b="0" i="0" sz="88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9"/>
          <p:cNvSpPr/>
          <p:nvPr/>
        </p:nvSpPr>
        <p:spPr>
          <a:xfrm>
            <a:off x="4199900" y="4327537"/>
            <a:ext cx="591300" cy="40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62"/>
              <a:buFont typeface="Calibri"/>
              <a:buNone/>
            </a:pPr>
            <a:r>
              <a:rPr b="0" i="0" lang="ru" sz="1035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👤</a:t>
            </a:r>
            <a:endParaRPr b="0" i="0" sz="1035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9"/>
          <p:cNvSpPr/>
          <p:nvPr/>
        </p:nvSpPr>
        <p:spPr>
          <a:xfrm>
            <a:off x="5003149" y="4316600"/>
            <a:ext cx="33816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21C8"/>
              </a:buClr>
              <a:buSzPts val="1036"/>
              <a:buFont typeface="Calibri"/>
              <a:buNone/>
            </a:pPr>
            <a:r>
              <a:rPr b="1" i="0" lang="ru" sz="1800" u="none" cap="none" strike="noStrike">
                <a:solidFill>
                  <a:srgbClr val="6B21C8"/>
                </a:solidFill>
                <a:latin typeface="Calibri"/>
                <a:ea typeface="Calibri"/>
                <a:cs typeface="Calibri"/>
                <a:sym typeface="Calibri"/>
              </a:rPr>
              <a:t>Валиахметов Тимур Радикович</a:t>
            </a:r>
            <a:endParaRPr b="1" i="0" sz="1800" u="none" cap="none" strike="noStrike">
              <a:solidFill>
                <a:srgbClr val="6B21C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21C8"/>
              </a:buClr>
              <a:buSzPts val="1036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6B21C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9"/>
          <p:cNvSpPr/>
          <p:nvPr/>
        </p:nvSpPr>
        <p:spPr>
          <a:xfrm>
            <a:off x="4518078" y="4524173"/>
            <a:ext cx="2589300" cy="25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760"/>
              <a:buFont typeface="Calibri"/>
              <a:buNone/>
            </a:pPr>
            <a:r>
              <a:rPr b="0" i="0" lang="ru" sz="1800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  <a:t>1 курс · УУНиТ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9"/>
          <p:cNvSpPr/>
          <p:nvPr/>
        </p:nvSpPr>
        <p:spPr>
          <a:xfrm>
            <a:off x="6236703" y="4496034"/>
            <a:ext cx="2589300" cy="25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33EA"/>
              </a:buClr>
              <a:buSzPts val="829"/>
              <a:buFont typeface="Calibri"/>
              <a:buNone/>
            </a:pPr>
            <a:r>
              <a:rPr b="1" lang="ru" sz="1800">
                <a:solidFill>
                  <a:srgbClr val="9333EA"/>
                </a:solidFill>
                <a:latin typeface="Calibri"/>
                <a:ea typeface="Calibri"/>
                <a:cs typeface="Calibri"/>
                <a:sym typeface="Calibri"/>
              </a:rPr>
              <a:t>Безопасность  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9"/>
          <p:cNvSpPr txBox="1"/>
          <p:nvPr/>
        </p:nvSpPr>
        <p:spPr>
          <a:xfrm>
            <a:off x="397925" y="1522300"/>
            <a:ext cx="7443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ru" sz="2900" u="none" cap="none" strike="noStrike">
                <a:solidFill>
                  <a:srgbClr val="6B21C8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endParaRPr b="0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9"/>
          <p:cNvSpPr txBox="1"/>
          <p:nvPr/>
        </p:nvSpPr>
        <p:spPr>
          <a:xfrm>
            <a:off x="3395650" y="699738"/>
            <a:ext cx="8643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ru" sz="2900" u="none" cap="none" strike="noStrike">
                <a:solidFill>
                  <a:srgbClr val="6B21C8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9"/>
          <p:cNvSpPr txBox="1"/>
          <p:nvPr/>
        </p:nvSpPr>
        <p:spPr>
          <a:xfrm>
            <a:off x="3395638" y="1522288"/>
            <a:ext cx="8643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ru" sz="2900" u="none" cap="none" strike="noStrike">
                <a:solidFill>
                  <a:srgbClr val="6B21C8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9"/>
          <p:cNvSpPr txBox="1"/>
          <p:nvPr/>
        </p:nvSpPr>
        <p:spPr>
          <a:xfrm>
            <a:off x="3414613" y="2344838"/>
            <a:ext cx="8643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ru" sz="2900" u="none" cap="none" strike="noStrike">
                <a:solidFill>
                  <a:srgbClr val="6B21C8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9"/>
          <p:cNvSpPr txBox="1"/>
          <p:nvPr/>
        </p:nvSpPr>
        <p:spPr>
          <a:xfrm>
            <a:off x="3414625" y="3167388"/>
            <a:ext cx="8643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ru" sz="2900" u="none" cap="none" strike="noStrike">
                <a:solidFill>
                  <a:srgbClr val="6B21C8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9"/>
          <p:cNvSpPr txBox="1"/>
          <p:nvPr/>
        </p:nvSpPr>
        <p:spPr>
          <a:xfrm>
            <a:off x="3414613" y="3989950"/>
            <a:ext cx="8643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ru" sz="2900" u="none" cap="none" strike="noStrike">
                <a:solidFill>
                  <a:srgbClr val="6B21C8"/>
                </a:solidFill>
                <a:latin typeface="Calibri"/>
                <a:ea typeface="Calibri"/>
                <a:cs typeface="Calibri"/>
                <a:sym typeface="Calibri"/>
              </a:rPr>
              <a:t>6.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5" name="Google Shape;315;p9" title="SdgZb6l3iAHa8mH3xsEYhVQA6XZMW9HzLYy0IAfYfliHESOt_Tubn8nqC9OFz__ihhTeGBxeoJO0n-4uuV_PcF6L.jpg"/>
          <p:cNvPicPr preferRelativeResize="0"/>
          <p:nvPr/>
        </p:nvPicPr>
        <p:blipFill rotWithShape="1">
          <a:blip r:embed="rId4">
            <a:alphaModFix/>
          </a:blip>
          <a:srcRect b="55253" l="0" r="0" t="6052"/>
          <a:stretch/>
        </p:blipFill>
        <p:spPr>
          <a:xfrm>
            <a:off x="1186275" y="1671750"/>
            <a:ext cx="1199700" cy="1199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8F00FF"/>
      </a:dk1>
      <a:lt1>
        <a:srgbClr val="FFFFFF"/>
      </a:lt1>
      <a:dk2>
        <a:srgbClr val="000000"/>
      </a:dk2>
      <a:lt2>
        <a:srgbClr val="000000"/>
      </a:lt2>
      <a:accent1>
        <a:srgbClr val="FBB3C1"/>
      </a:accent1>
      <a:accent2>
        <a:srgbClr val="FCAF17"/>
      </a:accent2>
      <a:accent3>
        <a:srgbClr val="FD493D"/>
      </a:accent3>
      <a:accent4>
        <a:srgbClr val="DBE6FD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