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73" r:id="rId12"/>
    <p:sldId id="264" r:id="rId13"/>
    <p:sldId id="265" r:id="rId14"/>
    <p:sldId id="274" r:id="rId15"/>
    <p:sldId id="269" r:id="rId16"/>
    <p:sldId id="270" r:id="rId17"/>
  </p:sldIdLst>
  <p:sldSz cx="15119350" cy="10691813"/>
  <p:notesSz cx="6797675" cy="9926638"/>
  <p:embeddedFontLst>
    <p:embeddedFont>
      <p:font typeface="Arial Black" panose="020B0604020202020204" pitchFamily="34" charset="0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vetica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 autoAdjust="0"/>
    <p:restoredTop sz="94679" autoAdjust="0"/>
  </p:normalViewPr>
  <p:slideViewPr>
    <p:cSldViewPr snapToGrid="0">
      <p:cViewPr varScale="1">
        <p:scale>
          <a:sx n="67" d="100"/>
          <a:sy n="67" d="100"/>
        </p:scale>
        <p:origin x="1984" y="176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5" y="1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8" y="1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200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5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8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b" anchorCtr="0">
            <a:noAutofit/>
          </a:bodyPr>
          <a:lstStyle/>
          <a:p>
            <a:pPr algn="r"/>
            <a:fld id="{00000000-1234-1234-1234-123412341234}" type="slidenum">
              <a:rPr lang="ru-RU" sz="1100" smtClean="0">
                <a:solidFill>
                  <a:schemeClr val="dk1"/>
                </a:solidFill>
              </a:rPr>
              <a:pPr algn="r"/>
              <a:t>‹#›</a:t>
            </a:fld>
            <a:endParaRPr lang="ru-RU" sz="11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79768" y="4777199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0" tIns="45654" rIns="91360" bIns="45654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015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6894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4754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992823" y="6908376"/>
            <a:ext cx="7942583" cy="565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24" tIns="66295" rIns="132624" bIns="66295" anchor="t" anchorCtr="0">
            <a:noAutofit/>
          </a:bodyPr>
          <a:lstStyle/>
          <a:p>
            <a:pPr marL="0" indent="0"/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679768" y="4777200"/>
            <a:ext cx="5438085" cy="3908609"/>
          </a:xfrm>
          <a:prstGeom prst="rect">
            <a:avLst/>
          </a:prstGeom>
        </p:spPr>
        <p:txBody>
          <a:bodyPr spcFirstLastPara="1" wrap="square" lIns="91360" tIns="45654" rIns="91360" bIns="4565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21.pn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1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19.png"/><Relationship Id="rId9" Type="http://schemas.openxmlformats.org/officeDocument/2006/relationships/image" Target="../media/image4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1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</a:t>
            </a:r>
            <a:r>
              <a:rPr lang="ru-RU" sz="5700" i="0" u="none" strike="noStrike" cap="none" dirty="0" err="1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НастоящееБудущее</a:t>
            </a:r>
            <a:endParaRPr sz="850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74500" y="7696200"/>
            <a:ext cx="7974200" cy="904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FontTx/>
              <a:buChar char="-"/>
            </a:pPr>
            <a:r>
              <a:rPr lang="ru-RU" sz="4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" sz="4400" b="1" dirty="0">
                <a:solidFill>
                  <a:schemeClr val="tx1"/>
                </a:solidFill>
                <a:latin typeface="+mn-lt"/>
              </a:rPr>
              <a:t>evolution</a:t>
            </a:r>
            <a:r>
              <a:rPr lang="ru-RU" sz="4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" sz="4400" b="1" dirty="0">
                <a:solidFill>
                  <a:schemeClr val="tx1"/>
                </a:solidFill>
                <a:latin typeface="+mn-lt"/>
              </a:rPr>
              <a:t>of constructions</a:t>
            </a: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" i="1" dirty="0">
                <a:solidFill>
                  <a:schemeClr val="dk1"/>
                </a:solidFill>
              </a:rPr>
              <a:t>https://pt.2035.university/project/</a:t>
            </a:r>
            <a:r>
              <a:rPr lang="en" i="1" dirty="0" err="1">
                <a:solidFill>
                  <a:schemeClr val="dk1"/>
                </a:solidFill>
              </a:rPr>
              <a:t>toptim</a:t>
            </a:r>
            <a:r>
              <a:rPr lang="en" i="1" dirty="0">
                <a:solidFill>
                  <a:schemeClr val="dk1"/>
                </a:solidFill>
              </a:rPr>
              <a:t>-evolution-of-constructions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589A8E-BA1B-B747-A3FA-A7BD287BE3C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741" b="22812"/>
          <a:stretch>
            <a:fillRect/>
          </a:stretch>
        </p:blipFill>
        <p:spPr>
          <a:xfrm>
            <a:off x="1485900" y="4000500"/>
            <a:ext cx="5502313" cy="3601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647700" y="2327387"/>
            <a:ext cx="138303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0225" indent="-514350">
              <a:tabLst>
                <a:tab pos="533400" algn="l"/>
              </a:tabLst>
            </a:pPr>
            <a:r>
              <a:rPr lang="ru-RU" sz="2600" dirty="0">
                <a:solidFill>
                  <a:schemeClr val="tx1"/>
                </a:solidFill>
                <a:latin typeface="+mn-lt"/>
              </a:rPr>
              <a:t>1.	Существующие решения на базе методов топологической оптимизации </a:t>
            </a:r>
            <a:br>
              <a:rPr lang="ru-RU" sz="2600" dirty="0">
                <a:solidFill>
                  <a:schemeClr val="tx1"/>
                </a:solidFill>
                <a:latin typeface="+mn-lt"/>
              </a:rPr>
            </a:br>
            <a:r>
              <a:rPr lang="ru-RU" sz="2600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SIMP, BESO, Level-Set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) </a:t>
            </a:r>
            <a:r>
              <a:rPr lang="ru-RU" sz="2600" b="1" dirty="0">
                <a:solidFill>
                  <a:schemeClr val="tx1"/>
                </a:solidFill>
              </a:rPr>
              <a:t>ограничивают качество и эффективность управления разработкой высокотехнологичных изделий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а именно:</a:t>
            </a:r>
          </a:p>
          <a:p>
            <a:pPr marL="530225" indent="3175">
              <a:buFont typeface="Arial" pitchFamily="34" charset="0"/>
              <a:buChar char="•"/>
              <a:tabLst>
                <a:tab pos="533400" algn="l"/>
              </a:tabLst>
            </a:pPr>
            <a:r>
              <a:rPr lang="ru-RU" sz="2600" dirty="0">
                <a:solidFill>
                  <a:schemeClr val="tx1"/>
                </a:solidFill>
                <a:latin typeface="+mn-lt"/>
              </a:rPr>
              <a:t> не обеспечивают предельно малую массу конструкции при условии обеспечения прочности </a:t>
            </a:r>
          </a:p>
          <a:p>
            <a:pPr marL="530225" indent="3175">
              <a:buFont typeface="Arial" pitchFamily="34" charset="0"/>
              <a:buChar char="•"/>
              <a:tabLst>
                <a:tab pos="533400" algn="l"/>
              </a:tabLst>
            </a:pPr>
            <a:r>
              <a:rPr lang="ru-RU" sz="2600" dirty="0">
                <a:solidFill>
                  <a:schemeClr val="tx1"/>
                </a:solidFill>
                <a:latin typeface="+mn-lt"/>
              </a:rPr>
              <a:t> приводят к избыточному расходу материала  </a:t>
            </a:r>
          </a:p>
          <a:p>
            <a:pPr marL="530225" indent="3175">
              <a:buFont typeface="Arial" pitchFamily="34" charset="0"/>
              <a:buChar char="•"/>
              <a:tabLst>
                <a:tab pos="533400" algn="l"/>
              </a:tabLst>
            </a:pPr>
            <a:r>
              <a:rPr lang="ru-RU" sz="2600" dirty="0">
                <a:solidFill>
                  <a:schemeClr val="tx1"/>
                </a:solidFill>
                <a:latin typeface="+mn-lt"/>
              </a:rPr>
              <a:t> ограничено применимы для структурной оптимизации оболочечных и стержневых  конструкций</a:t>
            </a:r>
          </a:p>
          <a:p>
            <a:pPr marL="530225" indent="-514350">
              <a:tabLst>
                <a:tab pos="533400" algn="l"/>
              </a:tabLst>
            </a:pPr>
            <a:r>
              <a:rPr lang="ru-RU" sz="26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marL="530225" indent="-514350"/>
            <a:r>
              <a:rPr lang="ru-RU" sz="2600" dirty="0">
                <a:solidFill>
                  <a:schemeClr val="tx1"/>
                </a:solidFill>
              </a:rPr>
              <a:t>2.	Поиск наилучшей структуры и геометрии силовой конструкции имеющей ограничения по массе носит субъективный характер, основан на традициях предприятий, технологических ограничениях и опыте конструктора</a:t>
            </a:r>
            <a:br>
              <a:rPr lang="ru-RU" sz="2600" dirty="0">
                <a:solidFill>
                  <a:schemeClr val="tx1"/>
                </a:solidFill>
              </a:rPr>
            </a:br>
            <a:endParaRPr lang="ru-RU" sz="2600" dirty="0">
              <a:solidFill>
                <a:schemeClr val="tx1"/>
              </a:solidFill>
            </a:endParaRPr>
          </a:p>
          <a:p>
            <a:pPr marL="530225" indent="-514350"/>
            <a:r>
              <a:rPr lang="ru-RU" sz="2600" dirty="0">
                <a:solidFill>
                  <a:schemeClr val="tx1"/>
                </a:solidFill>
              </a:rPr>
              <a:t>	Оценка прочности разработанной конструкции носит проверочный характер, что не позволяет аргументировано судить об оптимальности принятого конструктивного решения</a:t>
            </a:r>
            <a:endParaRPr lang="ru-RU" sz="26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17538" y="2176576"/>
            <a:ext cx="138414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chemeClr val="tx1"/>
                </a:solidFill>
              </a:rPr>
              <a:t>Технология синтеза силовых конструкций минимальной массы за счет применения структурной оптимизации, основанной на методе ТАЭМС*, позволяет:</a:t>
            </a:r>
          </a:p>
          <a:p>
            <a:pPr marL="473075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осуществлять автоматизированный поиск наилучшей структуры и геометрии конструкции минимальной массы при условии обеспечения заданных требований прочности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минимизировать финансовые и временные затраты на разработку и изготовление изделия 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сократить время проверки гипотез при разработке и ускорить выход на </a:t>
            </a:r>
            <a:r>
              <a:rPr lang="en-US" sz="2800" dirty="0">
                <a:solidFill>
                  <a:schemeClr val="tx1"/>
                </a:solidFill>
              </a:rPr>
              <a:t>MVP</a:t>
            </a:r>
            <a:endParaRPr lang="ru-RU" sz="2800" dirty="0">
              <a:solidFill>
                <a:schemeClr val="tx1"/>
              </a:solidFill>
            </a:endParaRP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снизить затраты на производство за счет сокращения объема затрачиваемого материала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позволяет находить наилучшие конструктивные решения автоматически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осуществлять структурную оптимизацию конструкций посредством стержневых (1</a:t>
            </a: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ru-RU" sz="2800" dirty="0">
                <a:solidFill>
                  <a:schemeClr val="tx1"/>
                </a:solidFill>
              </a:rPr>
              <a:t>), оболочечных</a:t>
            </a:r>
            <a:r>
              <a:rPr lang="en-US" sz="2800" dirty="0">
                <a:solidFill>
                  <a:schemeClr val="tx1"/>
                </a:solidFill>
              </a:rPr>
              <a:t> (2D)</a:t>
            </a:r>
            <a:r>
              <a:rPr lang="ru-RU" sz="2800" dirty="0">
                <a:solidFill>
                  <a:schemeClr val="tx1"/>
                </a:solidFill>
              </a:rPr>
              <a:t>, твердотельных</a:t>
            </a:r>
            <a:r>
              <a:rPr lang="en-US" sz="2800" dirty="0">
                <a:solidFill>
                  <a:schemeClr val="tx1"/>
                </a:solidFill>
              </a:rPr>
              <a:t> (3D)</a:t>
            </a:r>
            <a:r>
              <a:rPr lang="ru-RU" sz="2800" dirty="0">
                <a:solidFill>
                  <a:schemeClr val="tx1"/>
                </a:solidFill>
              </a:rPr>
              <a:t> и смешанных расчетных моделей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2795" y="9667975"/>
            <a:ext cx="5944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* Теория адаптивной эволюции механических систем</a:t>
            </a: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85801" y="1860097"/>
          <a:ext cx="13830299" cy="740664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523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Продукт / Услуга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Степень готовности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Концептуальное проектирование, оптимизация и разработка конструкций под задачи заказчика</a:t>
                      </a:r>
                      <a:br>
                        <a:rPr lang="en-US" sz="24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(эскизное проектирование, разработка рабочей конструкторской документации под ключ)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Производители</a:t>
                      </a: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Дизайнеры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Разработчики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Строительные организации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Проектирование сооружений из регулярных элементов 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ферменные мосты, быстровозводимое жилье)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ВС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 РФ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МЧС РФ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Центры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</a:rPr>
                        <a:t>рег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. развития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Строительные организации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Быстровозводимые универсальные модульные системы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УМС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(комплекты типовых элементов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(KIT)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для быстрой сборки в условиях чрезвычайных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 ситуаций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ВС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 РФ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МЧС РФ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 err="1">
                          <a:solidFill>
                            <a:schemeClr val="tx1"/>
                          </a:solidFill>
                        </a:rPr>
                        <a:t>Онлайн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 сервис структурной оптимизации конструкций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На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</a:rPr>
                        <a:t> стадии планирования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 Дизайнеры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Разработчики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5442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8031653" y="5698282"/>
            <a:ext cx="684549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Продукт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Быстровозводимые универсальные модульные системы (УМС) 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>
              <a:solidFill>
                <a:schemeClr val="tx1"/>
              </a:solidFill>
            </a:endParaRPr>
          </a:p>
          <a:p>
            <a:r>
              <a:rPr lang="ru-RU" sz="2400" u="sng" dirty="0"/>
              <a:t>Конкуренты:</a:t>
            </a:r>
          </a:p>
          <a:p>
            <a:r>
              <a:rPr lang="ru-RU" sz="2400" dirty="0"/>
              <a:t>1) ООО "Попутный ветер" официальный партнёр компании </a:t>
            </a:r>
            <a:r>
              <a:rPr lang="ru-RU" sz="2400" dirty="0" err="1"/>
              <a:t>Layher</a:t>
            </a:r>
            <a:r>
              <a:rPr lang="ru-RU" sz="2400" dirty="0"/>
              <a:t> в России</a:t>
            </a:r>
          </a:p>
          <a:p>
            <a:r>
              <a:rPr lang="ru-RU" sz="2400" dirty="0"/>
              <a:t>2) Группа компаний «Виста»</a:t>
            </a:r>
            <a:r>
              <a:rPr lang="en-US" sz="2400" dirty="0"/>
              <a:t> 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8001" y="2500313"/>
            <a:ext cx="14611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3075" indent="-457200"/>
            <a:r>
              <a:rPr lang="ru-RU" sz="2400" b="1" dirty="0">
                <a:solidFill>
                  <a:schemeClr val="tx1"/>
                </a:solidFill>
              </a:rPr>
              <a:t>Экономия финансовых, временные и материальных ресурсов </a:t>
            </a:r>
            <a:r>
              <a:rPr lang="ru-RU" sz="2400" dirty="0">
                <a:solidFill>
                  <a:schemeClr val="tx1"/>
                </a:solidFill>
              </a:rPr>
              <a:t>за счет применения </a:t>
            </a:r>
            <a:r>
              <a:rPr lang="ru-RU" sz="2400" b="1" dirty="0">
                <a:solidFill>
                  <a:schemeClr val="tx1"/>
                </a:solidFill>
              </a:rPr>
              <a:t>технологии, </a:t>
            </a:r>
            <a:r>
              <a:rPr lang="ru-RU" sz="2400" dirty="0">
                <a:solidFill>
                  <a:schemeClr val="tx1"/>
                </a:solidFill>
              </a:rPr>
              <a:t>позволяющей находить наилучшие конструктивные решения автоматически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204" y="1982660"/>
            <a:ext cx="6227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НАШЕ ГЛАВНОЕ ПРЕИМУЩЕСТВО</a:t>
            </a:r>
          </a:p>
        </p:txBody>
      </p:sp>
      <p:pic>
        <p:nvPicPr>
          <p:cNvPr id="19" name="Picture 2" descr="http://mekos.ru/images/Tehnologiya/USC_517_Exercise-1-Space-Truss--1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115126" y="3592286"/>
            <a:ext cx="6372857" cy="2016455"/>
          </a:xfrm>
          <a:prstGeom prst="rect">
            <a:avLst/>
          </a:prstGeom>
          <a:noFill/>
        </p:spPr>
      </p:pic>
      <p:sp>
        <p:nvSpPr>
          <p:cNvPr id="22530" name="AutoShape 2" descr="Генеративный дизайн или артефакты из будуще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Генеративный дизайн или артефакты из будуще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Топологическая оптимизация конструкций - Robote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5703" y="5710335"/>
            <a:ext cx="7559675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Услуга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Концептуальное проектирование, оптимизация и разработка конструкций под задачи заказчика</a:t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  <a:p>
            <a:r>
              <a:rPr lang="ru-RU" sz="2400" u="sng" dirty="0">
                <a:solidFill>
                  <a:schemeClr val="tx1"/>
                </a:solidFill>
              </a:rPr>
              <a:t>Конкуренты:</a:t>
            </a:r>
          </a:p>
          <a:p>
            <a:r>
              <a:rPr lang="ru-RU" sz="2400" dirty="0"/>
              <a:t>1) Инжиниринговый центр “Центр компьютерного инжиниринга” (</a:t>
            </a:r>
            <a:r>
              <a:rPr lang="ru-RU" sz="2400" dirty="0" err="1"/>
              <a:t>CompMechLab</a:t>
            </a:r>
            <a:r>
              <a:rPr lang="ru-RU" sz="2400" dirty="0"/>
              <a:t>®) </a:t>
            </a:r>
            <a:r>
              <a:rPr lang="ru-RU" sz="2400" dirty="0" err="1"/>
              <a:t>СПбПУ</a:t>
            </a:r>
            <a:endParaRPr lang="ru-RU" sz="2400" dirty="0"/>
          </a:p>
          <a:p>
            <a:r>
              <a:rPr lang="ru-RU" sz="2400" dirty="0"/>
              <a:t>2) ООО «Научно Инженерная Компания»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2544" name="AutoShape 16" descr="Бионический дизайн и аддитивное производ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6" name="AutoShape 18" descr="Бионический дизайн и аддитивное производ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8" name="AutoShape 20" descr="Бионический дизайн и аддитивное производ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50" name="Picture 22" descr="Бионический дизайн и аддитивное производство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9150" y="3699827"/>
            <a:ext cx="6858000" cy="1851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Текст 5">
            <a:extLst>
              <a:ext uri="{FF2B5EF4-FFF2-40B4-BE49-F238E27FC236}">
                <a16:creationId xmlns:a16="http://schemas.microsoft.com/office/drawing/2014/main" id="{68C1E8D3-C5CE-FA44-BAD2-D16EEAD445D6}"/>
              </a:ext>
            </a:extLst>
          </p:cNvPr>
          <p:cNvSpPr txBox="1">
            <a:spLocks/>
          </p:cNvSpPr>
          <p:nvPr/>
        </p:nvSpPr>
        <p:spPr>
          <a:xfrm>
            <a:off x="880520" y="2179919"/>
            <a:ext cx="6665084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400" dirty="0"/>
              <a:t>По оценке НТИ «</a:t>
            </a:r>
            <a:r>
              <a:rPr lang="ru-RU" sz="2400" dirty="0" err="1"/>
              <a:t>Технет</a:t>
            </a:r>
            <a:r>
              <a:rPr lang="ru-RU" sz="2400" dirty="0"/>
              <a:t>» объем рынка цифрового проектирования и моделирования в 2020 г. составил:</a:t>
            </a:r>
          </a:p>
          <a:p>
            <a:pPr marL="358775" indent="-342900">
              <a:buClrTx/>
              <a:buFont typeface="Arial" panose="020B0604020202020204" pitchFamily="34" charset="0"/>
              <a:buChar char="•"/>
            </a:pPr>
            <a:r>
              <a:rPr lang="ru-RU" sz="2400" dirty="0"/>
              <a:t>Мировой – $ 31,35 млрд. В ближайшие 5-10 лет темпы роста рынка составят от 7,7% до 13%</a:t>
            </a:r>
          </a:p>
          <a:p>
            <a:pPr marL="358775" indent="-342900">
              <a:buClrTx/>
              <a:buFont typeface="Arial" panose="020B0604020202020204" pitchFamily="34" charset="0"/>
              <a:buChar char="•"/>
            </a:pPr>
            <a:r>
              <a:rPr lang="ru-RU" sz="2400" dirty="0"/>
              <a:t>Российский – 13 млрд рублей. В ближайшие 5 лет ожидаемые темпы роста рынка составят 9%</a:t>
            </a:r>
          </a:p>
          <a:p>
            <a:pPr>
              <a:buClrTx/>
            </a:pPr>
            <a:r>
              <a:rPr lang="ru-RU" sz="1600" i="1" dirty="0"/>
              <a:t>Источник: «Прогноз развития рынков, включенных в направление НТИ «</a:t>
            </a:r>
            <a:r>
              <a:rPr lang="ru-RU" sz="1600" i="1" dirty="0" err="1"/>
              <a:t>Технет</a:t>
            </a:r>
            <a:r>
              <a:rPr lang="ru-RU" sz="1600" i="1" dirty="0"/>
              <a:t>». Экспертно-аналитический доклад» 2021 г.</a:t>
            </a:r>
          </a:p>
          <a:p>
            <a:pPr>
              <a:buClrTx/>
            </a:pPr>
            <a:endParaRPr lang="ru-RU" sz="2400" dirty="0"/>
          </a:p>
          <a:p>
            <a:pPr>
              <a:buClrTx/>
            </a:pPr>
            <a:r>
              <a:rPr lang="ru-RU" sz="2400" dirty="0"/>
              <a:t>По оценке компании </a:t>
            </a:r>
            <a:r>
              <a:rPr lang="en-US" sz="2400" dirty="0"/>
              <a:t>IMARC Group</a:t>
            </a:r>
            <a:r>
              <a:rPr lang="ru-RU" sz="2400" dirty="0"/>
              <a:t> объем мирового рынка генеративного дизайна в 2021 г. составил $ 192,8 млн.</a:t>
            </a:r>
          </a:p>
          <a:p>
            <a:pPr>
              <a:buClrTx/>
            </a:pPr>
            <a:r>
              <a:rPr lang="ru-RU" sz="2400" dirty="0"/>
              <a:t>Ожидается, что к 2027 г. этот объем достигнет отметки $ 526 млн (</a:t>
            </a:r>
            <a:r>
              <a:rPr lang="en-US" sz="2400" dirty="0"/>
              <a:t>CAGR 18.80%</a:t>
            </a:r>
            <a:r>
              <a:rPr lang="ru-RU" sz="2400" dirty="0"/>
              <a:t>)</a:t>
            </a:r>
          </a:p>
          <a:p>
            <a:pPr>
              <a:buClrTx/>
            </a:pPr>
            <a:r>
              <a:rPr lang="ru-RU" sz="1600" i="1" dirty="0"/>
              <a:t>Источник: «</a:t>
            </a:r>
            <a:r>
              <a:rPr lang="en-US" sz="1600" i="1" dirty="0"/>
              <a:t>Generative Design Market: Global Industry Trends, Share, Size, Growth, Opportunity and Forecast 2022-2027</a:t>
            </a:r>
            <a:r>
              <a:rPr lang="ru-RU" sz="1600" i="1" dirty="0"/>
              <a:t>»</a:t>
            </a:r>
            <a:endParaRPr lang="ru-RU" sz="16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876E25-E4AD-E047-8926-D6D3593CE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9206" y="3516981"/>
            <a:ext cx="6482399" cy="3836956"/>
          </a:xfrm>
          <a:prstGeom prst="rect">
            <a:avLst/>
          </a:prstGeom>
        </p:spPr>
      </p:pic>
      <p:sp>
        <p:nvSpPr>
          <p:cNvPr id="18" name="Текст 5">
            <a:extLst>
              <a:ext uri="{FF2B5EF4-FFF2-40B4-BE49-F238E27FC236}">
                <a16:creationId xmlns:a16="http://schemas.microsoft.com/office/drawing/2014/main" id="{BD2BEBAC-C8EA-184C-A019-02B513BC0734}"/>
              </a:ext>
            </a:extLst>
          </p:cNvPr>
          <p:cNvSpPr txBox="1">
            <a:spLocks/>
          </p:cNvSpPr>
          <p:nvPr/>
        </p:nvSpPr>
        <p:spPr>
          <a:xfrm>
            <a:off x="7841261" y="2179919"/>
            <a:ext cx="6665084" cy="682450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2400" dirty="0"/>
              <a:t>Развитие российского рынка</a:t>
            </a:r>
          </a:p>
          <a:p>
            <a:pPr algn="ctr">
              <a:buClrTx/>
            </a:pPr>
            <a:r>
              <a:rPr lang="ru-RU" sz="2400" dirty="0"/>
              <a:t>цифрового проектирования и моделирования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id="{38983C69-2B14-2741-B807-16190CE92123}"/>
              </a:ext>
            </a:extLst>
          </p:cNvPr>
          <p:cNvSpPr txBox="1">
            <a:spLocks/>
          </p:cNvSpPr>
          <p:nvPr/>
        </p:nvSpPr>
        <p:spPr>
          <a:xfrm>
            <a:off x="894588" y="1666778"/>
            <a:ext cx="6717425" cy="437117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/>
            <a:r>
              <a:rPr lang="ru-RU" sz="2000" b="1" dirty="0">
                <a:solidFill>
                  <a:schemeClr val="tx1"/>
                </a:solidFill>
                <a:latin typeface="+mn-lt"/>
              </a:rPr>
              <a:t>Целевая аудитория </a:t>
            </a:r>
          </a:p>
          <a:p>
            <a:pPr marL="358775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инженерные команды и компании из высокотехнологичных отраслей</a:t>
            </a:r>
          </a:p>
          <a:p>
            <a:pPr marL="358775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пользователи, не обладающий специальными инженерными знаниями</a:t>
            </a:r>
          </a:p>
          <a:p>
            <a:pPr marL="358775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ВС РФ, МЧС РФ, госучреждения</a:t>
            </a:r>
          </a:p>
          <a:p>
            <a:pPr marL="358775" indent="-342900" fontAlgn="base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fontAlgn="base"/>
            <a:r>
              <a:rPr lang="ru-RU" sz="2000" b="1" dirty="0">
                <a:solidFill>
                  <a:schemeClr val="tx1"/>
                </a:solidFill>
                <a:latin typeface="+mn-lt"/>
              </a:rPr>
              <a:t>Ценностное предложение 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(за что платят):</a:t>
            </a:r>
          </a:p>
          <a:p>
            <a:pPr marL="358775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за проектирование / разработку / моделирование / создание дизайна / силовой конструкции изделия согласно готовому ТЗ или даже при наличии только представления о цели ее существования и условиях эксплуатации</a:t>
            </a:r>
          </a:p>
          <a:p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459570-28A4-1042-9572-FAC9BC4B4556}"/>
              </a:ext>
            </a:extLst>
          </p:cNvPr>
          <p:cNvSpPr/>
          <p:nvPr/>
        </p:nvSpPr>
        <p:spPr>
          <a:xfrm>
            <a:off x="7638615" y="1569396"/>
            <a:ext cx="70712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chemeClr val="tx1"/>
                </a:solidFill>
                <a:latin typeface="+mn-lt"/>
              </a:rPr>
              <a:t>Почему у нас будут покупать: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убираем препятствие в виде недостатка/отсутствия специальных знаний/компетенций/навыков при проектировании высоконагруженных силовых конструкций высокотехнологичных изделий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fontAlgn="base"/>
            <a:r>
              <a:rPr lang="ru-RU" sz="2000" b="1" dirty="0">
                <a:solidFill>
                  <a:schemeClr val="tx1"/>
                </a:solidFill>
                <a:latin typeface="+mn-lt"/>
              </a:rPr>
              <a:t>За счет чего мы будем расти: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охвата широкой ЦА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tx1"/>
                </a:solidFill>
                <a:latin typeface="+mn-lt"/>
              </a:rPr>
              <a:t>импортозамещения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статуса «стандартного» программного продукта для проектировании силовых конструкций и их 3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 печати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экспортного потенциала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максимальной эффективности применения универсальных модульных систем в чрезвычайных ситуациях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318956"/>
              </p:ext>
            </p:extLst>
          </p:nvPr>
        </p:nvGraphicFramePr>
        <p:xfrm>
          <a:off x="1068464" y="6558056"/>
          <a:ext cx="13590965" cy="289560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7526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6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Сроки</a:t>
                      </a:r>
                      <a:r>
                        <a:rPr lang="ru-RU" sz="2000" baseline="0" dirty="0"/>
                        <a:t> реализации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Прибыль от новых бизнес направлений компании на основе собственных разработок универсальных модульных систем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Прибыль от разработки универсальных модульных систем под задачи заказчика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От 1 000 000 руб. за услугу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От 1,5</a:t>
                      </a:r>
                      <a:r>
                        <a:rPr lang="ru-RU" sz="2000" baseline="0" dirty="0"/>
                        <a:t> месяцев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За услуги проектирования / разработки / моделирования / создания силовых конструкций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От 800 000 руб. за услугу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От 2</a:t>
                      </a:r>
                      <a:r>
                        <a:rPr lang="ru-RU" sz="2000" baseline="0" dirty="0"/>
                        <a:t> недель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Прибыль за доступ к сервису по подписке (S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aaS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От 25 000 руб. /</a:t>
                      </a:r>
                      <a:r>
                        <a:rPr lang="ru-RU" sz="2000" baseline="0" dirty="0"/>
                        <a:t> подписка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32190" y="6149174"/>
            <a:ext cx="6040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Модель монетизации </a:t>
            </a:r>
            <a:r>
              <a:rPr lang="ru-RU" sz="2000" dirty="0">
                <a:solidFill>
                  <a:schemeClr val="tx1"/>
                </a:solidFill>
              </a:rPr>
              <a:t>(как извлекаем прибыль):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0;p19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363984" y="208236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Текст 30">
            <a:extLst>
              <a:ext uri="{FF2B5EF4-FFF2-40B4-BE49-F238E27FC236}">
                <a16:creationId xmlns:a16="http://schemas.microsoft.com/office/drawing/2014/main" id="{91C2B8B5-7EF1-564F-B9E2-A6B5CE9B0B36}"/>
              </a:ext>
            </a:extLst>
          </p:cNvPr>
          <p:cNvSpPr txBox="1">
            <a:spLocks/>
          </p:cNvSpPr>
          <p:nvPr/>
        </p:nvSpPr>
        <p:spPr>
          <a:xfrm>
            <a:off x="748372" y="1857830"/>
            <a:ext cx="13911057" cy="75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Примеры применения технологии для синтеза конструкций минимальной массы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 условии обеспечения требований прочности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093049" y="3952519"/>
            <a:ext cx="4953999" cy="3484172"/>
            <a:chOff x="933392" y="5287839"/>
            <a:chExt cx="4953999" cy="3484172"/>
          </a:xfrm>
        </p:grpSpPr>
        <p:pic>
          <p:nvPicPr>
            <p:cNvPr id="57" name="Picture 3">
              <a:extLst>
                <a:ext uri="{FF2B5EF4-FFF2-40B4-BE49-F238E27FC236}">
                  <a16:creationId xmlns:a16="http://schemas.microsoft.com/office/drawing/2014/main" id="{D12B3A9F-460D-0C49-B577-26DB58034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18208" t="24800" r="18930" b="15200"/>
            <a:stretch>
              <a:fillRect/>
            </a:stretch>
          </p:blipFill>
          <p:spPr bwMode="auto">
            <a:xfrm>
              <a:off x="933392" y="5287839"/>
              <a:ext cx="3536777" cy="2032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8" name="Picture 2">
              <a:extLst>
                <a:ext uri="{FF2B5EF4-FFF2-40B4-BE49-F238E27FC236}">
                  <a16:creationId xmlns:a16="http://schemas.microsoft.com/office/drawing/2014/main" id="{E225ADB7-F018-8640-8F80-0CBD9293B6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l="20231" t="24800" r="11849" b="11600"/>
            <a:stretch>
              <a:fillRect/>
            </a:stretch>
          </p:blipFill>
          <p:spPr bwMode="auto">
            <a:xfrm>
              <a:off x="2511378" y="6868515"/>
              <a:ext cx="3376013" cy="1903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9" name="Стрелка вправо 58">
              <a:extLst>
                <a:ext uri="{FF2B5EF4-FFF2-40B4-BE49-F238E27FC236}">
                  <a16:creationId xmlns:a16="http://schemas.microsoft.com/office/drawing/2014/main" id="{5C1DE9C6-2098-4745-B83F-38E7BBD601C4}"/>
                </a:ext>
              </a:extLst>
            </p:cNvPr>
            <p:cNvSpPr/>
            <p:nvPr/>
          </p:nvSpPr>
          <p:spPr>
            <a:xfrm rot="3023531">
              <a:off x="2772766" y="6540603"/>
              <a:ext cx="798196" cy="675203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Helvetica" pitchFamily="2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A40F078-83D1-9B48-9E02-91F96763F3F7}"/>
              </a:ext>
            </a:extLst>
          </p:cNvPr>
          <p:cNvSpPr txBox="1"/>
          <p:nvPr/>
        </p:nvSpPr>
        <p:spPr>
          <a:xfrm>
            <a:off x="2353707" y="2997539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(1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оптимизация)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019EFE7-357E-D441-8E6E-77602DE90289}"/>
              </a:ext>
            </a:extLst>
          </p:cNvPr>
          <p:cNvSpPr txBox="1"/>
          <p:nvPr/>
        </p:nvSpPr>
        <p:spPr>
          <a:xfrm>
            <a:off x="672702" y="8111288"/>
            <a:ext cx="6183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4288">
              <a:tabLst>
                <a:tab pos="92075" algn="l"/>
              </a:tabLst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Автоматизированный поиск оптимальной конструктивно силовой схемы и необходимых площадей сечений стержневых конструкций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7E4A98C-7B2A-E94B-8439-5EF320A46B7C}"/>
              </a:ext>
            </a:extLst>
          </p:cNvPr>
          <p:cNvSpPr txBox="1"/>
          <p:nvPr/>
        </p:nvSpPr>
        <p:spPr>
          <a:xfrm>
            <a:off x="7248978" y="3766918"/>
            <a:ext cx="7199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4288">
              <a:tabLst>
                <a:tab pos="92075" algn="l"/>
              </a:tabLst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Поиск оптимального </a:t>
            </a:r>
            <a:r>
              <a:rPr lang="ru-RU" sz="2400" dirty="0" err="1">
                <a:solidFill>
                  <a:schemeClr val="tx1"/>
                </a:solidFill>
                <a:latin typeface="+mn-lt"/>
              </a:rPr>
              <a:t>оребрения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тонкостенных силовых конструкций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11348928" y="5228725"/>
            <a:ext cx="3179164" cy="3555052"/>
            <a:chOff x="11143913" y="4696237"/>
            <a:chExt cx="3179164" cy="3555052"/>
          </a:xfrm>
        </p:grpSpPr>
        <p:pic>
          <p:nvPicPr>
            <p:cNvPr id="70" name="Picture 14">
              <a:extLst>
                <a:ext uri="{FF2B5EF4-FFF2-40B4-BE49-F238E27FC236}">
                  <a16:creationId xmlns:a16="http://schemas.microsoft.com/office/drawing/2014/main" id="{3768EF82-A557-4548-B700-E85B0AB35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 l="31329" t="16406" r="34802" b="8593"/>
            <a:stretch>
              <a:fillRect/>
            </a:stretch>
          </p:blipFill>
          <p:spPr bwMode="auto">
            <a:xfrm>
              <a:off x="11143913" y="4696237"/>
              <a:ext cx="1346680" cy="1795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" name="Picture 13">
              <a:extLst>
                <a:ext uri="{FF2B5EF4-FFF2-40B4-BE49-F238E27FC236}">
                  <a16:creationId xmlns:a16="http://schemas.microsoft.com/office/drawing/2014/main" id="{0C3E55CB-1770-D74F-A2EA-0683C8B18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l="25525" t="3261" r="33244" b="2173"/>
            <a:stretch>
              <a:fillRect/>
            </a:stretch>
          </p:blipFill>
          <p:spPr bwMode="auto">
            <a:xfrm>
              <a:off x="12360990" y="5524825"/>
              <a:ext cx="1253780" cy="1731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2" name="Стрелка вправо 71">
              <a:extLst>
                <a:ext uri="{FF2B5EF4-FFF2-40B4-BE49-F238E27FC236}">
                  <a16:creationId xmlns:a16="http://schemas.microsoft.com/office/drawing/2014/main" id="{F00843C5-78B5-9D4B-AC33-0A423BCD5383}"/>
                </a:ext>
              </a:extLst>
            </p:cNvPr>
            <p:cNvSpPr/>
            <p:nvPr/>
          </p:nvSpPr>
          <p:spPr>
            <a:xfrm rot="2264920">
              <a:off x="12134630" y="5762385"/>
              <a:ext cx="544389" cy="423087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pic>
          <p:nvPicPr>
            <p:cNvPr id="75" name="Рисунок 74" descr="IMG_20220530_155653.jpg">
              <a:extLst>
                <a:ext uri="{FF2B5EF4-FFF2-40B4-BE49-F238E27FC236}">
                  <a16:creationId xmlns:a16="http://schemas.microsoft.com/office/drawing/2014/main" id="{2B5A54FA-5018-EE49-B4D4-8268F696C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rcRect t="24918" r="9934" b="16930"/>
            <a:stretch>
              <a:fillRect/>
            </a:stretch>
          </p:blipFill>
          <p:spPr>
            <a:xfrm rot="5400000">
              <a:off x="12996326" y="6924538"/>
              <a:ext cx="1787780" cy="865722"/>
            </a:xfrm>
            <a:prstGeom prst="rect">
              <a:avLst/>
            </a:prstGeom>
          </p:spPr>
        </p:pic>
      </p:grpSp>
      <p:grpSp>
        <p:nvGrpSpPr>
          <p:cNvPr id="33" name="Группа 32"/>
          <p:cNvGrpSpPr/>
          <p:nvPr/>
        </p:nvGrpSpPr>
        <p:grpSpPr>
          <a:xfrm>
            <a:off x="7743699" y="5205528"/>
            <a:ext cx="3836475" cy="3691950"/>
            <a:chOff x="9557077" y="4644006"/>
            <a:chExt cx="3836475" cy="3691950"/>
          </a:xfrm>
        </p:grpSpPr>
        <p:pic>
          <p:nvPicPr>
            <p:cNvPr id="68" name="Picture 9">
              <a:extLst>
                <a:ext uri="{FF2B5EF4-FFF2-40B4-BE49-F238E27FC236}">
                  <a16:creationId xmlns:a16="http://schemas.microsoft.com/office/drawing/2014/main" id="{9FDA4856-38ED-A14B-9B70-72BD0FF78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 l="23663" t="21000" r="21243" b="13000"/>
            <a:stretch>
              <a:fillRect/>
            </a:stretch>
          </p:blipFill>
          <p:spPr bwMode="auto">
            <a:xfrm>
              <a:off x="9557077" y="4644006"/>
              <a:ext cx="2148314" cy="1549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9" name="Picture 10">
              <a:extLst>
                <a:ext uri="{FF2B5EF4-FFF2-40B4-BE49-F238E27FC236}">
                  <a16:creationId xmlns:a16="http://schemas.microsoft.com/office/drawing/2014/main" id="{F00FE2F1-6139-F84F-9C2E-E329E85852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 l="25433" t="21200" r="21821" b="11600"/>
            <a:stretch>
              <a:fillRect/>
            </a:stretch>
          </p:blipFill>
          <p:spPr bwMode="auto">
            <a:xfrm>
              <a:off x="10634573" y="5789885"/>
              <a:ext cx="1923829" cy="1475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3" name="Стрелка вправо 72">
              <a:extLst>
                <a:ext uri="{FF2B5EF4-FFF2-40B4-BE49-F238E27FC236}">
                  <a16:creationId xmlns:a16="http://schemas.microsoft.com/office/drawing/2014/main" id="{869FC2F9-6835-C948-8C1B-797821AA993E}"/>
                </a:ext>
              </a:extLst>
            </p:cNvPr>
            <p:cNvSpPr/>
            <p:nvPr/>
          </p:nvSpPr>
          <p:spPr>
            <a:xfrm rot="2264920">
              <a:off x="10473275" y="5602105"/>
              <a:ext cx="544389" cy="423087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pic>
          <p:nvPicPr>
            <p:cNvPr id="76" name="Рисунок 75" descr="IMG_20220530_155703.jpg">
              <a:extLst>
                <a:ext uri="{FF2B5EF4-FFF2-40B4-BE49-F238E27FC236}">
                  <a16:creationId xmlns:a16="http://schemas.microsoft.com/office/drawing/2014/main" id="{949EDA8F-A2EA-4A42-9F63-DEF2BDDB1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69756" y="6893109"/>
              <a:ext cx="1923796" cy="1442847"/>
            </a:xfrm>
            <a:prstGeom prst="rect">
              <a:avLst/>
            </a:prstGeom>
          </p:spPr>
        </p:pic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8CA2DCAB-EC7F-7B46-B64F-53EC1234F845}"/>
              </a:ext>
            </a:extLst>
          </p:cNvPr>
          <p:cNvSpPr txBox="1"/>
          <p:nvPr/>
        </p:nvSpPr>
        <p:spPr>
          <a:xfrm>
            <a:off x="10303321" y="2984360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(2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оптимизация)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6200000" flipH="1">
            <a:off x="3664858" y="5783943"/>
            <a:ext cx="6502399" cy="1204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0;p19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A40F078-83D1-9B48-9E02-91F96763F3F7}"/>
              </a:ext>
            </a:extLst>
          </p:cNvPr>
          <p:cNvSpPr txBox="1"/>
          <p:nvPr/>
        </p:nvSpPr>
        <p:spPr>
          <a:xfrm>
            <a:off x="2643560" y="3016746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(2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оптимизация)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19EFE7-357E-D441-8E6E-77602DE90289}"/>
              </a:ext>
            </a:extLst>
          </p:cNvPr>
          <p:cNvSpPr txBox="1"/>
          <p:nvPr/>
        </p:nvSpPr>
        <p:spPr>
          <a:xfrm>
            <a:off x="682169" y="7944531"/>
            <a:ext cx="6574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4288">
              <a:tabLst>
                <a:tab pos="92075" algn="l"/>
              </a:tabLst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Проработка альтернативных вариантов конструкции для анализа возможных путей её модернизации с целью улучшения тактико-технических характеристик изделия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E4A98C-7B2A-E94B-8439-5EF320A46B7C}"/>
              </a:ext>
            </a:extLst>
          </p:cNvPr>
          <p:cNvSpPr txBox="1"/>
          <p:nvPr/>
        </p:nvSpPr>
        <p:spPr>
          <a:xfrm>
            <a:off x="7239001" y="3368836"/>
            <a:ext cx="75508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4288">
              <a:tabLst>
                <a:tab pos="92075" algn="l"/>
              </a:tabLst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Разработка принципиально новых конструкций создание которых было технологически невозможно из-за отсутствия методов структурной оптимизации и 3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печати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A2DCAB-EC7F-7B46-B64F-53EC1234F845}"/>
              </a:ext>
            </a:extLst>
          </p:cNvPr>
          <p:cNvSpPr txBox="1"/>
          <p:nvPr/>
        </p:nvSpPr>
        <p:spPr>
          <a:xfrm>
            <a:off x="10345524" y="3003567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(2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оптимизация)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B23988C6-91CE-C341-8DC4-F165C0E1E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821" y="3707695"/>
            <a:ext cx="1901488" cy="167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97617DE5-92E3-4343-8A35-67667DDCA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3065" y="6000948"/>
            <a:ext cx="1868467" cy="167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FD122272-9958-CA41-BB4D-2D50056EC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97181" y="4665640"/>
            <a:ext cx="2721333" cy="212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6">
            <a:extLst>
              <a:ext uri="{FF2B5EF4-FFF2-40B4-BE49-F238E27FC236}">
                <a16:creationId xmlns:a16="http://schemas.microsoft.com/office/drawing/2014/main" id="{2EBD2741-10AE-524A-A63E-032D0BB4A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21955" t="3112" r="18165" b="3526"/>
          <a:stretch>
            <a:fillRect/>
          </a:stretch>
        </p:blipFill>
        <p:spPr bwMode="auto">
          <a:xfrm>
            <a:off x="7531494" y="5021503"/>
            <a:ext cx="2289147" cy="2289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77E6326E-83A6-D34B-866E-E5831B5C4670}"/>
              </a:ext>
            </a:extLst>
          </p:cNvPr>
          <p:cNvSpPr/>
          <p:nvPr/>
        </p:nvSpPr>
        <p:spPr>
          <a:xfrm>
            <a:off x="10037094" y="5380727"/>
            <a:ext cx="47965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+mn-lt"/>
              </a:rPr>
              <a:t>структурно оптимизированный бак для топлива прямоугольной формы для плотной компоновки космических аппаратов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1EE5A97-B56A-9844-B38B-69AE9D493D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2042" y="7101119"/>
            <a:ext cx="2165274" cy="2199643"/>
          </a:xfrm>
          <a:prstGeom prst="rect">
            <a:avLst/>
          </a:prstGeom>
        </p:spPr>
      </p:pic>
      <p:sp>
        <p:nvSpPr>
          <p:cNvPr id="49" name="Стрелка вправо 48">
            <a:extLst>
              <a:ext uri="{FF2B5EF4-FFF2-40B4-BE49-F238E27FC236}">
                <a16:creationId xmlns:a16="http://schemas.microsoft.com/office/drawing/2014/main" id="{6ADAC2CF-5B72-6249-A0D0-865CA125D1D8}"/>
              </a:ext>
            </a:extLst>
          </p:cNvPr>
          <p:cNvSpPr/>
          <p:nvPr/>
        </p:nvSpPr>
        <p:spPr>
          <a:xfrm rot="1882658">
            <a:off x="9462511" y="6839718"/>
            <a:ext cx="798196" cy="67520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FBC4CBF-9FC3-1549-8179-4E03AD1C6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36991" y="7119360"/>
            <a:ext cx="2082557" cy="2181402"/>
          </a:xfrm>
          <a:prstGeom prst="rect">
            <a:avLst/>
          </a:prstGeom>
        </p:spPr>
      </p:pic>
      <p:sp>
        <p:nvSpPr>
          <p:cNvPr id="25" name="Текст 30">
            <a:extLst>
              <a:ext uri="{FF2B5EF4-FFF2-40B4-BE49-F238E27FC236}">
                <a16:creationId xmlns:a16="http://schemas.microsoft.com/office/drawing/2014/main" id="{91C2B8B5-7EF1-564F-B9E2-A6B5CE9B0B36}"/>
              </a:ext>
            </a:extLst>
          </p:cNvPr>
          <p:cNvSpPr txBox="1">
            <a:spLocks/>
          </p:cNvSpPr>
          <p:nvPr/>
        </p:nvSpPr>
        <p:spPr>
          <a:xfrm>
            <a:off x="748372" y="1857830"/>
            <a:ext cx="13911057" cy="75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Примеры применения технологии для синтеза конструкций минимальной массы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 условии обеспечения требований прочности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3856266" y="5723165"/>
            <a:ext cx="6444341" cy="1006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2815771" y="4862286"/>
            <a:ext cx="1051314" cy="3843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2801257" y="6081487"/>
            <a:ext cx="1030514" cy="304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525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144930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A40F078-83D1-9B48-9E02-91F96763F3F7}"/>
              </a:ext>
            </a:extLst>
          </p:cNvPr>
          <p:cNvSpPr txBox="1"/>
          <p:nvPr/>
        </p:nvSpPr>
        <p:spPr>
          <a:xfrm>
            <a:off x="3686774" y="2900634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(3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оптимизация)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19EFE7-357E-D441-8E6E-77602DE90289}"/>
              </a:ext>
            </a:extLst>
          </p:cNvPr>
          <p:cNvSpPr txBox="1"/>
          <p:nvPr/>
        </p:nvSpPr>
        <p:spPr>
          <a:xfrm>
            <a:off x="961647" y="3326270"/>
            <a:ext cx="6280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4288">
              <a:tabLst>
                <a:tab pos="92075" algn="l"/>
              </a:tabLst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Создание альтернативного варианта силовой конструкции изделия</a:t>
            </a:r>
          </a:p>
        </p:txBody>
      </p:sp>
      <p:pic>
        <p:nvPicPr>
          <p:cNvPr id="28" name="Рисунок 27" descr="D:\TopTim\КОНФЕРЕНЦИИ И ПРЕМИИ\КОНФЕРЕНЦИЯ В РКК Энергия 2021 г\Влияние граничных условий на результаты ТО.jpg">
            <a:extLst>
              <a:ext uri="{FF2B5EF4-FFF2-40B4-BE49-F238E27FC236}">
                <a16:creationId xmlns:a16="http://schemas.microsoft.com/office/drawing/2014/main" id="{5089CFD5-A9FC-EB41-87D5-625BCD5F0CB9}"/>
              </a:ext>
            </a:extLst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9000" contrast="26000"/>
          </a:blip>
          <a:srcRect/>
          <a:stretch>
            <a:fillRect/>
          </a:stretch>
        </p:blipFill>
        <p:spPr bwMode="auto">
          <a:xfrm>
            <a:off x="942274" y="4275929"/>
            <a:ext cx="5559242" cy="2583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9BAC3B87-3ADB-6D4B-83A4-E61BBC1F0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03084" y="7170062"/>
            <a:ext cx="2523049" cy="2032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>
            <a:extLst>
              <a:ext uri="{FF2B5EF4-FFF2-40B4-BE49-F238E27FC236}">
                <a16:creationId xmlns:a16="http://schemas.microsoft.com/office/drawing/2014/main" id="{019E9750-06FE-1745-A2AD-7E334354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90691" y="7309109"/>
            <a:ext cx="2361178" cy="1948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A2830099-E2A2-F246-9E3E-0F46ED89E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69335" y="7302675"/>
            <a:ext cx="2720303" cy="196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3EEC538-2A2F-8B4D-9C76-E32A602DC8EA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512733" y="7302675"/>
            <a:ext cx="2706731" cy="195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D1C858C-423C-F44A-BC87-B6BFF38CB1C6}"/>
              </a:ext>
            </a:extLst>
          </p:cNvPr>
          <p:cNvSpPr txBox="1"/>
          <p:nvPr/>
        </p:nvSpPr>
        <p:spPr>
          <a:xfrm>
            <a:off x="1281842" y="9212817"/>
            <a:ext cx="264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традиционный аналог</a:t>
            </a:r>
          </a:p>
        </p:txBody>
      </p:sp>
      <p:sp>
        <p:nvSpPr>
          <p:cNvPr id="36" name="Стрелка вправо 35">
            <a:extLst>
              <a:ext uri="{FF2B5EF4-FFF2-40B4-BE49-F238E27FC236}">
                <a16:creationId xmlns:a16="http://schemas.microsoft.com/office/drawing/2014/main" id="{0B3A04E9-7E11-6F4C-AE04-90F25CA468FB}"/>
              </a:ext>
            </a:extLst>
          </p:cNvPr>
          <p:cNvSpPr/>
          <p:nvPr/>
        </p:nvSpPr>
        <p:spPr>
          <a:xfrm>
            <a:off x="6891335" y="7952050"/>
            <a:ext cx="639907" cy="47510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39" name="Стрелка вправо 38">
            <a:extLst>
              <a:ext uri="{FF2B5EF4-FFF2-40B4-BE49-F238E27FC236}">
                <a16:creationId xmlns:a16="http://schemas.microsoft.com/office/drawing/2014/main" id="{8C467B29-7F05-0D47-9DB4-F0FEFE41262C}"/>
              </a:ext>
            </a:extLst>
          </p:cNvPr>
          <p:cNvSpPr/>
          <p:nvPr/>
        </p:nvSpPr>
        <p:spPr>
          <a:xfrm>
            <a:off x="10704531" y="7952050"/>
            <a:ext cx="639907" cy="47510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40" name="Стрелка вправо 39">
            <a:extLst>
              <a:ext uri="{FF2B5EF4-FFF2-40B4-BE49-F238E27FC236}">
                <a16:creationId xmlns:a16="http://schemas.microsoft.com/office/drawing/2014/main" id="{200CAA2C-F5F9-894E-BB84-1B04F16FBD4B}"/>
              </a:ext>
            </a:extLst>
          </p:cNvPr>
          <p:cNvSpPr/>
          <p:nvPr/>
        </p:nvSpPr>
        <p:spPr>
          <a:xfrm rot="5400000">
            <a:off x="5499234" y="6760431"/>
            <a:ext cx="410581" cy="475102"/>
          </a:xfrm>
          <a:prstGeom prst="rightArrow">
            <a:avLst>
              <a:gd name="adj1" fmla="val 62221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9A460552-8E40-6D41-A193-8C4B39E5391A}"/>
              </a:ext>
            </a:extLst>
          </p:cNvPr>
          <p:cNvSpPr/>
          <p:nvPr/>
        </p:nvSpPr>
        <p:spPr>
          <a:xfrm>
            <a:off x="7143750" y="3373719"/>
            <a:ext cx="7708900" cy="267765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chemeClr val="tx1"/>
                </a:solidFill>
                <a:latin typeface="+mn-lt"/>
              </a:rPr>
              <a:t>ЭФФЕКТ: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в 2 раза </a:t>
            </a:r>
            <a:r>
              <a:rPr lang="ru-RU" sz="2800" dirty="0">
                <a:solidFill>
                  <a:schemeClr val="tx1"/>
                </a:solidFill>
                <a:latin typeface="+mn-lt"/>
                <a:sym typeface="Symbol"/>
              </a:rPr>
              <a:t>меньше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масса изделия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в 12 раз быстрее изготовление заготовки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в 3 раза меньше стоимость заготовки</a:t>
            </a:r>
          </a:p>
        </p:txBody>
      </p:sp>
      <p:sp>
        <p:nvSpPr>
          <p:cNvPr id="21" name="Текст 30">
            <a:extLst>
              <a:ext uri="{FF2B5EF4-FFF2-40B4-BE49-F238E27FC236}">
                <a16:creationId xmlns:a16="http://schemas.microsoft.com/office/drawing/2014/main" id="{91C2B8B5-7EF1-564F-B9E2-A6B5CE9B0B36}"/>
              </a:ext>
            </a:extLst>
          </p:cNvPr>
          <p:cNvSpPr txBox="1">
            <a:spLocks/>
          </p:cNvSpPr>
          <p:nvPr/>
        </p:nvSpPr>
        <p:spPr>
          <a:xfrm>
            <a:off x="748372" y="1857830"/>
            <a:ext cx="13911057" cy="75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Примеры применения технологии для синтеза конструкций минимальной массы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 условии обеспечения требований прочности</a:t>
            </a:r>
          </a:p>
        </p:txBody>
      </p:sp>
      <p:sp>
        <p:nvSpPr>
          <p:cNvPr id="12290" name="AutoShape 2" descr="Значок, финансы и дело монетки рубля золота плоские Иллюстрация вектора -  иллюстрации насчитывающей монетка, план: 9174894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Значок, финансы и дело монетки рубля золота плоские Иллюстрация вектора -  иллюстрации насчитывающей монетка, план: 9174894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08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0;p19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5" descr="D:\TopTim\НИР Оптимизация -Р\ОТЧЁТ по НИР\Рабочие материалы\Картинки\2021-04-04_11-41-19.png">
            <a:extLst>
              <a:ext uri="{FF2B5EF4-FFF2-40B4-BE49-F238E27FC236}">
                <a16:creationId xmlns:a16="http://schemas.microsoft.com/office/drawing/2014/main" id="{E519E3FA-3607-B74F-B45F-6AADB317E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2901" r="19543" b="2559"/>
          <a:stretch>
            <a:fillRect/>
          </a:stretch>
        </p:blipFill>
        <p:spPr bwMode="auto">
          <a:xfrm>
            <a:off x="8578200" y="4248836"/>
            <a:ext cx="3332002" cy="4253869"/>
          </a:xfrm>
          <a:prstGeom prst="rect">
            <a:avLst/>
          </a:prstGeom>
          <a:noFill/>
        </p:spPr>
      </p:pic>
      <p:pic>
        <p:nvPicPr>
          <p:cNvPr id="21" name="Picture 6" descr="D:\TopTim\НИР Оптимизация -Р\ОТЧЁТ по НИР\Рабочие материалы\Картинки\2021-04-04_11-40-44.png">
            <a:extLst>
              <a:ext uri="{FF2B5EF4-FFF2-40B4-BE49-F238E27FC236}">
                <a16:creationId xmlns:a16="http://schemas.microsoft.com/office/drawing/2014/main" id="{BF741F98-C789-374B-8547-D911D8660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3017" r="19402" b="3481"/>
          <a:stretch>
            <a:fillRect/>
          </a:stretch>
        </p:blipFill>
        <p:spPr bwMode="auto">
          <a:xfrm>
            <a:off x="2865212" y="4319234"/>
            <a:ext cx="3042102" cy="4055825"/>
          </a:xfrm>
          <a:prstGeom prst="rect">
            <a:avLst/>
          </a:prstGeom>
          <a:noFill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8ED80C9-7ECA-5147-9935-8FD936480E68}"/>
              </a:ext>
            </a:extLst>
          </p:cNvPr>
          <p:cNvSpPr txBox="1"/>
          <p:nvPr/>
        </p:nvSpPr>
        <p:spPr>
          <a:xfrm>
            <a:off x="1022533" y="6135548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3 отсека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B16D77-0104-E348-A885-5A5BDD64C9E7}"/>
              </a:ext>
            </a:extLst>
          </p:cNvPr>
          <p:cNvSpPr txBox="1"/>
          <p:nvPr/>
        </p:nvSpPr>
        <p:spPr>
          <a:xfrm>
            <a:off x="12181257" y="6106518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1 отсек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5CA551-B0E8-404D-81BB-82AA91DD53DE}"/>
              </a:ext>
            </a:extLst>
          </p:cNvPr>
          <p:cNvSpPr txBox="1"/>
          <p:nvPr/>
        </p:nvSpPr>
        <p:spPr>
          <a:xfrm>
            <a:off x="6093349" y="7101313"/>
            <a:ext cx="22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Масса на 30%</a:t>
            </a:r>
          </a:p>
        </p:txBody>
      </p:sp>
      <p:sp>
        <p:nvSpPr>
          <p:cNvPr id="28" name="Фигура, имеющая форму буквы L 27">
            <a:extLst>
              <a:ext uri="{FF2B5EF4-FFF2-40B4-BE49-F238E27FC236}">
                <a16:creationId xmlns:a16="http://schemas.microsoft.com/office/drawing/2014/main" id="{9BA513E5-09F6-AF4B-B5EF-15E51EE04B29}"/>
              </a:ext>
            </a:extLst>
          </p:cNvPr>
          <p:cNvSpPr/>
          <p:nvPr/>
        </p:nvSpPr>
        <p:spPr>
          <a:xfrm rot="13500000">
            <a:off x="6762963" y="6074855"/>
            <a:ext cx="608743" cy="608743"/>
          </a:xfrm>
          <a:prstGeom prst="corner">
            <a:avLst>
              <a:gd name="adj1" fmla="val 28639"/>
              <a:gd name="adj2" fmla="val 2569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FC103F-716B-6442-B27B-00EC0A4773A0}"/>
              </a:ext>
            </a:extLst>
          </p:cNvPr>
          <p:cNvSpPr txBox="1"/>
          <p:nvPr/>
        </p:nvSpPr>
        <p:spPr>
          <a:xfrm>
            <a:off x="1001547" y="8691080"/>
            <a:ext cx="5408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Преобладает ферменная структура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721E39-CD4F-3A4B-8C52-ABD3D4929B16}"/>
              </a:ext>
            </a:extLst>
          </p:cNvPr>
          <p:cNvSpPr txBox="1"/>
          <p:nvPr/>
        </p:nvSpPr>
        <p:spPr>
          <a:xfrm>
            <a:off x="8633732" y="8770747"/>
            <a:ext cx="5625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Преобладает оболочечная структура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993EB9E-2A55-FD40-9343-D0BFC6991486}"/>
              </a:ext>
            </a:extLst>
          </p:cNvPr>
          <p:cNvSpPr/>
          <p:nvPr/>
        </p:nvSpPr>
        <p:spPr>
          <a:xfrm>
            <a:off x="1045030" y="3005654"/>
            <a:ext cx="13527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Определение наилучшей конструктивно-компоновочной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						и конструктивно-силовой схем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изделия</a:t>
            </a:r>
          </a:p>
        </p:txBody>
      </p:sp>
      <p:sp>
        <p:nvSpPr>
          <p:cNvPr id="17" name="Текст 30">
            <a:extLst>
              <a:ext uri="{FF2B5EF4-FFF2-40B4-BE49-F238E27FC236}">
                <a16:creationId xmlns:a16="http://schemas.microsoft.com/office/drawing/2014/main" id="{91C2B8B5-7EF1-564F-B9E2-A6B5CE9B0B36}"/>
              </a:ext>
            </a:extLst>
          </p:cNvPr>
          <p:cNvSpPr txBox="1">
            <a:spLocks/>
          </p:cNvSpPr>
          <p:nvPr/>
        </p:nvSpPr>
        <p:spPr>
          <a:xfrm>
            <a:off x="748372" y="1857830"/>
            <a:ext cx="13911057" cy="75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Примеры применения технологии для синтеза конструкций минимальной массы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+mn-lt"/>
              </a:rPr>
              <a:t>при условии обеспечения требований прочности</a:t>
            </a:r>
          </a:p>
        </p:txBody>
      </p:sp>
    </p:spTree>
    <p:extLst>
      <p:ext uri="{BB962C8B-B14F-4D97-AF65-F5344CB8AC3E}">
        <p14:creationId xmlns:p14="http://schemas.microsoft.com/office/powerpoint/2010/main" val="1224451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2;p20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195172" y="2124567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Текст 7">
            <a:extLst>
              <a:ext uri="{FF2B5EF4-FFF2-40B4-BE49-F238E27FC236}">
                <a16:creationId xmlns:a16="http://schemas.microsoft.com/office/drawing/2014/main" id="{4A9FD2F1-8302-5843-B892-407492EF5448}"/>
              </a:ext>
            </a:extLst>
          </p:cNvPr>
          <p:cNvSpPr txBox="1">
            <a:spLocks/>
          </p:cNvSpPr>
          <p:nvPr/>
        </p:nvSpPr>
        <p:spPr>
          <a:xfrm>
            <a:off x="653176" y="2172682"/>
            <a:ext cx="13373100" cy="7554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В планах развития ввести в технологию: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учет потери устойчивости конструкции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учет вибрационного воздействия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учет теплового </a:t>
            </a:r>
            <a:r>
              <a:rPr lang="ru-RU" sz="2400" dirty="0" err="1">
                <a:solidFill>
                  <a:schemeClr val="tx1"/>
                </a:solidFill>
                <a:latin typeface="+mn-lt"/>
              </a:rPr>
              <a:t>нагружения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расчет композитных структур и рациональных схем армирования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создание быстровозводимых универсальных модульных систем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(из типовых стержней, труб, профилей)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автоматизированное создание </a:t>
            </a:r>
            <a:r>
              <a:rPr lang="en" sz="2400" dirty="0">
                <a:solidFill>
                  <a:schemeClr val="tx1"/>
                </a:solidFill>
                <a:latin typeface="+mn-lt"/>
              </a:rPr>
              <a:t>CAD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геометрии по результатам расчета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подготовка модели к 3д-печати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(учет поводок от нагрева и поддержек)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Технология в процесс патентования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Наш запрос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18;p21"/>
          <p:cNvSpPr txBox="1"/>
          <p:nvPr/>
        </p:nvSpPr>
        <p:spPr>
          <a:xfrm>
            <a:off x="1145100" y="2469350"/>
            <a:ext cx="13234200" cy="5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</a:rPr>
              <a:t>Готовы брать коммерческие заказы</a:t>
            </a:r>
            <a:endParaRPr sz="2800" b="1" i="0" u="none" strike="noStrike" cap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Технология в процессе патентования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Текст 21">
            <a:extLst>
              <a:ext uri="{FF2B5EF4-FFF2-40B4-BE49-F238E27FC236}">
                <a16:creationId xmlns:a16="http://schemas.microsoft.com/office/drawing/2014/main" id="{74D74520-DFEF-3542-BE56-38765E2034A6}"/>
              </a:ext>
            </a:extLst>
          </p:cNvPr>
          <p:cNvSpPr txBox="1">
            <a:spLocks/>
          </p:cNvSpPr>
          <p:nvPr/>
        </p:nvSpPr>
        <p:spPr>
          <a:xfrm>
            <a:off x="1255867" y="5846194"/>
            <a:ext cx="3567136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Автор идеи. Партнер. Директор по развитию технологии.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 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  <a:p>
            <a:br>
              <a:rPr lang="en-US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Заместитель начальника отдела АО "Корпорация "МИТ». 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к.т.н., доцент кафедры СМ2 МГТУ им. Н.Э. Баумана. 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Лауреат Премии Президента РФ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E978504-FE43-2A4B-A8B9-61DC0670D3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472" b="12472"/>
          <a:stretch>
            <a:fillRect/>
          </a:stretch>
        </p:blipFill>
        <p:spPr>
          <a:xfrm>
            <a:off x="1256629" y="3044435"/>
            <a:ext cx="2139950" cy="2141538"/>
          </a:xfrm>
          <a:prstGeom prst="rect">
            <a:avLst/>
          </a:prstGeom>
        </p:spPr>
      </p:pic>
      <p:sp>
        <p:nvSpPr>
          <p:cNvPr id="25" name="Текст 23">
            <a:extLst>
              <a:ext uri="{FF2B5EF4-FFF2-40B4-BE49-F238E27FC236}">
                <a16:creationId xmlns:a16="http://schemas.microsoft.com/office/drawing/2014/main" id="{CF839308-40D8-E241-AA01-A3938871A689}"/>
              </a:ext>
            </a:extLst>
          </p:cNvPr>
          <p:cNvSpPr txBox="1">
            <a:spLocks/>
          </p:cNvSpPr>
          <p:nvPr/>
        </p:nvSpPr>
        <p:spPr>
          <a:xfrm>
            <a:off x="1255867" y="5206114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Дмитрий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Лукомский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Текст 24">
            <a:extLst>
              <a:ext uri="{FF2B5EF4-FFF2-40B4-BE49-F238E27FC236}">
                <a16:creationId xmlns:a16="http://schemas.microsoft.com/office/drawing/2014/main" id="{77FC1592-5F54-994A-AB3D-806764109ED3}"/>
              </a:ext>
            </a:extLst>
          </p:cNvPr>
          <p:cNvSpPr txBox="1">
            <a:spLocks/>
          </p:cNvSpPr>
          <p:nvPr/>
        </p:nvSpPr>
        <p:spPr>
          <a:xfrm>
            <a:off x="5607581" y="5846194"/>
            <a:ext cx="3961721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Управляющий партнер. </a:t>
            </a:r>
          </a:p>
          <a:p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Предприниматель, исследователь, консультант по проектному управлению, член Международной научной школы им. П.Г. Кузнецова.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en-US" sz="1600" dirty="0" err="1">
                <a:solidFill>
                  <a:schemeClr val="tx1"/>
                </a:solidFill>
                <a:latin typeface="+mn-lt"/>
              </a:rPr>
              <a:t>К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урировал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более 200 проектов (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&gt;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3 млрд. руб.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)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Обучал и консультировал более 5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3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0 экспертов и руководителей в области управления и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цифровизации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проектов из 65 субъектов РФ.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644B2A6-D235-7740-B623-2665A370ED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" r="37"/>
          <a:stretch>
            <a:fillRect/>
          </a:stretch>
        </p:blipFill>
        <p:spPr>
          <a:xfrm>
            <a:off x="5608597" y="3044435"/>
            <a:ext cx="2139950" cy="2141538"/>
          </a:xfrm>
          <a:prstGeom prst="rect">
            <a:avLst/>
          </a:prstGeom>
        </p:spPr>
      </p:pic>
      <p:sp>
        <p:nvSpPr>
          <p:cNvPr id="28" name="Текст 26">
            <a:extLst>
              <a:ext uri="{FF2B5EF4-FFF2-40B4-BE49-F238E27FC236}">
                <a16:creationId xmlns:a16="http://schemas.microsoft.com/office/drawing/2014/main" id="{DBFB2AF8-27DB-1646-9CC9-384D9730B204}"/>
              </a:ext>
            </a:extLst>
          </p:cNvPr>
          <p:cNvSpPr txBox="1">
            <a:spLocks/>
          </p:cNvSpPr>
          <p:nvPr/>
        </p:nvSpPr>
        <p:spPr>
          <a:xfrm>
            <a:off x="5607581" y="5206114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>
                <a:solidFill>
                  <a:schemeClr val="tx1"/>
                </a:solidFill>
                <a:latin typeface="+mn-lt"/>
              </a:rPr>
              <a:t>Роман Капков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id="{83AA2512-BF42-DA4C-B862-CFC6B9C5446F}"/>
              </a:ext>
            </a:extLst>
          </p:cNvPr>
          <p:cNvSpPr txBox="1">
            <a:spLocks/>
          </p:cNvSpPr>
          <p:nvPr/>
        </p:nvSpPr>
        <p:spPr>
          <a:xfrm>
            <a:off x="10281815" y="5846194"/>
            <a:ext cx="4134612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Партнер. Директор по развитию продукта.</a:t>
            </a:r>
          </a:p>
          <a:p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Вице-президент по развитию бизнеса компании ООО "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Аэролаб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" (Россия). 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Возглавлял направление Усталостной прочности и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Трещиностойкости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компании </a:t>
            </a:r>
            <a:r>
              <a:rPr lang="en" sz="1600" dirty="0" err="1">
                <a:solidFill>
                  <a:schemeClr val="tx1"/>
                </a:solidFill>
                <a:latin typeface="+mn-lt"/>
              </a:rPr>
              <a:t>Segula</a:t>
            </a:r>
            <a:r>
              <a:rPr lang="en" sz="1600" dirty="0">
                <a:solidFill>
                  <a:schemeClr val="tx1"/>
                </a:solidFill>
                <a:latin typeface="+mn-lt"/>
              </a:rPr>
              <a:t> Technologies (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Франция) на проекте по разработке и сертификации самолета </a:t>
            </a:r>
            <a:r>
              <a:rPr lang="en" sz="1600" dirty="0">
                <a:solidFill>
                  <a:schemeClr val="tx1"/>
                </a:solidFill>
                <a:latin typeface="+mn-lt"/>
              </a:rPr>
              <a:t>A350XWB-1000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компании </a:t>
            </a:r>
            <a:r>
              <a:rPr lang="en" sz="1600" dirty="0">
                <a:solidFill>
                  <a:schemeClr val="tx1"/>
                </a:solidFill>
                <a:latin typeface="+mn-lt"/>
              </a:rPr>
              <a:t>Airbus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r>
              <a:rPr lang="en" sz="1600" dirty="0">
                <a:solidFill>
                  <a:schemeClr val="tx1"/>
                </a:solidFill>
                <a:latin typeface="+mn-lt"/>
              </a:rPr>
              <a:t>MBA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" sz="1600" dirty="0">
                <a:solidFill>
                  <a:schemeClr val="tx1"/>
                </a:solidFill>
                <a:latin typeface="+mn-lt"/>
              </a:rPr>
              <a:t>14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лет в аэрокосмической отрасли</a:t>
            </a:r>
            <a:endParaRPr lang="en" sz="1600" dirty="0">
              <a:solidFill>
                <a:schemeClr val="tx1"/>
              </a:solidFill>
              <a:latin typeface="+mn-lt"/>
            </a:endParaRPr>
          </a:p>
          <a:p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90EB897-6942-8547-B09A-93BBEB4D84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44" r="2744"/>
          <a:stretch>
            <a:fillRect/>
          </a:stretch>
        </p:blipFill>
        <p:spPr>
          <a:xfrm>
            <a:off x="10283085" y="3044435"/>
            <a:ext cx="2139950" cy="2141538"/>
          </a:xfrm>
          <a:prstGeom prst="rect">
            <a:avLst/>
          </a:prstGeom>
        </p:spPr>
      </p:pic>
      <p:sp>
        <p:nvSpPr>
          <p:cNvPr id="31" name="Текст 29">
            <a:extLst>
              <a:ext uri="{FF2B5EF4-FFF2-40B4-BE49-F238E27FC236}">
                <a16:creationId xmlns:a16="http://schemas.microsoft.com/office/drawing/2014/main" id="{DD14345C-C545-7A48-956A-DC333610DCA6}"/>
              </a:ext>
            </a:extLst>
          </p:cNvPr>
          <p:cNvSpPr txBox="1">
            <a:spLocks/>
          </p:cNvSpPr>
          <p:nvPr/>
        </p:nvSpPr>
        <p:spPr>
          <a:xfrm>
            <a:off x="10281815" y="5206114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</a:rPr>
              <a:t>Виталий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Боровинский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16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189257173"/>
              </p:ext>
            </p:extLst>
          </p:nvPr>
        </p:nvGraphicFramePr>
        <p:xfrm>
          <a:off x="790575" y="6886900"/>
          <a:ext cx="5863725" cy="206347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800" dirty="0"/>
                        <a:t>Капков Роман</a:t>
                      </a:r>
                      <a:endParaRPr sz="18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(916) 931 - 47- 44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 err="1">
                          <a:solidFill>
                            <a:schemeClr val="dk1"/>
                          </a:solidFill>
                        </a:rPr>
                        <a:t>email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https://</a:t>
                      </a:r>
                      <a:r>
                        <a:rPr lang="en-US" sz="2400" dirty="0" err="1"/>
                        <a:t>t.me</a:t>
                      </a:r>
                      <a:r>
                        <a:rPr lang="en-US" sz="2400" dirty="0"/>
                        <a:t>/</a:t>
                      </a:r>
                      <a:r>
                        <a:rPr lang="ru-RU" sz="2400" dirty="0" err="1"/>
                        <a:t>k</a:t>
                      </a:r>
                      <a:r>
                        <a:rPr lang="en-US" sz="2400" dirty="0" err="1"/>
                        <a:t>apkof</a:t>
                      </a:r>
                      <a:endParaRPr lang="ru-RU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1277</Words>
  <Application>Microsoft Macintosh PowerPoint</Application>
  <PresentationFormat>Произвольный</PresentationFormat>
  <Paragraphs>187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Helvetica</vt:lpstr>
      <vt:lpstr>Arial Black</vt:lpstr>
      <vt:lpstr>Calibri</vt:lpstr>
      <vt:lpstr>Arial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Текущие результаты</vt:lpstr>
      <vt:lpstr>Текущие результаты</vt:lpstr>
      <vt:lpstr>Текущие результаты</vt:lpstr>
      <vt:lpstr>Планы развития</vt:lpstr>
      <vt:lpstr>Наш запрос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luk</dc:creator>
  <cp:lastModifiedBy>Microsoft Office User</cp:lastModifiedBy>
  <cp:revision>128</cp:revision>
  <dcterms:modified xsi:type="dcterms:W3CDTF">2022-07-07T07:04:37Z</dcterms:modified>
</cp:coreProperties>
</file>