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3" r:id="rId5"/>
    <p:sldId id="275" r:id="rId6"/>
    <p:sldId id="277" r:id="rId7"/>
    <p:sldId id="280" r:id="rId8"/>
    <p:sldId id="281" r:id="rId9"/>
    <p:sldId id="282" r:id="rId10"/>
    <p:sldId id="279" r:id="rId11"/>
    <p:sldId id="283" r:id="rId12"/>
    <p:sldId id="276" r:id="rId1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1224" userDrawn="1">
          <p15:clr>
            <a:srgbClr val="A4A3A4"/>
          </p15:clr>
        </p15:guide>
        <p15:guide id="3" pos="7368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6" orient="horz" pos="2856" userDrawn="1">
          <p15:clr>
            <a:srgbClr val="A4A3A4"/>
          </p15:clr>
        </p15:guide>
        <p15:guide id="7" pos="5928" userDrawn="1">
          <p15:clr>
            <a:srgbClr val="A4A3A4"/>
          </p15:clr>
        </p15:guide>
        <p15:guide id="8" pos="6168" userDrawn="1">
          <p15:clr>
            <a:srgbClr val="A4A3A4"/>
          </p15:clr>
        </p15:guide>
        <p15:guide id="9" pos="1512" userDrawn="1">
          <p15:clr>
            <a:srgbClr val="A4A3A4"/>
          </p15:clr>
        </p15:guide>
        <p15:guide id="10" orient="horz" pos="264" userDrawn="1">
          <p15:clr>
            <a:srgbClr val="A4A3A4"/>
          </p15:clr>
        </p15:guide>
        <p15:guide id="11" pos="2496" userDrawn="1">
          <p15:clr>
            <a:srgbClr val="A4A3A4"/>
          </p15:clr>
        </p15:guide>
        <p15:guide id="12" pos="2688" userDrawn="1">
          <p15:clr>
            <a:srgbClr val="A4A3A4"/>
          </p15:clr>
        </p15:guide>
        <p15:guide id="13" pos="4536" userDrawn="1">
          <p15:clr>
            <a:srgbClr val="A4A3A4"/>
          </p15:clr>
        </p15:guide>
        <p15:guide id="14" pos="4008" userDrawn="1">
          <p15:clr>
            <a:srgbClr val="A4A3A4"/>
          </p15:clr>
        </p15:guide>
        <p15:guide id="15" pos="4944" userDrawn="1">
          <p15:clr>
            <a:srgbClr val="A4A3A4"/>
          </p15:clr>
        </p15:guide>
        <p15:guide id="16" pos="5136" userDrawn="1">
          <p15:clr>
            <a:srgbClr val="A4A3A4"/>
          </p15:clr>
        </p15:guide>
        <p15:guide id="17" orient="horz" pos="1584" userDrawn="1">
          <p15:clr>
            <a:srgbClr val="A4A3A4"/>
          </p15:clr>
        </p15:guide>
        <p15:guide id="18" orient="horz" pos="2736" userDrawn="1">
          <p15:clr>
            <a:srgbClr val="A4A3A4"/>
          </p15:clr>
        </p15:guide>
        <p15:guide id="19" orient="horz" pos="3648" userDrawn="1">
          <p15:clr>
            <a:srgbClr val="A4A3A4"/>
          </p15:clr>
        </p15:guide>
        <p15:guide id="20" orient="horz" pos="864" userDrawn="1">
          <p15:clr>
            <a:srgbClr val="A4A3A4"/>
          </p15:clr>
        </p15:guide>
        <p15:guide id="21" orient="horz" pos="3984" userDrawn="1">
          <p15:clr>
            <a:srgbClr val="A4A3A4"/>
          </p15:clr>
        </p15:guide>
        <p15:guide id="22" pos="456" userDrawn="1">
          <p15:clr>
            <a:srgbClr val="A4A3A4"/>
          </p15:clr>
        </p15:guide>
        <p15:guide id="23" pos="7248" userDrawn="1">
          <p15:clr>
            <a:srgbClr val="A4A3A4"/>
          </p15:clr>
        </p15:guide>
        <p15:guide id="24" orient="horz" pos="1920" userDrawn="1">
          <p15:clr>
            <a:srgbClr val="A4A3A4"/>
          </p15:clr>
        </p15:guide>
        <p15:guide id="25" orient="horz" pos="2256" userDrawn="1">
          <p15:clr>
            <a:srgbClr val="A4A3A4"/>
          </p15:clr>
        </p15:guide>
        <p15:guide id="26" pos="7176" userDrawn="1">
          <p15:clr>
            <a:srgbClr val="A4A3A4"/>
          </p15:clr>
        </p15:guide>
        <p15:guide id="27" orient="horz" pos="1704" userDrawn="1">
          <p15:clr>
            <a:srgbClr val="A4A3A4"/>
          </p15:clr>
        </p15:guide>
        <p15:guide id="28" pos="4176" userDrawn="1">
          <p15:clr>
            <a:srgbClr val="A4A3A4"/>
          </p15:clr>
        </p15:guide>
        <p15:guide id="29" orient="horz" pos="2592" userDrawn="1">
          <p15:clr>
            <a:srgbClr val="A4A3A4"/>
          </p15:clr>
        </p15:guide>
        <p15:guide id="30" pos="6912" userDrawn="1">
          <p15:clr>
            <a:srgbClr val="A4A3A4"/>
          </p15:clr>
        </p15:guide>
        <p15:guide id="31" pos="35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CDC5"/>
    <a:srgbClr val="99CCFF"/>
    <a:srgbClr val="CCFF99"/>
    <a:srgbClr val="FF4B33"/>
    <a:srgbClr val="ACD086"/>
    <a:srgbClr val="ABCF85"/>
    <a:srgbClr val="346799"/>
    <a:srgbClr val="E7E6E2"/>
    <a:srgbClr val="D8BEB2"/>
    <a:srgbClr val="753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96" autoAdjust="0"/>
    <p:restoredTop sz="96327"/>
  </p:normalViewPr>
  <p:slideViewPr>
    <p:cSldViewPr snapToGrid="0">
      <p:cViewPr>
        <p:scale>
          <a:sx n="66" d="100"/>
          <a:sy n="66" d="100"/>
        </p:scale>
        <p:origin x="254" y="662"/>
      </p:cViewPr>
      <p:guideLst>
        <p:guide orient="horz" pos="1224"/>
        <p:guide pos="7368"/>
        <p:guide pos="312"/>
        <p:guide orient="horz" pos="2856"/>
        <p:guide pos="5928"/>
        <p:guide pos="6168"/>
        <p:guide pos="1512"/>
        <p:guide orient="horz" pos="264"/>
        <p:guide pos="2496"/>
        <p:guide pos="2688"/>
        <p:guide pos="4536"/>
        <p:guide pos="4008"/>
        <p:guide pos="4944"/>
        <p:guide pos="5136"/>
        <p:guide orient="horz" pos="1584"/>
        <p:guide orient="horz" pos="2736"/>
        <p:guide orient="horz" pos="3648"/>
        <p:guide orient="horz" pos="864"/>
        <p:guide orient="horz" pos="3984"/>
        <p:guide pos="456"/>
        <p:guide pos="7248"/>
        <p:guide orient="horz" pos="1920"/>
        <p:guide orient="horz" pos="2256"/>
        <p:guide pos="7176"/>
        <p:guide orient="horz" pos="1704"/>
        <p:guide pos="4176"/>
        <p:guide orient="horz" pos="2592"/>
        <p:guide pos="6912"/>
        <p:guide pos="35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B30D67-EB7C-4323-A6AB-20071C4FCC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26DD94-0E47-FE33-5C0F-9E497B99BE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33F7E-3633-4FA3-974D-CA21FB24834F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36FF0-1B83-FCD7-197D-6F6CBEA8FE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88305-7C09-5A95-A84B-C7CEA8D00F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82836-E43C-41FF-A11B-3D8AB6E68F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81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5F7B4-7442-4021-9F1E-8BC3C363C892}" type="datetimeFigureOut">
              <a:rPr lang="en-US" noProof="0" smtClean="0"/>
              <a:pPr/>
              <a:t>12/4/2024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DE012-9E2E-4477-8B5C-4E7D4E9BCBA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3938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DE012-9E2E-4477-8B5C-4E7D4E9BCBA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92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DE012-9E2E-4477-8B5C-4E7D4E9BCBA6}" type="slidenum">
              <a:rPr lang="en-US" noProof="0" smtClean="0"/>
              <a:pPr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32439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DE012-9E2E-4477-8B5C-4E7D4E9BCBA6}" type="slidenum">
              <a:rPr lang="en-US" noProof="0" smtClean="0"/>
              <a:pPr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73130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B8029-33F3-9414-AD10-00871D91A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712" y="1408176"/>
            <a:ext cx="6400800" cy="2387600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32B008-64B6-378D-9C5D-DCC8DFEBC6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7912" y="5047488"/>
            <a:ext cx="5486400" cy="384048"/>
          </a:xfrm>
        </p:spPr>
        <p:txBody>
          <a:bodyPr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5444BA9-47A2-8EBA-F11F-AF833CBC1FB6}"/>
              </a:ext>
            </a:extLst>
          </p:cNvPr>
          <p:cNvGrpSpPr/>
          <p:nvPr userDrawn="1"/>
        </p:nvGrpSpPr>
        <p:grpSpPr>
          <a:xfrm>
            <a:off x="3979533" y="5801746"/>
            <a:ext cx="8221703" cy="0"/>
            <a:chOff x="3733800" y="5539861"/>
            <a:chExt cx="8221703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C7E957-5A54-C6BB-DBCA-B0A579E99122}"/>
                </a:ext>
              </a:extLst>
            </p:cNvPr>
            <p:cNvCxnSpPr>
              <a:cxnSpLocks/>
            </p:cNvCxnSpPr>
            <p:nvPr/>
          </p:nvCxnSpPr>
          <p:spPr>
            <a:xfrm>
              <a:off x="3733800" y="5539861"/>
              <a:ext cx="605415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5792F5-3B57-83E5-2E85-1B67A64BF570}"/>
                </a:ext>
              </a:extLst>
            </p:cNvPr>
            <p:cNvCxnSpPr>
              <a:cxnSpLocks/>
            </p:cNvCxnSpPr>
            <p:nvPr/>
          </p:nvCxnSpPr>
          <p:spPr>
            <a:xfrm>
              <a:off x="9783803" y="5539861"/>
              <a:ext cx="2171700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063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03BBE-23DC-E951-32B6-0E91B808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44" y="1463040"/>
            <a:ext cx="7498080" cy="70408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0836A-7452-872A-28D0-081C1338D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576" y="2953512"/>
            <a:ext cx="7470648" cy="329656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2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 i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x-non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39F35-2573-69E0-B17D-B4B0F85CE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5CE41-241D-72CD-1C8F-006A477B5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789DD7-8E5F-BCF6-7A1E-0AC33BD880AC}"/>
              </a:ext>
            </a:extLst>
          </p:cNvPr>
          <p:cNvGrpSpPr/>
          <p:nvPr userDrawn="1"/>
        </p:nvGrpSpPr>
        <p:grpSpPr>
          <a:xfrm>
            <a:off x="2400300" y="2535841"/>
            <a:ext cx="9801127" cy="821"/>
            <a:chOff x="2286319" y="5546299"/>
            <a:chExt cx="9801127" cy="903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610F86C-F479-AC03-216E-DD60112AC854}"/>
                </a:ext>
              </a:extLst>
            </p:cNvPr>
            <p:cNvCxnSpPr>
              <a:cxnSpLocks/>
            </p:cNvCxnSpPr>
            <p:nvPr/>
          </p:nvCxnSpPr>
          <p:spPr>
            <a:xfrm>
              <a:off x="2286319" y="5546299"/>
              <a:ext cx="7391400" cy="0"/>
            </a:xfrm>
            <a:prstGeom prst="line">
              <a:avLst/>
            </a:prstGeom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A02E8F6-3623-48C2-4F02-9472E2977FB8}"/>
                </a:ext>
              </a:extLst>
            </p:cNvPr>
            <p:cNvCxnSpPr>
              <a:cxnSpLocks/>
            </p:cNvCxnSpPr>
            <p:nvPr/>
          </p:nvCxnSpPr>
          <p:spPr>
            <a:xfrm>
              <a:off x="9676016" y="5547202"/>
              <a:ext cx="2411430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8269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9D39-DAD0-D550-D3C7-42F702A78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992" y="1709738"/>
            <a:ext cx="7290458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54DFA-4C17-2AA0-0E19-8D452B73A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6992" y="4589463"/>
            <a:ext cx="72904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8D5DED-A875-4BFE-015E-C29679EC468C}"/>
              </a:ext>
            </a:extLst>
          </p:cNvPr>
          <p:cNvGrpSpPr/>
          <p:nvPr userDrawn="1"/>
        </p:nvGrpSpPr>
        <p:grpSpPr>
          <a:xfrm>
            <a:off x="3979533" y="5801746"/>
            <a:ext cx="8221703" cy="0"/>
            <a:chOff x="3733800" y="5539861"/>
            <a:chExt cx="8221703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ED54A14-B37E-AA5D-2F7D-4530DEF3C347}"/>
                </a:ext>
              </a:extLst>
            </p:cNvPr>
            <p:cNvCxnSpPr>
              <a:cxnSpLocks/>
            </p:cNvCxnSpPr>
            <p:nvPr/>
          </p:nvCxnSpPr>
          <p:spPr>
            <a:xfrm>
              <a:off x="3733800" y="5539861"/>
              <a:ext cx="605415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611F7DB-0F8D-8E5A-0137-AD5E5B20C351}"/>
                </a:ext>
              </a:extLst>
            </p:cNvPr>
            <p:cNvCxnSpPr>
              <a:cxnSpLocks/>
            </p:cNvCxnSpPr>
            <p:nvPr/>
          </p:nvCxnSpPr>
          <p:spPr>
            <a:xfrm>
              <a:off x="9783803" y="5539861"/>
              <a:ext cx="2171700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271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2C33EA-A741-FA13-451C-6F35902CBDD0}"/>
              </a:ext>
            </a:extLst>
          </p:cNvPr>
          <p:cNvSpPr/>
          <p:nvPr userDrawn="1"/>
        </p:nvSpPr>
        <p:spPr>
          <a:xfrm>
            <a:off x="0" y="722376"/>
            <a:ext cx="12192000" cy="5413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882412-D2D4-9CF0-CD39-2EAE79B8A310}"/>
              </a:ext>
            </a:extLst>
          </p:cNvPr>
          <p:cNvCxnSpPr>
            <a:cxnSpLocks/>
          </p:cNvCxnSpPr>
          <p:nvPr userDrawn="1"/>
        </p:nvCxnSpPr>
        <p:spPr>
          <a:xfrm>
            <a:off x="4267200" y="2523744"/>
            <a:ext cx="7924800" cy="883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29B6F2-011B-853F-5BA1-FA1722B6E1C8}"/>
              </a:ext>
            </a:extLst>
          </p:cNvPr>
          <p:cNvCxnSpPr>
            <a:cxnSpLocks/>
          </p:cNvCxnSpPr>
          <p:nvPr userDrawn="1"/>
        </p:nvCxnSpPr>
        <p:spPr>
          <a:xfrm>
            <a:off x="723384" y="2523744"/>
            <a:ext cx="3543816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515600" cy="575321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6208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3401568"/>
            <a:ext cx="5111496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0" y="3401568"/>
            <a:ext cx="5111496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961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 ligh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2C33EA-A741-FA13-451C-6F35902CBDD0}"/>
              </a:ext>
            </a:extLst>
          </p:cNvPr>
          <p:cNvSpPr/>
          <p:nvPr userDrawn="1"/>
        </p:nvSpPr>
        <p:spPr>
          <a:xfrm>
            <a:off x="0" y="722376"/>
            <a:ext cx="12192000" cy="5413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515600" cy="575321"/>
          </a:xfrm>
        </p:spPr>
        <p:txBody>
          <a:bodyPr/>
          <a:lstStyle>
            <a:lvl1pPr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6208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3401568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0" y="3401568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ED40495-D9DB-AA87-4474-68DA5D8CA88C}"/>
              </a:ext>
            </a:extLst>
          </p:cNvPr>
          <p:cNvGrpSpPr/>
          <p:nvPr userDrawn="1"/>
        </p:nvGrpSpPr>
        <p:grpSpPr>
          <a:xfrm rot="10800000">
            <a:off x="726958" y="2521655"/>
            <a:ext cx="11480808" cy="1"/>
            <a:chOff x="2077471" y="5539116"/>
            <a:chExt cx="11480808" cy="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15A6649-BE77-6F3F-DF74-0045E0AC6025}"/>
                </a:ext>
              </a:extLst>
            </p:cNvPr>
            <p:cNvCxnSpPr>
              <a:cxnSpLocks/>
            </p:cNvCxnSpPr>
            <p:nvPr/>
          </p:nvCxnSpPr>
          <p:spPr>
            <a:xfrm>
              <a:off x="2077471" y="5539116"/>
              <a:ext cx="4755396" cy="0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F33DD1-C51F-9BE1-2F97-D4025B3E653D}"/>
                </a:ext>
              </a:extLst>
            </p:cNvPr>
            <p:cNvCxnSpPr>
              <a:cxnSpLocks/>
            </p:cNvCxnSpPr>
            <p:nvPr/>
          </p:nvCxnSpPr>
          <p:spPr>
            <a:xfrm>
              <a:off x="6816103" y="5539117"/>
              <a:ext cx="6742176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587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dark ban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66E69F-7113-AC99-F7E1-A44B7D64DEF3}"/>
              </a:ext>
            </a:extLst>
          </p:cNvPr>
          <p:cNvSpPr/>
          <p:nvPr userDrawn="1"/>
        </p:nvSpPr>
        <p:spPr>
          <a:xfrm>
            <a:off x="0" y="0"/>
            <a:ext cx="12192000" cy="30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515600" cy="575321"/>
          </a:xfrm>
        </p:spPr>
        <p:txBody>
          <a:bodyPr/>
          <a:lstStyle>
            <a:lvl1pPr>
              <a:defRPr sz="5000">
                <a:solidFill>
                  <a:schemeClr val="accent5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3483864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3931920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0" y="3931920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F8CCEDA-D691-A48A-BAAF-D004EBE38E55}"/>
              </a:ext>
            </a:extLst>
          </p:cNvPr>
          <p:cNvGrpSpPr/>
          <p:nvPr userDrawn="1"/>
        </p:nvGrpSpPr>
        <p:grpSpPr>
          <a:xfrm rot="16200000" flipV="1">
            <a:off x="8764091" y="3943349"/>
            <a:ext cx="5829301" cy="0"/>
            <a:chOff x="2287349" y="55407920"/>
            <a:chExt cx="11160369" cy="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605A0EB-A31A-D2D4-5671-D1F763493E1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934529" y="51760740"/>
              <a:ext cx="0" cy="7294360"/>
            </a:xfrm>
            <a:prstGeom prst="line">
              <a:avLst/>
            </a:prstGeom>
            <a:ln w="444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FEFE03D-E00E-B4FD-6765-44E55D5FA21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514714" y="53474916"/>
              <a:ext cx="0" cy="3866008"/>
            </a:xfrm>
            <a:prstGeom prst="line">
              <a:avLst/>
            </a:prstGeom>
            <a:ln w="444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628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on the lef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F5A1967-7F8F-319E-2E67-BD9E4F074B05}"/>
              </a:ext>
            </a:extLst>
          </p:cNvPr>
          <p:cNvSpPr/>
          <p:nvPr userDrawn="1"/>
        </p:nvSpPr>
        <p:spPr>
          <a:xfrm>
            <a:off x="8115301" y="0"/>
            <a:ext cx="40766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>
              <a:solidFill>
                <a:schemeClr val="bg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2425424-7549-BE00-EA05-384DBD00F3B2}"/>
              </a:ext>
            </a:extLst>
          </p:cNvPr>
          <p:cNvGrpSpPr/>
          <p:nvPr userDrawn="1"/>
        </p:nvGrpSpPr>
        <p:grpSpPr>
          <a:xfrm>
            <a:off x="6317679" y="4564864"/>
            <a:ext cx="5858373" cy="385"/>
            <a:chOff x="5440605" y="5540787"/>
            <a:chExt cx="5858373" cy="385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D88329B-DC1A-F93F-7A3A-84FDE2989BB6}"/>
                </a:ext>
              </a:extLst>
            </p:cNvPr>
            <p:cNvCxnSpPr>
              <a:cxnSpLocks/>
            </p:cNvCxnSpPr>
            <p:nvPr/>
          </p:nvCxnSpPr>
          <p:spPr>
            <a:xfrm>
              <a:off x="5440605" y="5541172"/>
              <a:ext cx="1797621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7690B71-E252-7020-6DC7-F643767B2B78}"/>
                </a:ext>
              </a:extLst>
            </p:cNvPr>
            <p:cNvCxnSpPr>
              <a:cxnSpLocks/>
            </p:cNvCxnSpPr>
            <p:nvPr/>
          </p:nvCxnSpPr>
          <p:spPr>
            <a:xfrm>
              <a:off x="7237724" y="5540787"/>
              <a:ext cx="4061254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0" y="2514600"/>
            <a:ext cx="4846320" cy="1682749"/>
          </a:xfrm>
        </p:spPr>
        <p:txBody>
          <a:bodyPr/>
          <a:lstStyle>
            <a:lvl1pPr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1252728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936" y="3584448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179222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5760" y="4123944"/>
            <a:ext cx="4754880" cy="941831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93287C28-1CA8-AEA5-1E16-BC0B1E99CD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936" y="5065776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19920C32-5167-72B1-7B9E-709723F907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5760" y="5605272"/>
            <a:ext cx="4754880" cy="1143254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75982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on the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5F7D9D8-A960-E038-84D2-764C7A50F698}"/>
              </a:ext>
            </a:extLst>
          </p:cNvPr>
          <p:cNvSpPr/>
          <p:nvPr userDrawn="1"/>
        </p:nvSpPr>
        <p:spPr>
          <a:xfrm>
            <a:off x="-12700" y="858"/>
            <a:ext cx="3060700" cy="685714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2" y="1399032"/>
            <a:ext cx="4846320" cy="1682749"/>
          </a:xfrm>
        </p:spPr>
        <p:txBody>
          <a:bodyPr/>
          <a:lstStyle>
            <a:lvl1pPr>
              <a:lnSpc>
                <a:spcPct val="8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5352" y="1252728"/>
            <a:ext cx="4828032" cy="49053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5352" y="3502152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89320" y="179222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89320" y="394106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0DF3371-342F-C17D-5A7F-EF76E89A55C5}"/>
              </a:ext>
            </a:extLst>
          </p:cNvPr>
          <p:cNvGrpSpPr/>
          <p:nvPr userDrawn="1"/>
        </p:nvGrpSpPr>
        <p:grpSpPr>
          <a:xfrm>
            <a:off x="-11882" y="3045007"/>
            <a:ext cx="4279082" cy="364"/>
            <a:chOff x="5475479" y="5537794"/>
            <a:chExt cx="4279082" cy="36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4369914-5489-3EA1-5419-F83F6C7A150D}"/>
                </a:ext>
              </a:extLst>
            </p:cNvPr>
            <p:cNvCxnSpPr>
              <a:cxnSpLocks/>
            </p:cNvCxnSpPr>
            <p:nvPr/>
          </p:nvCxnSpPr>
          <p:spPr>
            <a:xfrm>
              <a:off x="5475479" y="5537976"/>
              <a:ext cx="30607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BDE23CC-0B75-F3A6-1882-265BF90D4A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7690" y="5537794"/>
              <a:ext cx="1216871" cy="364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0977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on the right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749AEB6-4539-A203-D085-8EBE329C08E0}"/>
              </a:ext>
            </a:extLst>
          </p:cNvPr>
          <p:cNvSpPr/>
          <p:nvPr userDrawn="1"/>
        </p:nvSpPr>
        <p:spPr>
          <a:xfrm>
            <a:off x="3962399" y="858"/>
            <a:ext cx="8271641" cy="68571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tx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C7E2C-83B2-58E9-DE90-AB1857F1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7B4A1-AE7C-A6CC-7143-5EC918D6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78715BA-7A66-D464-AAEF-141988B8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2" y="1399032"/>
            <a:ext cx="4846320" cy="1682749"/>
          </a:xfrm>
        </p:spPr>
        <p:txBody>
          <a:bodyPr/>
          <a:lstStyle>
            <a:lvl1pPr>
              <a:lnSpc>
                <a:spcPct val="80000"/>
              </a:lnSpc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0BF4BF-3C7C-C67F-B6EE-805EC95EF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5352" y="1353312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A37E40B-957E-C00E-3B34-1B67D341A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5352" y="3502152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F15CD76-2DD5-DB8A-37D3-6098A5087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71032" y="179222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7A044E0-660B-4002-E13C-F00498E49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71032" y="3941064"/>
            <a:ext cx="4754880" cy="1682750"/>
          </a:xfrm>
        </p:spPr>
        <p:txBody>
          <a:bodyPr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D78A0CF-0A37-4436-67C4-B32FD7703E96}"/>
              </a:ext>
            </a:extLst>
          </p:cNvPr>
          <p:cNvGrpSpPr/>
          <p:nvPr userDrawn="1"/>
        </p:nvGrpSpPr>
        <p:grpSpPr>
          <a:xfrm>
            <a:off x="-28308" y="2514621"/>
            <a:ext cx="5666632" cy="0"/>
            <a:chOff x="5464255" y="5541151"/>
            <a:chExt cx="5666632" cy="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C6D8A4-CA31-16C2-95B7-B98F65F29A69}"/>
                </a:ext>
              </a:extLst>
            </p:cNvPr>
            <p:cNvCxnSpPr>
              <a:cxnSpLocks/>
            </p:cNvCxnSpPr>
            <p:nvPr/>
          </p:nvCxnSpPr>
          <p:spPr>
            <a:xfrm>
              <a:off x="5464255" y="5541151"/>
              <a:ext cx="3991534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2097A8D-64FC-CDBD-4497-5E32BC6AF9C2}"/>
                </a:ext>
              </a:extLst>
            </p:cNvPr>
            <p:cNvCxnSpPr>
              <a:cxnSpLocks/>
            </p:cNvCxnSpPr>
            <p:nvPr/>
          </p:nvCxnSpPr>
          <p:spPr>
            <a:xfrm>
              <a:off x="9454487" y="5541151"/>
              <a:ext cx="16764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19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F6E0F-D722-BAD9-C6AD-9A11DAE4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160B7A-B490-F67E-2740-38CA3A98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4A6C9A-83F0-5E94-8A5B-89CB0828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44" y="1463040"/>
            <a:ext cx="7498080" cy="70408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2784B99-8374-AA22-4161-578F9BF77E2B}"/>
              </a:ext>
            </a:extLst>
          </p:cNvPr>
          <p:cNvGrpSpPr/>
          <p:nvPr userDrawn="1"/>
        </p:nvGrpSpPr>
        <p:grpSpPr>
          <a:xfrm>
            <a:off x="2400300" y="2535841"/>
            <a:ext cx="9801127" cy="821"/>
            <a:chOff x="2286319" y="5546299"/>
            <a:chExt cx="9801127" cy="903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0F45B19-145D-7398-7A64-A88B28251AAD}"/>
                </a:ext>
              </a:extLst>
            </p:cNvPr>
            <p:cNvCxnSpPr>
              <a:cxnSpLocks/>
            </p:cNvCxnSpPr>
            <p:nvPr/>
          </p:nvCxnSpPr>
          <p:spPr>
            <a:xfrm>
              <a:off x="2286319" y="5546299"/>
              <a:ext cx="7391400" cy="0"/>
            </a:xfrm>
            <a:prstGeom prst="line">
              <a:avLst/>
            </a:prstGeom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029EB3C-D7BA-1FCE-3158-8F1116C6F5BE}"/>
                </a:ext>
              </a:extLst>
            </p:cNvPr>
            <p:cNvCxnSpPr>
              <a:cxnSpLocks/>
            </p:cNvCxnSpPr>
            <p:nvPr/>
          </p:nvCxnSpPr>
          <p:spPr>
            <a:xfrm>
              <a:off x="9676016" y="5547202"/>
              <a:ext cx="2411430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8F78388-68BC-0124-C243-36D5B5DC78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22576" y="2971800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D7FBEF6F-7749-849E-36C5-CC056F307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22576" y="4443984"/>
            <a:ext cx="4828032" cy="4905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A350182-DD59-73E2-C20A-4B5FE67154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20824" y="3401568"/>
            <a:ext cx="8379220" cy="975260"/>
          </a:xfrm>
        </p:spPr>
        <p:txBody>
          <a:bodyPr numCol="2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E14A588-A920-9AE0-A268-A008EAF6FC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0824" y="4901184"/>
            <a:ext cx="8379220" cy="975260"/>
          </a:xfrm>
        </p:spPr>
        <p:txBody>
          <a:bodyPr numCol="2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8902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F6E0F-D722-BAD9-C6AD-9A11DAE4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160B7A-B490-F67E-2740-38CA3A98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4A6C9A-83F0-5E94-8A5B-89CB0828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10871708" cy="70408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8F78388-68BC-0124-C243-36D5B5DC78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224" y="2980944"/>
            <a:ext cx="3282696" cy="11064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D7FBEF6F-7749-849E-36C5-CC056F307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4256" y="2980944"/>
            <a:ext cx="3282696" cy="11064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A350182-DD59-73E2-C20A-4B5FE67154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760" y="4114800"/>
            <a:ext cx="3282696" cy="975260"/>
          </a:xfrm>
        </p:spPr>
        <p:txBody>
          <a:bodyPr numCol="1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E14A588-A920-9AE0-A268-A008EAF6FC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05072" y="4114800"/>
            <a:ext cx="3282696" cy="975260"/>
          </a:xfrm>
        </p:spPr>
        <p:txBody>
          <a:bodyPr numCol="1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8221A12-8B19-605A-2244-2D732269C955}"/>
              </a:ext>
            </a:extLst>
          </p:cNvPr>
          <p:cNvGrpSpPr/>
          <p:nvPr userDrawn="1"/>
        </p:nvGrpSpPr>
        <p:grpSpPr>
          <a:xfrm>
            <a:off x="716788" y="2527173"/>
            <a:ext cx="10758424" cy="1564"/>
            <a:chOff x="2792270" y="5541172"/>
            <a:chExt cx="11391900" cy="15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86C500B-5A93-298F-7CEF-ED445452E460}"/>
                </a:ext>
              </a:extLst>
            </p:cNvPr>
            <p:cNvCxnSpPr>
              <a:cxnSpLocks/>
            </p:cNvCxnSpPr>
            <p:nvPr/>
          </p:nvCxnSpPr>
          <p:spPr>
            <a:xfrm>
              <a:off x="2792270" y="5541172"/>
              <a:ext cx="6760464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7A559BC-EF4A-29D4-CF56-6425516A5D91}"/>
                </a:ext>
              </a:extLst>
            </p:cNvPr>
            <p:cNvCxnSpPr>
              <a:cxnSpLocks/>
            </p:cNvCxnSpPr>
            <p:nvPr/>
          </p:nvCxnSpPr>
          <p:spPr>
            <a:xfrm>
              <a:off x="9552734" y="5541330"/>
              <a:ext cx="4631436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D2D34186-8505-57AE-F518-0C83BF1C06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66176" y="2980944"/>
            <a:ext cx="3282696" cy="11064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ABE767DA-9D93-94AD-D34D-2B8A51A766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3568" y="4114800"/>
            <a:ext cx="3282696" cy="975260"/>
          </a:xfrm>
        </p:spPr>
        <p:txBody>
          <a:bodyPr numCol="1" spcCol="91440"/>
          <a:lstStyle>
            <a:lvl1pPr marL="283464"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1pPr>
            <a:lvl2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2pPr>
            <a:lvl3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3pPr>
            <a:lvl4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4pPr>
            <a:lvl5pPr indent="-283464"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81475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E86B75-C16C-C033-D27D-FF84EFB71131}"/>
              </a:ext>
            </a:extLst>
          </p:cNvPr>
          <p:cNvSpPr/>
          <p:nvPr userDrawn="1"/>
        </p:nvSpPr>
        <p:spPr>
          <a:xfrm>
            <a:off x="0" y="0"/>
            <a:ext cx="100203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31443F-EAC2-06D1-A3D1-D73510EAF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1426464"/>
            <a:ext cx="6675120" cy="1702816"/>
          </a:xfrm>
        </p:spPr>
        <p:txBody>
          <a:bodyPr anchor="t"/>
          <a:lstStyle>
            <a:lvl1pPr>
              <a:lnSpc>
                <a:spcPct val="80000"/>
              </a:lnSpc>
              <a:defRPr sz="72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80535FC-1B0E-C4EB-FE55-190522219FEA}"/>
              </a:ext>
            </a:extLst>
          </p:cNvPr>
          <p:cNvGrpSpPr/>
          <p:nvPr userDrawn="1"/>
        </p:nvGrpSpPr>
        <p:grpSpPr>
          <a:xfrm>
            <a:off x="3979533" y="5799270"/>
            <a:ext cx="8212467" cy="0"/>
            <a:chOff x="3733800" y="5537385"/>
            <a:chExt cx="8212467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CA6B206-18E0-06D2-958F-E859A1428A57}"/>
                </a:ext>
              </a:extLst>
            </p:cNvPr>
            <p:cNvCxnSpPr>
              <a:cxnSpLocks/>
            </p:cNvCxnSpPr>
            <p:nvPr/>
          </p:nvCxnSpPr>
          <p:spPr>
            <a:xfrm>
              <a:off x="3733800" y="5537385"/>
              <a:ext cx="605415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447EEA7-F856-F6C0-18DD-5D37FD51D45B}"/>
                </a:ext>
              </a:extLst>
            </p:cNvPr>
            <p:cNvCxnSpPr>
              <a:cxnSpLocks/>
            </p:cNvCxnSpPr>
            <p:nvPr/>
          </p:nvCxnSpPr>
          <p:spPr>
            <a:xfrm>
              <a:off x="9774567" y="5537385"/>
              <a:ext cx="2171700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C909AE-4D54-F197-103E-29E9C2597F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77056" y="3383280"/>
            <a:ext cx="4754880" cy="2057400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0" indent="0">
              <a:lnSpc>
                <a:spcPct val="15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25968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C28C00-D101-DFF8-7E0A-1AEBF0DBE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4C5F1F-F8B7-6C5F-6A7F-5F8F6128A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D9287E-E726-E0E6-2871-FE77159B5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60592E8-155C-36FA-DA0A-52B23CE8A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763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64B432-06C2-E932-E96F-67CECC2E9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1F3471-B7F6-01DB-D712-136C1626D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05956-4CA5-988F-7C93-317A88D12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56146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B670E-478C-D301-FCE5-E83002469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B16CD-30BD-156F-11B4-9CF89A064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C54B0-9878-1911-8DE9-EC464D202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493B1-79A4-1FA9-B462-853856DE8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7EEE8-8F1E-8F14-E2ED-333A1FF24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DFABEB-B6B7-2591-AE85-265A3F873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62309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52A6A-C17E-2616-3199-C8D78E7EE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705714-E101-08DD-6A13-D561A3EC2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ECB26-D659-5BC3-C669-1B45225D2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64F27-6C3B-1E36-B1DC-ECB72DCF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C595AB-D292-D355-47CD-748C160B1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CEE5F-F44A-DD2C-EEC3-D4C76B69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293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6BC278-3A9A-4241-1DE5-469D2AB5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367"/>
            <a:ext cx="10515600" cy="5753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8A5E58-5605-E2B6-AEBE-7EF159AAD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1D507-72FD-CB53-B342-C69D562AFD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3E9A7-861F-C5C4-DD4E-37AC66D86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480" y="301752"/>
            <a:ext cx="1828800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7A1DC-56B8-6C78-5020-E45478D09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22408" y="301752"/>
            <a:ext cx="1673352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BFCF61C-3B18-4C03-8326-CC3B32D710C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506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1" r:id="rId3"/>
    <p:sldLayoutId id="2147483660" r:id="rId4"/>
    <p:sldLayoutId id="2147483661" r:id="rId5"/>
    <p:sldLayoutId id="2147483665" r:id="rId6"/>
    <p:sldLayoutId id="2147483662" r:id="rId7"/>
    <p:sldLayoutId id="2147483664" r:id="rId8"/>
    <p:sldLayoutId id="2147483663" r:id="rId9"/>
    <p:sldLayoutId id="2147483652" r:id="rId10"/>
    <p:sldLayoutId id="2147483666" r:id="rId11"/>
    <p:sldLayoutId id="2147483658" r:id="rId12"/>
    <p:sldLayoutId id="2147483654" r:id="rId13"/>
    <p:sldLayoutId id="2147483655" r:id="rId14"/>
    <p:sldLayoutId id="2147483656" r:id="rId15"/>
    <p:sldLayoutId id="2147483657" r:id="rId16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04B07C7A-8E1D-7BF7-31C8-5C68C6D2F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8399" y="1599147"/>
            <a:ext cx="6666739" cy="2387600"/>
          </a:xfrm>
        </p:spPr>
        <p:txBody>
          <a:bodyPr>
            <a:noAutofit/>
          </a:bodyPr>
          <a:lstStyle/>
          <a:p>
            <a:pPr fontAlgn="base"/>
            <a:r>
              <a:rPr lang="ru-RU" sz="4000" b="1" dirty="0">
                <a:solidFill>
                  <a:schemeClr val="tx1"/>
                </a:solidFill>
              </a:rPr>
              <a:t>Платформа приема и </a:t>
            </a:r>
            <a:br>
              <a:rPr lang="ru-RU" sz="4000" b="1" dirty="0">
                <a:solidFill>
                  <a:schemeClr val="tx1"/>
                </a:solidFill>
              </a:rPr>
            </a:br>
            <a:r>
              <a:rPr lang="ru-RU" sz="4000" b="1" dirty="0">
                <a:solidFill>
                  <a:schemeClr val="tx1"/>
                </a:solidFill>
              </a:rPr>
              <a:t>обработки обращений </a:t>
            </a:r>
            <a:br>
              <a:rPr lang="ru-RU" sz="4000" b="1" dirty="0">
                <a:solidFill>
                  <a:schemeClr val="tx1"/>
                </a:solidFill>
              </a:rPr>
            </a:br>
            <a:r>
              <a:rPr lang="ru-RU" sz="4000" b="1" dirty="0">
                <a:solidFill>
                  <a:schemeClr val="tx1"/>
                </a:solidFill>
              </a:rPr>
              <a:t>граждан  «</a:t>
            </a:r>
            <a:r>
              <a:rPr lang="ru-RU" sz="4000" b="1" dirty="0" err="1">
                <a:solidFill>
                  <a:schemeClr val="tx1"/>
                </a:solidFill>
              </a:rPr>
              <a:t>ГородОК</a:t>
            </a:r>
            <a:r>
              <a:rPr lang="ru-RU" sz="4000" b="1" dirty="0">
                <a:solidFill>
                  <a:schemeClr val="tx1"/>
                </a:solidFill>
              </a:rPr>
              <a:t>»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EF3A7BFE-9123-98C4-791C-9A3FE773C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4111" y="4780788"/>
            <a:ext cx="5895213" cy="1048512"/>
          </a:xfrm>
        </p:spPr>
        <p:txBody>
          <a:bodyPr/>
          <a:lstStyle/>
          <a:p>
            <a:r>
              <a:rPr lang="ru-RU" sz="1600" b="0" dirty="0">
                <a:solidFill>
                  <a:schemeClr val="tx1"/>
                </a:solidFill>
              </a:rPr>
              <a:t>ФГБОУ</a:t>
            </a:r>
            <a:r>
              <a:rPr lang="ru-RU" sz="1800" b="0" dirty="0">
                <a:solidFill>
                  <a:schemeClr val="tx1"/>
                </a:solidFill>
              </a:rPr>
              <a:t> ВО "Новосибирский государственный университет экономики и управления "НИНХ"</a:t>
            </a:r>
            <a:r>
              <a:rPr lang="en-US" sz="1800" b="0" dirty="0">
                <a:solidFill>
                  <a:schemeClr val="tx1"/>
                </a:solidFill>
              </a:rPr>
              <a:t>​</a:t>
            </a:r>
            <a:endParaRPr lang="ru-RU" sz="1800" b="0" dirty="0">
              <a:solidFill>
                <a:schemeClr val="tx1"/>
              </a:solidFill>
            </a:endParaRPr>
          </a:p>
          <a:p>
            <a:br>
              <a:rPr lang="en-US" sz="1800" b="0" dirty="0">
                <a:solidFill>
                  <a:schemeClr val="tx1"/>
                </a:solidFill>
              </a:rPr>
            </a:br>
            <a:r>
              <a:rPr lang="ru-RU" sz="1800" b="0" dirty="0">
                <a:solidFill>
                  <a:schemeClr val="tx1"/>
                </a:solidFill>
              </a:rPr>
              <a:t>Инициативная разработка</a:t>
            </a:r>
            <a:endParaRPr lang="x-none" sz="1800" b="0" dirty="0">
              <a:solidFill>
                <a:schemeClr val="tx1"/>
              </a:solidFill>
            </a:endParaRPr>
          </a:p>
        </p:txBody>
      </p:sp>
      <p:pic>
        <p:nvPicPr>
          <p:cNvPr id="15362" name="Picture 2" descr="https://lh7-rt.googleusercontent.com/slidesz/AGV_vUeZ669YTnfpXFSA28UEp2QdTpCIpxGONVqOLGsWa8yIMYnK6jqp6_KRwxRcsLiE4AXoJyP4ggQA3VA5nqI-PRJ6LCxBZEBF69h_tt6h4qh9VYpNh5rdOX0OyrR7eXQx23VquGhhfg=s2048?key=O3fDmhLvzGFEhP2TUZSsM_8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81333" y="1429569"/>
            <a:ext cx="3302848" cy="21782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3103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9103A-7E0F-A503-491C-874CA2A16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1818" y="1815465"/>
            <a:ext cx="9601581" cy="704088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</a:rPr>
              <a:t>Пользователь и его проблема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85CC1-CC9E-26A5-C05A-E64ABEDD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7A49E4-DCE3-62DE-B6D1-539EBFFFE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9251" y="2791587"/>
            <a:ext cx="3554349" cy="3296563"/>
          </a:xfrm>
        </p:spPr>
        <p:txBody>
          <a:bodyPr/>
          <a:lstStyle/>
          <a:p>
            <a:r>
              <a:rPr lang="ru-RU" sz="2000" b="0" dirty="0">
                <a:solidFill>
                  <a:schemeClr val="tx1"/>
                </a:solidFill>
              </a:rPr>
              <a:t>Житель от </a:t>
            </a:r>
            <a:r>
              <a:rPr lang="ru-RU" sz="2000" dirty="0">
                <a:solidFill>
                  <a:schemeClr val="tx1"/>
                </a:solidFill>
              </a:rPr>
              <a:t>18 лет и выше</a:t>
            </a:r>
          </a:p>
          <a:p>
            <a:endParaRPr lang="ru-RU" sz="2000" b="0" dirty="0">
              <a:solidFill>
                <a:schemeClr val="tx1"/>
              </a:solidFill>
            </a:endParaRPr>
          </a:p>
          <a:p>
            <a:r>
              <a:rPr lang="ru-RU" sz="2000" b="0" dirty="0">
                <a:solidFill>
                  <a:schemeClr val="tx1"/>
                </a:solidFill>
              </a:rPr>
              <a:t>Из города </a:t>
            </a:r>
            <a:r>
              <a:rPr lang="ru-RU" sz="2000" dirty="0">
                <a:solidFill>
                  <a:schemeClr val="tx1"/>
                </a:solidFill>
              </a:rPr>
              <a:t>Новосибирск</a:t>
            </a:r>
          </a:p>
          <a:p>
            <a:endParaRPr lang="ru-RU" sz="2000" b="0" dirty="0">
              <a:solidFill>
                <a:schemeClr val="tx1"/>
              </a:solidFill>
            </a:endParaRPr>
          </a:p>
          <a:p>
            <a:r>
              <a:rPr lang="ru-RU" sz="2000" b="0" dirty="0">
                <a:solidFill>
                  <a:schemeClr val="tx1"/>
                </a:solidFill>
              </a:rPr>
              <a:t>Хочет, чтобы город был в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отличном благосостоянии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13314" name="Picture 2" descr="https://lh7-rt.googleusercontent.com/slidesz/AGV_vUcbrTneGsmuz7LApmNkajC2mZ8rCJsKRQRIWodbBghfApH_TAsUWt3ZrJx89aj-_lDm2K4yYaJ5B5HuKM5z6uWMjq2-IwiJdcsxGU94edzoY2qI7PLmQRFM8N5xY8gLZDCuSf_xLQ=s2048?key=O3fDmhLvzGFEhP2TUZSsM_8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175" y="1762124"/>
            <a:ext cx="2139950" cy="4863523"/>
          </a:xfrm>
          <a:prstGeom prst="rect">
            <a:avLst/>
          </a:prstGeom>
          <a:noFill/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DA7A49E4-DCE3-62DE-B6D1-539EBFFFE689}"/>
              </a:ext>
            </a:extLst>
          </p:cNvPr>
          <p:cNvSpPr txBox="1">
            <a:spLocks/>
          </p:cNvSpPr>
          <p:nvPr/>
        </p:nvSpPr>
        <p:spPr>
          <a:xfrm>
            <a:off x="5837302" y="3772663"/>
            <a:ext cx="2763774" cy="713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Aft>
                <a:spcPts val="1500"/>
              </a:spcAft>
            </a:pPr>
            <a:r>
              <a:rPr lang="ru-RU" sz="2000" b="1" dirty="0">
                <a:solidFill>
                  <a:srgbClr val="FF0000"/>
                </a:solidFill>
              </a:rPr>
              <a:t>но сталкиваются с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DA7A49E4-DCE3-62DE-B6D1-539EBFFFE689}"/>
              </a:ext>
            </a:extLst>
          </p:cNvPr>
          <p:cNvSpPr txBox="1">
            <a:spLocks/>
          </p:cNvSpPr>
          <p:nvPr/>
        </p:nvSpPr>
        <p:spPr>
          <a:xfrm>
            <a:off x="8628127" y="2791587"/>
            <a:ext cx="3373374" cy="32965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2000" b="1" dirty="0"/>
              <a:t>Нехваткой ресурсов</a:t>
            </a:r>
          </a:p>
          <a:p>
            <a:endParaRPr lang="ru-RU" sz="2000" b="1" dirty="0"/>
          </a:p>
          <a:p>
            <a:br>
              <a:rPr lang="ru-RU" sz="2000" b="1" dirty="0"/>
            </a:br>
            <a:r>
              <a:rPr lang="ru-RU" sz="2000" b="1" dirty="0"/>
              <a:t>Медленной реакцией служб</a:t>
            </a:r>
          </a:p>
          <a:p>
            <a:endParaRPr lang="ru-RU" sz="2000" b="1" dirty="0"/>
          </a:p>
          <a:p>
            <a:r>
              <a:rPr lang="ru-RU" sz="2000" b="1" dirty="0"/>
              <a:t>Аналоги не закрывают проблему пользователя в полной мере</a:t>
            </a:r>
          </a:p>
          <a:p>
            <a:br>
              <a:rPr lang="ru-RU" sz="2000" dirty="0"/>
            </a:b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793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7B30D61-03A0-4A49-9AF2-D55C3EEBAC79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0C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A01D1A1-8A9C-4AB2-BF80-6AFD2220C922}"/>
              </a:ext>
            </a:extLst>
          </p:cNvPr>
          <p:cNvSpPr/>
          <p:nvPr/>
        </p:nvSpPr>
        <p:spPr>
          <a:xfrm>
            <a:off x="0" y="706582"/>
            <a:ext cx="12192000" cy="544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8BDE3D-CB39-03D2-545F-528302476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672590"/>
            <a:ext cx="10515600" cy="575321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</a:rPr>
              <a:t>Решение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F894F-23A1-85D4-2713-57D743F808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399" y="2867025"/>
            <a:ext cx="3227451" cy="490538"/>
          </a:xfrm>
        </p:spPr>
        <p:txBody>
          <a:bodyPr/>
          <a:lstStyle/>
          <a:p>
            <a:r>
              <a:rPr lang="ru-RU" sz="2000" b="0" dirty="0">
                <a:solidFill>
                  <a:schemeClr val="tx1"/>
                </a:solidFill>
              </a:rPr>
              <a:t>Житель г. Новосибирск</a:t>
            </a:r>
            <a:endParaRPr lang="x-none" sz="2000" b="0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F4D35-9BD6-00FC-A23D-DCE50F2F2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07483" y="2886075"/>
            <a:ext cx="1726692" cy="490538"/>
          </a:xfrm>
        </p:spPr>
        <p:txBody>
          <a:bodyPr/>
          <a:lstStyle/>
          <a:p>
            <a:r>
              <a:rPr lang="ru-RU" sz="2000" dirty="0">
                <a:solidFill>
                  <a:schemeClr val="tx1"/>
                </a:solidFill>
              </a:rPr>
              <a:t>«</a:t>
            </a:r>
            <a:r>
              <a:rPr lang="ru-RU" sz="2000" b="0" dirty="0" err="1">
                <a:solidFill>
                  <a:schemeClr val="tx1"/>
                </a:solidFill>
              </a:rPr>
              <a:t>ГородОК</a:t>
            </a:r>
            <a:r>
              <a:rPr lang="ru-RU" sz="2000" dirty="0">
                <a:solidFill>
                  <a:schemeClr val="tx1"/>
                </a:solidFill>
              </a:rPr>
              <a:t>»</a:t>
            </a:r>
            <a:endParaRPr lang="x-none" sz="2000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6865D3-E9E5-FDDD-B091-FE6F9039C6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0575" y="3944492"/>
            <a:ext cx="10534650" cy="2132457"/>
          </a:xfrm>
        </p:spPr>
        <p:txBody>
          <a:bodyPr/>
          <a:lstStyle/>
          <a:p>
            <a:pPr marL="0" indent="45000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Создание платформы для решения актуальных проблем благоустройства жителей города Новосибирска с помощью взаимодействия с городскими службами. </a:t>
            </a:r>
            <a:br>
              <a:rPr lang="ru-RU" dirty="0"/>
            </a:b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41D71DF-7225-6C66-9D2B-FAACEFF20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0EF4D35-9BD6-00FC-A23D-DCE50F2F200E}"/>
              </a:ext>
            </a:extLst>
          </p:cNvPr>
          <p:cNvSpPr txBox="1">
            <a:spLocks/>
          </p:cNvSpPr>
          <p:nvPr/>
        </p:nvSpPr>
        <p:spPr>
          <a:xfrm>
            <a:off x="7864983" y="2857500"/>
            <a:ext cx="4136517" cy="490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ru-RU" sz="2000" dirty="0"/>
              <a:t>Благоустроенный г. Новосибирск</a:t>
            </a:r>
            <a:endParaRPr kumimoji="0" lang="x-none" sz="20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638550" y="2895600"/>
            <a:ext cx="1123950" cy="381000"/>
          </a:xfrm>
          <a:prstGeom prst="rightArrow">
            <a:avLst/>
          </a:prstGeom>
          <a:solidFill>
            <a:srgbClr val="346799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6648450" y="2905125"/>
            <a:ext cx="1123950" cy="381000"/>
          </a:xfrm>
          <a:prstGeom prst="rightArrow">
            <a:avLst/>
          </a:prstGeom>
          <a:solidFill>
            <a:srgbClr val="346799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94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393CE-9363-72CB-FD40-73A65C0D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3857"/>
            <a:ext cx="5390007" cy="1048893"/>
          </a:xfrm>
        </p:spPr>
        <p:txBody>
          <a:bodyPr/>
          <a:lstStyle/>
          <a:p>
            <a:r>
              <a:rPr lang="ru-RU" sz="3600" dirty="0">
                <a:solidFill>
                  <a:schemeClr val="tx1"/>
                </a:solidFill>
              </a:rPr>
              <a:t>Пользовательский сценарий </a:t>
            </a:r>
            <a:br>
              <a:rPr lang="en-US" dirty="0"/>
            </a:b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B0BAE21-4E4A-BE6E-EE84-D535446B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/>
          <a:srcRect l="19141" t="5564" r="20978" b="20297"/>
          <a:stretch>
            <a:fillRect/>
          </a:stretch>
        </p:blipFill>
        <p:spPr bwMode="auto">
          <a:xfrm>
            <a:off x="253497" y="3186820"/>
            <a:ext cx="2625158" cy="3250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Скругленный прямоугольник 18"/>
          <p:cNvSpPr/>
          <p:nvPr/>
        </p:nvSpPr>
        <p:spPr>
          <a:xfrm>
            <a:off x="5133110" y="301752"/>
            <a:ext cx="2100610" cy="1210177"/>
          </a:xfrm>
          <a:prstGeom prst="round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Нехватка лавочек в центральном районе города Новосибирск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065129" y="955141"/>
            <a:ext cx="1753354" cy="989845"/>
          </a:xfrm>
          <a:prstGeom prst="round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Житель регистрируется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869378" y="2878282"/>
            <a:ext cx="2082639" cy="1337615"/>
          </a:xfrm>
          <a:prstGeom prst="round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Приходит оповещение, что есть похожие заявки, заявка в голосовании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818483" y="5481874"/>
            <a:ext cx="1706578" cy="959667"/>
          </a:xfrm>
          <a:prstGeom prst="round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Увеличивают количество лавочек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83927" y="4808900"/>
            <a:ext cx="1799994" cy="1033604"/>
          </a:xfrm>
          <a:prstGeom prst="round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Заявка выигрывает в голосовании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56564" y="2679827"/>
            <a:ext cx="1920775" cy="1060763"/>
          </a:xfrm>
          <a:prstGeom prst="round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Подает заявку, указывая район, проблему</a:t>
            </a:r>
          </a:p>
        </p:txBody>
      </p:sp>
      <p:cxnSp>
        <p:nvCxnSpPr>
          <p:cNvPr id="26" name="Скругленная соединительная линия 25"/>
          <p:cNvCxnSpPr/>
          <p:nvPr/>
        </p:nvCxnSpPr>
        <p:spPr>
          <a:xfrm>
            <a:off x="7396681" y="851026"/>
            <a:ext cx="561315" cy="425513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кругленная соединительная линия 30"/>
          <p:cNvCxnSpPr/>
          <p:nvPr/>
        </p:nvCxnSpPr>
        <p:spPr>
          <a:xfrm rot="5400000">
            <a:off x="7034543" y="1792588"/>
            <a:ext cx="1050202" cy="724277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2"/>
          <p:cNvCxnSpPr/>
          <p:nvPr/>
        </p:nvCxnSpPr>
        <p:spPr>
          <a:xfrm>
            <a:off x="7731659" y="3213980"/>
            <a:ext cx="1004935" cy="325925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кругленная соединительная линия 34"/>
          <p:cNvCxnSpPr/>
          <p:nvPr/>
        </p:nvCxnSpPr>
        <p:spPr>
          <a:xfrm rot="5400000">
            <a:off x="8010808" y="3891481"/>
            <a:ext cx="796705" cy="787651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кругленная соединительная линия 36"/>
          <p:cNvCxnSpPr/>
          <p:nvPr/>
        </p:nvCxnSpPr>
        <p:spPr>
          <a:xfrm>
            <a:off x="8428776" y="5359651"/>
            <a:ext cx="1176951" cy="543208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396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F81178-1186-4C1D-9D28-E0FF408CFB84}"/>
              </a:ext>
            </a:extLst>
          </p:cNvPr>
          <p:cNvSpPr/>
          <p:nvPr/>
        </p:nvSpPr>
        <p:spPr>
          <a:xfrm>
            <a:off x="0" y="0"/>
            <a:ext cx="12192000" cy="3090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91133-2B2D-CB5C-25A3-A6BBC6AC4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63040"/>
            <a:ext cx="5216271" cy="1042035"/>
          </a:xfrm>
        </p:spPr>
        <p:txBody>
          <a:bodyPr/>
          <a:lstStyle/>
          <a:p>
            <a:r>
              <a:rPr lang="ru-RU" sz="3600" dirty="0">
                <a:solidFill>
                  <a:schemeClr val="tx1"/>
                </a:solidFill>
              </a:rPr>
              <a:t>О проекте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(Что есть сейчас?) </a:t>
            </a:r>
            <a:br>
              <a:rPr lang="en-US" dirty="0"/>
            </a:b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8FC4DAD-8F22-40DC-8133-22BF52217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194" name="Picture 2" descr="https://lh7-rt.googleusercontent.com/slidesz/AGV_vUcnTFlHXfBFhjV7HujFxBD7GjuB0iJ5lJnSXnpyGqfMi_zmzd9GCsJxwmu---IydqzfIz4AGLF3_AGVdwY3wlvCDRCYvDW0Vm_FsaEF3NBztc_lnuc6piZlSNHy6QvwIoWIkGzi=s2048?key=O3fDmhLvzGFEhP2TUZSsM_8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9049" y="201063"/>
            <a:ext cx="4199142" cy="2675965"/>
          </a:xfrm>
          <a:prstGeom prst="rect">
            <a:avLst/>
          </a:prstGeom>
          <a:noFill/>
        </p:spPr>
      </p:pic>
      <p:pic>
        <p:nvPicPr>
          <p:cNvPr id="8196" name="Picture 4" descr="https://lh7-rt.googleusercontent.com/slidesz/AGV_vUdfHAZEfPHGqN6PWCWcwRjCYh8C33mgiG29d4Kopo-4_hUM8Hc_4FbzqjK-mw2gpGCb-3IF01aa0Z9HLYS4DyBw3kTLcNm94NyQN_EeDTOTpd29uL59dX1bjRODPBZhEyi8KTAj=s2048?key=O3fDmhLvzGFEhP2TUZSsM_8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623" y="3090225"/>
            <a:ext cx="4818227" cy="3609340"/>
          </a:xfrm>
          <a:prstGeom prst="rect">
            <a:avLst/>
          </a:prstGeom>
          <a:noFill/>
        </p:spPr>
      </p:pic>
      <p:pic>
        <p:nvPicPr>
          <p:cNvPr id="8198" name="Picture 6" descr="https://lh7-rt.googleusercontent.com/slidesz/AGV_vUcdNlEN3y9ATw3Ed8HSaTWIO08ASEi8vUSk29A0_Co4l97z5oU-ZYzdZaU1FMfw0in-_WlhOwTHIWE1YSS0K9HChWxfJocAzneqBcocwifMFa_0Wlc2BjwmqXcpZVG1vhMGXDnafA=s2048?key=O3fDmhLvzGFEhP2TUZSsM_8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3741" y="3370862"/>
            <a:ext cx="5910561" cy="2973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52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010AA-DDBA-D5A2-A34D-69E216713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60" y="362139"/>
            <a:ext cx="3544341" cy="704088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</a:rPr>
              <a:t>Аналоги</a:t>
            </a:r>
            <a:endParaRPr lang="x-none" sz="4000" dirty="0">
              <a:solidFill>
                <a:schemeClr val="tx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9804E48-D44D-C8A3-0944-D8913675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382963"/>
              </p:ext>
            </p:extLst>
          </p:nvPr>
        </p:nvGraphicFramePr>
        <p:xfrm>
          <a:off x="822054" y="1198377"/>
          <a:ext cx="10096425" cy="543767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581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6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8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1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13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42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831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275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/>
                        <a:t>Название платформы</a:t>
                      </a:r>
                      <a:endParaRPr lang="ru-RU" b="1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08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/>
                        <a:t>Возможность оставлять заявки</a:t>
                      </a:r>
                      <a:endParaRPr lang="ru-RU" b="1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08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/>
                        <a:t>Дополнительные функции (опросы, новости)</a:t>
                      </a:r>
                      <a:endParaRPr lang="ru-RU" b="1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08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/>
                        <a:t>Наличие </a:t>
                      </a:r>
                      <a:r>
                        <a:rPr lang="ru-RU" sz="1400" b="1" u="none" strike="noStrike" dirty="0" err="1"/>
                        <a:t>дашборда</a:t>
                      </a:r>
                      <a:endParaRPr lang="ru-RU" b="1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08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/>
                        <a:t>Получение обратной связи</a:t>
                      </a:r>
                      <a:endParaRPr lang="ru-RU" b="1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08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/>
                        <a:t>Возможность решать проблемы органами власти</a:t>
                      </a:r>
                      <a:endParaRPr lang="ru-RU" b="1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08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dirty="0"/>
                        <a:t>В каких регионах работает приложение</a:t>
                      </a:r>
                      <a:endParaRPr lang="ru-RU" b="1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0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51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/>
                        <a:t>Иннополис</a:t>
                      </a:r>
                      <a:endParaRPr lang="ru-RU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/>
                        <a:t>+</a:t>
                      </a:r>
                      <a:endParaRPr lang="ru-RU" sz="2400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/>
                        <a:t>+</a:t>
                      </a:r>
                      <a:endParaRPr lang="ru-RU" sz="2400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/>
                        <a:t>+</a:t>
                      </a:r>
                      <a:endParaRPr lang="ru-RU" sz="2400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/>
                        <a:t>+</a:t>
                      </a:r>
                      <a:endParaRPr lang="ru-RU" sz="2400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-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 err="1"/>
                        <a:t>г.Иннополис</a:t>
                      </a:r>
                      <a:endParaRPr lang="ru-RU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51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/>
                        <a:t>Платосфера</a:t>
                      </a:r>
                      <a:endParaRPr lang="ru-RU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-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+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-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/>
                        <a:t>-</a:t>
                      </a:r>
                      <a:endParaRPr lang="ru-RU" sz="2400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-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/>
                        <a:t>г.Новосибирск, НСО</a:t>
                      </a:r>
                      <a:endParaRPr lang="ru-RU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290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/>
                        <a:t>“Решаем вместе”</a:t>
                      </a:r>
                      <a:endParaRPr lang="ru-RU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+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+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+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/>
                        <a:t>+</a:t>
                      </a:r>
                      <a:endParaRPr lang="ru-RU" sz="2400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/>
                        <a:t>-</a:t>
                      </a:r>
                      <a:endParaRPr lang="ru-RU" sz="2400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/>
                        <a:t>По всей России, кроме </a:t>
                      </a:r>
                      <a:r>
                        <a:rPr lang="ru-RU" sz="1400" u="none" strike="noStrike" dirty="0" err="1"/>
                        <a:t>г.Москва</a:t>
                      </a:r>
                      <a:endParaRPr lang="ru-RU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471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/>
                        <a:t>Наш город Москва</a:t>
                      </a:r>
                      <a:endParaRPr lang="ru-RU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+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-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+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/>
                        <a:t>+</a:t>
                      </a:r>
                      <a:endParaRPr lang="ru-RU" sz="240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/>
                        <a:t>-</a:t>
                      </a:r>
                      <a:endParaRPr lang="ru-RU" sz="2400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 err="1"/>
                        <a:t>г.Москва</a:t>
                      </a:r>
                      <a:endParaRPr lang="ru-RU" dirty="0"/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948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 err="1">
                          <a:solidFill>
                            <a:srgbClr val="FF0000"/>
                          </a:solidFill>
                        </a:rPr>
                        <a:t>ГородОК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</a:rPr>
                        <a:t>г.Новосибирск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054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BA23B3E-201C-48B4-9B78-56E8D342913A}"/>
              </a:ext>
            </a:extLst>
          </p:cNvPr>
          <p:cNvSpPr/>
          <p:nvPr/>
        </p:nvSpPr>
        <p:spPr>
          <a:xfrm>
            <a:off x="3948545" y="0"/>
            <a:ext cx="83439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262C4D-3F97-1652-3A4A-C989986D9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95" y="1000678"/>
            <a:ext cx="3630440" cy="1579559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</a:rPr>
              <a:t>Экономика проекта.</a:t>
            </a:r>
            <a:br>
              <a:rPr lang="ru-RU" sz="4000" dirty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</a:rPr>
              <a:t>Рынок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08378E4-1369-B8BE-D097-D0A68C99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>
                <a:solidFill>
                  <a:schemeClr val="accent6"/>
                </a:solidFill>
              </a:rPr>
              <a:pPr/>
              <a:t>7</a:t>
            </a:fld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653937" y="438912"/>
            <a:ext cx="6112863" cy="5764244"/>
          </a:xfrm>
          <a:prstGeom prst="ellipse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6135478" y="1305004"/>
            <a:ext cx="4306632" cy="403205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680955" y="2071974"/>
            <a:ext cx="2626545" cy="2635279"/>
          </a:xfrm>
          <a:prstGeom prst="ellipse">
            <a:avLst/>
          </a:prstGeom>
          <a:solidFill>
            <a:srgbClr val="CCFF99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303888" y="2661099"/>
            <a:ext cx="2157619" cy="1282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TAM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576 </a:t>
            </a:r>
            <a:r>
              <a:rPr lang="ru-RU" sz="2000" b="1" dirty="0">
                <a:solidFill>
                  <a:schemeClr val="tx1"/>
                </a:solidFill>
              </a:rPr>
              <a:t>млн.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руб. в год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18282" y="2661099"/>
            <a:ext cx="2157619" cy="1282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SOM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1.8 </a:t>
            </a:r>
            <a:r>
              <a:rPr lang="ru-RU" sz="2000" b="1" dirty="0">
                <a:solidFill>
                  <a:schemeClr val="tx1"/>
                </a:solidFill>
              </a:rPr>
              <a:t>млн.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руб. в год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92260" y="2661099"/>
            <a:ext cx="2157619" cy="1282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SAM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115.2 </a:t>
            </a:r>
            <a:r>
              <a:rPr lang="ru-RU" sz="2000" b="1" dirty="0">
                <a:solidFill>
                  <a:schemeClr val="tx1"/>
                </a:solidFill>
              </a:rPr>
              <a:t>млн.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руб. в год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44444" y="3702868"/>
            <a:ext cx="3503691" cy="261645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417485" y="4118573"/>
            <a:ext cx="1874067" cy="950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Реклама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63784" y="4811336"/>
            <a:ext cx="3684761" cy="14681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Реклама в приложении и на сайте: 130 000-160 000р / в месяц</a:t>
            </a:r>
          </a:p>
        </p:txBody>
      </p:sp>
      <p:pic>
        <p:nvPicPr>
          <p:cNvPr id="6152" name="Picture 8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135" y="4224272"/>
            <a:ext cx="695451" cy="6954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6355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C85805-79DB-07ED-6BDE-11B8962D4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756" y="213662"/>
            <a:ext cx="9065597" cy="704088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sz="4000" dirty="0">
                <a:solidFill>
                  <a:schemeClr val="tx1"/>
                </a:solidFill>
              </a:rPr>
              <a:t>Экономика проекта. Расходы </a:t>
            </a:r>
            <a:br>
              <a:rPr lang="en-US" sz="5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3E68DE-3756-7E72-3F5A-34338BB31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129455"/>
              </p:ext>
            </p:extLst>
          </p:nvPr>
        </p:nvGraphicFramePr>
        <p:xfrm>
          <a:off x="447643" y="3055460"/>
          <a:ext cx="11042492" cy="33901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34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50012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Месяцы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012">
                <a:tc>
                  <a:txBody>
                    <a:bodyPr/>
                    <a:lstStyle/>
                    <a:p>
                      <a:r>
                        <a:rPr lang="ru-RU" sz="1800" dirty="0"/>
                        <a:t>Программист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0012">
                <a:tc>
                  <a:txBody>
                    <a:bodyPr/>
                    <a:lstStyle/>
                    <a:p>
                      <a:r>
                        <a:rPr lang="ru-RU" sz="1800" dirty="0"/>
                        <a:t>Техническая поддержка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0012">
                <a:tc>
                  <a:txBody>
                    <a:bodyPr/>
                    <a:lstStyle/>
                    <a:p>
                      <a:r>
                        <a:rPr lang="ru-RU" dirty="0" err="1"/>
                        <a:t>Хостинг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012">
                <a:tc>
                  <a:txBody>
                    <a:bodyPr/>
                    <a:lstStyle/>
                    <a:p>
                      <a:r>
                        <a:rPr lang="ru-RU" dirty="0"/>
                        <a:t>Налоги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0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Реклама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Рисунок 5" descr="Программист мужской со сплошной заливкой">
            <a:extLst>
              <a:ext uri="{FF2B5EF4-FFF2-40B4-BE49-F238E27FC236}">
                <a16:creationId xmlns:a16="http://schemas.microsoft.com/office/drawing/2014/main" id="{EFF3EF8E-D346-40D6-A562-3A895B9A7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0000" y="829263"/>
            <a:ext cx="914400" cy="914400"/>
          </a:xfrm>
          <a:prstGeom prst="rect">
            <a:avLst/>
          </a:prstGeom>
        </p:spPr>
      </p:pic>
      <p:pic>
        <p:nvPicPr>
          <p:cNvPr id="7" name="Рисунок 6" descr="Синхронизация облака со сплошной заливкой">
            <a:extLst>
              <a:ext uri="{FF2B5EF4-FFF2-40B4-BE49-F238E27FC236}">
                <a16:creationId xmlns:a16="http://schemas.microsoft.com/office/drawing/2014/main" id="{73FC3833-60E8-49E6-913E-6E62B5790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0" y="829263"/>
            <a:ext cx="914400" cy="914400"/>
          </a:xfrm>
          <a:prstGeom prst="rect">
            <a:avLst/>
          </a:prstGeom>
        </p:spPr>
      </p:pic>
      <p:pic>
        <p:nvPicPr>
          <p:cNvPr id="8" name="Рисунок 7" descr="Налог со сплошной заливкой">
            <a:extLst>
              <a:ext uri="{FF2B5EF4-FFF2-40B4-BE49-F238E27FC236}">
                <a16:creationId xmlns:a16="http://schemas.microsoft.com/office/drawing/2014/main" id="{1E78E5F9-465D-44C6-A3CD-4817E9F73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23200" y="829263"/>
            <a:ext cx="914400" cy="914400"/>
          </a:xfrm>
          <a:prstGeom prst="rect">
            <a:avLst/>
          </a:prstGeom>
        </p:spPr>
      </p:pic>
      <p:pic>
        <p:nvPicPr>
          <p:cNvPr id="9" name="Рисунок 8" descr="Целевая аудитория со сплошной заливкой">
            <a:extLst>
              <a:ext uri="{FF2B5EF4-FFF2-40B4-BE49-F238E27FC236}">
                <a16:creationId xmlns:a16="http://schemas.microsoft.com/office/drawing/2014/main" id="{67D11C3E-5E98-4641-945E-750BA57007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07600" y="829263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C19499-3312-4ABE-BE15-3689AADA0AC5}"/>
              </a:ext>
            </a:extLst>
          </p:cNvPr>
          <p:cNvSpPr txBox="1"/>
          <p:nvPr/>
        </p:nvSpPr>
        <p:spPr>
          <a:xfrm>
            <a:off x="541014" y="1807982"/>
            <a:ext cx="2363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Разработчики</a:t>
            </a:r>
          </a:p>
          <a:p>
            <a:pPr algn="ctr"/>
            <a:r>
              <a:rPr lang="ru-RU" b="1" dirty="0"/>
              <a:t>300.000р за период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E429AF-DB79-4FB8-9861-FBAAAD53F41B}"/>
              </a:ext>
            </a:extLst>
          </p:cNvPr>
          <p:cNvSpPr txBox="1"/>
          <p:nvPr/>
        </p:nvSpPr>
        <p:spPr>
          <a:xfrm>
            <a:off x="5295748" y="1738033"/>
            <a:ext cx="1600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Хостинг</a:t>
            </a:r>
          </a:p>
          <a:p>
            <a:pPr algn="ctr"/>
            <a:r>
              <a:rPr lang="ru-RU" b="1" dirty="0"/>
              <a:t>30.000р / год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D29970-E2C3-4A6E-B3A5-33F05E5B46FF}"/>
              </a:ext>
            </a:extLst>
          </p:cNvPr>
          <p:cNvSpPr txBox="1"/>
          <p:nvPr/>
        </p:nvSpPr>
        <p:spPr>
          <a:xfrm>
            <a:off x="7779205" y="1807982"/>
            <a:ext cx="1002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Налоги</a:t>
            </a:r>
          </a:p>
          <a:p>
            <a:pPr algn="ctr"/>
            <a:r>
              <a:rPr lang="ru-RU" b="1" dirty="0"/>
              <a:t>6</a:t>
            </a:r>
            <a:r>
              <a:rPr lang="en-US" b="1" dirty="0"/>
              <a:t>%</a:t>
            </a:r>
            <a:endParaRPr lang="ru-RU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5F61FE-D4B9-40E9-AB67-3DE4C95C5C21}"/>
              </a:ext>
            </a:extLst>
          </p:cNvPr>
          <p:cNvSpPr txBox="1"/>
          <p:nvPr/>
        </p:nvSpPr>
        <p:spPr>
          <a:xfrm>
            <a:off x="9600428" y="1793779"/>
            <a:ext cx="1728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Реклама</a:t>
            </a:r>
          </a:p>
          <a:p>
            <a:pPr algn="ctr"/>
            <a:r>
              <a:rPr lang="ru-RU" b="1" dirty="0"/>
              <a:t>400.000р / год</a:t>
            </a:r>
          </a:p>
        </p:txBody>
      </p:sp>
      <p:pic>
        <p:nvPicPr>
          <p:cNvPr id="14" name="Рисунок 13" descr="Герой (мужчина) со сплошной заливкой">
            <a:extLst>
              <a:ext uri="{FF2B5EF4-FFF2-40B4-BE49-F238E27FC236}">
                <a16:creationId xmlns:a16="http://schemas.microsoft.com/office/drawing/2014/main" id="{32D4409D-5CE2-436F-AF1B-221F04D38B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54400" y="829263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961D7B-B936-48C2-A89C-DCE72B6BDF1A}"/>
              </a:ext>
            </a:extLst>
          </p:cNvPr>
          <p:cNvSpPr txBox="1"/>
          <p:nvPr/>
        </p:nvSpPr>
        <p:spPr>
          <a:xfrm>
            <a:off x="2860944" y="1807982"/>
            <a:ext cx="23471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Тех. Поддержка</a:t>
            </a:r>
          </a:p>
          <a:p>
            <a:pPr algn="ctr"/>
            <a:r>
              <a:rPr lang="ru-RU" b="1" dirty="0"/>
              <a:t>550.000р за период</a:t>
            </a:r>
          </a:p>
        </p:txBody>
      </p:sp>
    </p:spTree>
    <p:extLst>
      <p:ext uri="{BB962C8B-B14F-4D97-AF65-F5344CB8AC3E}">
        <p14:creationId xmlns:p14="http://schemas.microsoft.com/office/powerpoint/2010/main" val="476614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0E99E7E-CF42-4FEB-A13B-DB06626B69C2}"/>
              </a:ext>
            </a:extLst>
          </p:cNvPr>
          <p:cNvSpPr/>
          <p:nvPr/>
        </p:nvSpPr>
        <p:spPr>
          <a:xfrm>
            <a:off x="0" y="706120"/>
            <a:ext cx="12191999" cy="5424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65C01-2837-2D71-254F-BAEEC669F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772" y="1671270"/>
            <a:ext cx="3597304" cy="575321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</a:rPr>
              <a:t>Команда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783BE29-9226-E728-BAD0-B02DEADFB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CF61C-3B18-4C03-8326-CC3B32D710C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098" name="Picture 2" descr="https://lh7-rt.googleusercontent.com/slidesz/AGV_vUeGhriHWXXiG5vGO217N_pGxGtbS4w6TLqC987lHw_cLI5dQvL8V_sBXPCvt6z4R3a03tCYdZLrodrfMAZEIj3YQp_kq94cYc9SE66lOLuRruIhFhT9mEnDj4eMueGiBd6xshFPpg=s2048?key=O3fDmhLvzGFEhP2TUZSsM_8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321" y="2858678"/>
            <a:ext cx="1892773" cy="1740482"/>
          </a:xfrm>
          <a:prstGeom prst="rect">
            <a:avLst/>
          </a:prstGeom>
          <a:noFill/>
        </p:spPr>
      </p:pic>
      <p:pic>
        <p:nvPicPr>
          <p:cNvPr id="4100" name="Picture 4" descr="https://lh7-rt.googleusercontent.com/slidesz/AGV_vUeVgfI0vJSyCrgE6I5zsTuRFwxv0vihdgftGFtNXHF4MAOFyh1wP2YUfok1hajC8V1leCB16bzGyOCexE-Y02-B-NDbB8LO892aR2KX4qQqJsj5zEGciM8dhRrGprGJg01oQ5xFDA=s2048?key=O3fDmhLvzGFEhP2TUZSsM_8K"/>
          <p:cNvPicPr>
            <a:picLocks noChangeAspect="1" noChangeArrowheads="1"/>
          </p:cNvPicPr>
          <p:nvPr/>
        </p:nvPicPr>
        <p:blipFill>
          <a:blip r:embed="rId3"/>
          <a:srcRect t="18303"/>
          <a:stretch>
            <a:fillRect/>
          </a:stretch>
        </p:blipFill>
        <p:spPr bwMode="auto">
          <a:xfrm>
            <a:off x="2509475" y="2716037"/>
            <a:ext cx="1962371" cy="1982709"/>
          </a:xfrm>
          <a:prstGeom prst="rect">
            <a:avLst/>
          </a:prstGeom>
          <a:noFill/>
        </p:spPr>
      </p:pic>
      <p:pic>
        <p:nvPicPr>
          <p:cNvPr id="4102" name="Picture 6" descr="https://lh7-rt.googleusercontent.com/slidesz/AGV_vUeOBAPSnEclbdqs43nllpE0Ttb6McOyCp_SZGxcNUkACmH0p-SougavTGSyqKgTiqPBXUdHvW2DWumJoaJqo7w1ACTlzyeVhyhx0ISlPuflDQZeUbZOnxJhe59Lidb1JTzxR7zyQg=s2048?key=O3fDmhLvzGFEhP2TUZSsM_8K"/>
          <p:cNvPicPr>
            <a:picLocks noChangeAspect="1" noChangeArrowheads="1"/>
          </p:cNvPicPr>
          <p:nvPr/>
        </p:nvPicPr>
        <p:blipFill>
          <a:blip r:embed="rId4"/>
          <a:srcRect t="16082" b="7088"/>
          <a:stretch>
            <a:fillRect/>
          </a:stretch>
        </p:blipFill>
        <p:spPr bwMode="auto">
          <a:xfrm>
            <a:off x="5053499" y="2706985"/>
            <a:ext cx="1962000" cy="2009869"/>
          </a:xfrm>
          <a:prstGeom prst="rect">
            <a:avLst/>
          </a:prstGeom>
          <a:noFill/>
        </p:spPr>
      </p:pic>
      <p:pic>
        <p:nvPicPr>
          <p:cNvPr id="4104" name="Picture 8" descr="https://lh7-rt.googleusercontent.com/slidesz/AGV_vUdbuiftbbvaWP4SlEiourk9CsJ0IhX2LwLyRYV8Z3Iuk8snB6L3EPtDSpXFFGzWSKwKrKoVRGOrOP9cM6lpobw21Tv5bVNLa0pnYKhgIta5Ui3eGorvPKws-lJLYGoL0kmFAcNoyQ=s2048?key=O3fDmhLvzGFEhP2TUZSsM_8K"/>
          <p:cNvPicPr>
            <a:picLocks noChangeAspect="1" noChangeArrowheads="1"/>
          </p:cNvPicPr>
          <p:nvPr/>
        </p:nvPicPr>
        <p:blipFill>
          <a:blip r:embed="rId5"/>
          <a:srcRect l="22349" r="18516" b="6688"/>
          <a:stretch>
            <a:fillRect/>
          </a:stretch>
        </p:blipFill>
        <p:spPr bwMode="auto">
          <a:xfrm>
            <a:off x="7505324" y="2708101"/>
            <a:ext cx="1910281" cy="2008754"/>
          </a:xfrm>
          <a:prstGeom prst="rect">
            <a:avLst/>
          </a:prstGeom>
          <a:noFill/>
        </p:spPr>
      </p:pic>
      <p:pic>
        <p:nvPicPr>
          <p:cNvPr id="4106" name="Picture 10" descr="https://lh7-rt.googleusercontent.com/slidesz/AGV_vUdZhsCwg3ISfNm6hZeVTpbAzZCNvsi63-Ck4_TinTWCI5jRNnnbf6TnKH9LicIyNb77eXsdhHz_HrOYHoMhAIiPVCc4IrdeKUwyVIzEc6hRv0npEqlNxOOp-rDwLe5KhdPmWya2XA=s2048?key=O3fDmhLvzGFEhP2TUZSsM_8K"/>
          <p:cNvPicPr>
            <a:picLocks noChangeAspect="1" noChangeArrowheads="1"/>
          </p:cNvPicPr>
          <p:nvPr/>
        </p:nvPicPr>
        <p:blipFill>
          <a:blip r:embed="rId6"/>
          <a:srcRect t="6110" b="22161"/>
          <a:stretch>
            <a:fillRect/>
          </a:stretch>
        </p:blipFill>
        <p:spPr bwMode="auto">
          <a:xfrm>
            <a:off x="9888050" y="2697933"/>
            <a:ext cx="1899562" cy="202797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41425" y="4769936"/>
            <a:ext cx="165980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Пигаричева</a:t>
            </a:r>
            <a:endParaRPr lang="ru-RU" sz="1400" dirty="0"/>
          </a:p>
          <a:p>
            <a:r>
              <a:rPr lang="ru-RU" sz="1400" dirty="0"/>
              <a:t>Анастасия</a:t>
            </a:r>
          </a:p>
          <a:p>
            <a:r>
              <a:rPr lang="ru-RU" sz="1400" dirty="0"/>
              <a:t>Евгеньевна - </a:t>
            </a:r>
          </a:p>
          <a:p>
            <a:r>
              <a:rPr lang="ru-RU" sz="1400" dirty="0"/>
              <a:t>наставник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9881856" y="4822747"/>
            <a:ext cx="16598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Леонов</a:t>
            </a:r>
          </a:p>
          <a:p>
            <a:r>
              <a:rPr lang="ru-RU" sz="1400" dirty="0"/>
              <a:t>Артем - </a:t>
            </a:r>
          </a:p>
          <a:p>
            <a:r>
              <a:rPr lang="ru-RU" sz="1400" dirty="0"/>
              <a:t>программист</a:t>
            </a:r>
            <a:br>
              <a:rPr lang="ru-RU" dirty="0"/>
            </a:b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499286" y="4821240"/>
            <a:ext cx="165980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Тяжельников</a:t>
            </a:r>
            <a:r>
              <a:rPr lang="ru-RU" sz="1400" dirty="0"/>
              <a:t> Родион - генератор идей, аналитик</a:t>
            </a:r>
            <a:br>
              <a:rPr lang="ru-RU" dirty="0"/>
            </a:b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062395" y="4810677"/>
            <a:ext cx="165980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Монастырева Таисия - </a:t>
            </a:r>
            <a:br>
              <a:rPr lang="ru-RU" sz="1400" dirty="0"/>
            </a:br>
            <a:r>
              <a:rPr lang="ru-RU" sz="1400" dirty="0"/>
              <a:t>администратор проекта</a:t>
            </a:r>
            <a:br>
              <a:rPr lang="ru-RU" dirty="0"/>
            </a:b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98755" y="4800114"/>
            <a:ext cx="165980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Логунова</a:t>
            </a:r>
            <a:r>
              <a:rPr lang="ru-RU" sz="1400" dirty="0"/>
              <a:t> Маргарита - </a:t>
            </a:r>
          </a:p>
          <a:p>
            <a:r>
              <a:rPr lang="ru-RU" sz="1400" dirty="0"/>
              <a:t>лидер, координатор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647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Другая 3">
      <a:dk1>
        <a:srgbClr val="000000"/>
      </a:dk1>
      <a:lt1>
        <a:srgbClr val="FFFFFF"/>
      </a:lt1>
      <a:dk2>
        <a:srgbClr val="BCADA2"/>
      </a:dk2>
      <a:lt2>
        <a:srgbClr val="E7E6E6"/>
      </a:lt2>
      <a:accent1>
        <a:srgbClr val="753F2C"/>
      </a:accent1>
      <a:accent2>
        <a:srgbClr val="637376"/>
      </a:accent2>
      <a:accent3>
        <a:srgbClr val="BE937E"/>
      </a:accent3>
      <a:accent4>
        <a:srgbClr val="576853"/>
      </a:accent4>
      <a:accent5>
        <a:srgbClr val="EDE9E6"/>
      </a:accent5>
      <a:accent6>
        <a:srgbClr val="D0CDC5"/>
      </a:accent6>
      <a:hlink>
        <a:srgbClr val="414E3E"/>
      </a:hlink>
      <a:folHlink>
        <a:srgbClr val="9D694F"/>
      </a:folHlink>
    </a:clrScheme>
    <a:fontScheme name="Custom 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ject_Status_Report_Win32_jx_v12" id="{5D6FBA16-B4D1-4307-B1D7-61285FA0D9C0}" vid="{1DA9E459-46CB-4408-AA4C-63950E2E54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783CE7D-BFC6-4030-A335-E7F88DB664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B4CAA5-BE7A-46AB-97ED-63B24C46A3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1F98F7-6576-47F1-AD63-56E26C33974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361</Words>
  <Application>Microsoft Office PowerPoint</Application>
  <PresentationFormat>Широкоэкранный</PresentationFormat>
  <Paragraphs>138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Платформа приема и  обработки обращений  граждан  «ГородОК»</vt:lpstr>
      <vt:lpstr>Пользователь и его проблема</vt:lpstr>
      <vt:lpstr>Решение</vt:lpstr>
      <vt:lpstr>Пользовательский сценарий  </vt:lpstr>
      <vt:lpstr>О проекте (Что есть сейчас?)  </vt:lpstr>
      <vt:lpstr>Аналоги</vt:lpstr>
      <vt:lpstr>Экономика проекта. Рынок</vt:lpstr>
      <vt:lpstr> Экономика проекта. Расходы  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2022-06-28T06:29:45Z</dcterms:created>
  <dcterms:modified xsi:type="dcterms:W3CDTF">2024-12-03T18:12:03Z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