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"/>
  </p:notesMasterIdLst>
  <p:sldIdLst>
    <p:sldId id="291" r:id="rId2"/>
    <p:sldId id="278" r:id="rId3"/>
    <p:sldId id="296" r:id="rId4"/>
    <p:sldId id="286" r:id="rId5"/>
    <p:sldId id="297" r:id="rId6"/>
    <p:sldId id="289" r:id="rId7"/>
    <p:sldId id="292" r:id="rId8"/>
    <p:sldId id="288" r:id="rId9"/>
    <p:sldId id="290" r:id="rId10"/>
    <p:sldId id="294" r:id="rId11"/>
    <p:sldId id="279" r:id="rId12"/>
    <p:sldId id="298" r:id="rId13"/>
    <p:sldId id="299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0FB"/>
    <a:srgbClr val="58267E"/>
    <a:srgbClr val="D4BDBD"/>
    <a:srgbClr val="A17395"/>
    <a:srgbClr val="FBA918"/>
    <a:srgbClr val="FFFFFF"/>
    <a:srgbClr val="DE0000"/>
    <a:srgbClr val="FFCC00"/>
    <a:srgbClr val="E6AF00"/>
    <a:srgbClr val="612A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Средний стиль 3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0081" autoAdjust="0"/>
  </p:normalViewPr>
  <p:slideViewPr>
    <p:cSldViewPr snapToGrid="0">
      <p:cViewPr>
        <p:scale>
          <a:sx n="84" d="100"/>
          <a:sy n="84" d="100"/>
        </p:scale>
        <p:origin x="1640" y="4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4854EA-033D-4E05-891F-2AF64A3D2607}" type="datetimeFigureOut">
              <a:rPr lang="ru-RU" smtClean="0"/>
              <a:t>29.11.2024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F50671-B52C-4DEB-BD11-6748759846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41287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dirty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Название проекта – краткое название проекта (например</a:t>
            </a:r>
            <a:r>
              <a:rPr lang="ru-RU" sz="1200" b="1" baseline="0" dirty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 «</a:t>
            </a:r>
            <a:r>
              <a:rPr lang="en-US" sz="1200" b="1" dirty="0" err="1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DiaLAG</a:t>
            </a:r>
            <a:r>
              <a:rPr lang="en-US" sz="1200" b="1" dirty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+</a:t>
            </a:r>
            <a:r>
              <a:rPr lang="ru-RU" sz="1200" b="1" dirty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»)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dirty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Тема проекта – расшифровка темы</a:t>
            </a:r>
            <a:r>
              <a:rPr lang="ru-RU" sz="1200" b="1" baseline="0" dirty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 в одном предложении (например, </a:t>
            </a:r>
            <a:r>
              <a:rPr lang="ru-RU" sz="1200" b="1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«</a:t>
            </a:r>
            <a:r>
              <a:rPr lang="ru-RU" sz="1200" b="1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</a:t>
            </a:r>
            <a:r>
              <a:rPr lang="ru-RU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еинвазивная</a:t>
            </a:r>
            <a:r>
              <a:rPr lang="ru-RU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тест система легочной гипертензии»)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1EF9E1-F0E9-4E4A-9F07-ED42021BD8CA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6675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F50671-B52C-4DEB-BD11-6748759846C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66148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F50671-B52C-4DEB-BD11-6748759846C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87291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17715-DC93-29B6-2050-08E10EC985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7E2C4DC3-1C69-E53A-1D45-46511686D2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B458372E-17E3-BFA5-5764-4695FD2043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Новый там сам сом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B938F72-32E3-893D-DF89-62FE12DD50E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F50671-B52C-4DEB-BD11-6748759846C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9999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Продажа расходников – красивое название 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F50671-B52C-4DEB-BD11-6748759846C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75497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F50671-B52C-4DEB-BD11-6748759846C6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47522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Три года </a:t>
            </a:r>
          </a:p>
          <a:p>
            <a:r>
              <a:rPr lang="ru-RU" dirty="0"/>
              <a:t>Над датой объем </a:t>
            </a:r>
          </a:p>
          <a:p>
            <a:r>
              <a:rPr lang="ru-RU" dirty="0"/>
              <a:t>Под стрелкой что нужно сделать </a:t>
            </a:r>
          </a:p>
          <a:p>
            <a:r>
              <a:rPr lang="ru-RU" dirty="0"/>
              <a:t>В конце где сом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F50671-B52C-4DEB-BD11-6748759846C6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74759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PAM </a:t>
            </a:r>
            <a:r>
              <a:rPr lang="ru-RU" dirty="0"/>
              <a:t>убрать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F50671-B52C-4DEB-BD11-6748759846C6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13649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66E46C-EADA-D2B3-F6F9-038BEE095C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5EB411F4-4DD6-A4F2-8547-2A51DBFE9D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CF2A9759-B511-CCE1-C989-04130B9E2B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PAM </a:t>
            </a:r>
            <a:r>
              <a:rPr lang="ru-RU" dirty="0"/>
              <a:t>убрать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F3540EE-ABE3-0CCA-623C-EE522AE4330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F50671-B52C-4DEB-BD11-6748759846C6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06969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21784-CA5F-4FBF-8A0C-EC7DD7238565}" type="datetimeFigureOut">
              <a:rPr lang="ru-RU" smtClean="0"/>
              <a:t>29.11.2024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8476-B571-413A-A670-523FC5ACF2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65529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21784-CA5F-4FBF-8A0C-EC7DD7238565}" type="datetimeFigureOut">
              <a:rPr lang="ru-RU" smtClean="0"/>
              <a:t>29.11.2024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8476-B571-413A-A670-523FC5ACF2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7190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21784-CA5F-4FBF-8A0C-EC7DD7238565}" type="datetimeFigureOut">
              <a:rPr lang="ru-RU" smtClean="0"/>
              <a:t>29.11.2024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8476-B571-413A-A670-523FC5ACF2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5249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21784-CA5F-4FBF-8A0C-EC7DD7238565}" type="datetimeFigureOut">
              <a:rPr lang="ru-RU" smtClean="0"/>
              <a:t>29.11.2024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8476-B571-413A-A670-523FC5ACF2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6968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21784-CA5F-4FBF-8A0C-EC7DD7238565}" type="datetimeFigureOut">
              <a:rPr lang="ru-RU" smtClean="0"/>
              <a:t>29.11.2024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8476-B571-413A-A670-523FC5ACF2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5600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21784-CA5F-4FBF-8A0C-EC7DD7238565}" type="datetimeFigureOut">
              <a:rPr lang="ru-RU" smtClean="0"/>
              <a:t>29.11.2024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8476-B571-413A-A670-523FC5ACF2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3079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21784-CA5F-4FBF-8A0C-EC7DD7238565}" type="datetimeFigureOut">
              <a:rPr lang="ru-RU" smtClean="0"/>
              <a:t>29.11.2024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8476-B571-413A-A670-523FC5ACF2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7894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21784-CA5F-4FBF-8A0C-EC7DD7238565}" type="datetimeFigureOut">
              <a:rPr lang="ru-RU" smtClean="0"/>
              <a:t>29.11.2024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8476-B571-413A-A670-523FC5ACF2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4025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21784-CA5F-4FBF-8A0C-EC7DD7238565}" type="datetimeFigureOut">
              <a:rPr lang="ru-RU" smtClean="0"/>
              <a:t>29.11.2024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8476-B571-413A-A670-523FC5ACF2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6456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21784-CA5F-4FBF-8A0C-EC7DD7238565}" type="datetimeFigureOut">
              <a:rPr lang="ru-RU" smtClean="0"/>
              <a:t>29.11.2024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8476-B571-413A-A670-523FC5ACF2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6200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21784-CA5F-4FBF-8A0C-EC7DD7238565}" type="datetimeFigureOut">
              <a:rPr lang="ru-RU" smtClean="0"/>
              <a:t>29.11.2024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8476-B571-413A-A670-523FC5ACF2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3604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F21784-CA5F-4FBF-8A0C-EC7DD7238565}" type="datetimeFigureOut">
              <a:rPr lang="ru-RU" smtClean="0"/>
              <a:t>29.11.2024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AF8476-B571-413A-A670-523FC5ACF2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390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jpe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jpe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png"/><Relationship Id="rId4" Type="http://schemas.openxmlformats.org/officeDocument/2006/relationships/hyperlink" Target="mailto:daschaz@inbox.ru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0" y="3383"/>
            <a:ext cx="12191999" cy="1174413"/>
            <a:chOff x="-10316" y="-621858"/>
            <a:chExt cx="10421650" cy="1294708"/>
          </a:xfrm>
        </p:grpSpPr>
        <p:sp>
          <p:nvSpPr>
            <p:cNvPr id="21" name="Прямоугольник">
              <a:extLst>
                <a:ext uri="{FF2B5EF4-FFF2-40B4-BE49-F238E27FC236}">
                  <a16:creationId xmlns:a16="http://schemas.microsoft.com/office/drawing/2014/main" id="{51D533AB-A49E-08F7-FAEF-B9E28ED9C7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0316" y="-620910"/>
              <a:ext cx="10421650" cy="1293760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27212" tIns="27212" rIns="27212" bIns="27212" anchor="ctr"/>
            <a:lstStyle/>
            <a:p>
              <a:pPr algn="ctr" defTabSz="1304521"/>
              <a:endParaRPr lang="ru-RU" altLang="ru-RU" sz="1285">
                <a:solidFill>
                  <a:srgbClr val="5E5E5E"/>
                </a:solidFill>
              </a:endParaRPr>
            </a:p>
          </p:txBody>
        </p:sp>
        <p:pic>
          <p:nvPicPr>
            <p:cNvPr id="22" name="Рисунок 2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91131" y="-323982"/>
              <a:ext cx="1328714" cy="683163"/>
            </a:xfrm>
            <a:prstGeom prst="rect">
              <a:avLst/>
            </a:prstGeom>
          </p:spPr>
        </p:pic>
        <p:pic>
          <p:nvPicPr>
            <p:cNvPr id="23" name="Рисунок 2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37723" y="-621858"/>
              <a:ext cx="1210647" cy="1171357"/>
            </a:xfrm>
            <a:prstGeom prst="rect">
              <a:avLst/>
            </a:prstGeom>
          </p:spPr>
        </p:pic>
        <p:pic>
          <p:nvPicPr>
            <p:cNvPr id="17" name="Image 10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100705" y="-458871"/>
              <a:ext cx="704281" cy="905168"/>
            </a:xfrm>
            <a:prstGeom prst="rect">
              <a:avLst/>
            </a:prstGeom>
          </p:spPr>
        </p:pic>
        <p:sp>
          <p:nvSpPr>
            <p:cNvPr id="3" name="Прямоугольник 2"/>
            <p:cNvSpPr/>
            <p:nvPr/>
          </p:nvSpPr>
          <p:spPr>
            <a:xfrm>
              <a:off x="5833512" y="-414557"/>
              <a:ext cx="3844133" cy="10348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R="1633457"/>
              <a:r>
                <a:rPr lang="ru-RU" sz="1100" dirty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Verdana" panose="020B0604030504040204" pitchFamily="34" charset="0"/>
                </a:rPr>
                <a:t>Казанский </a:t>
              </a:r>
            </a:p>
            <a:p>
              <a:pPr marR="1633457"/>
              <a:r>
                <a:rPr lang="ru-RU" sz="1100" dirty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Verdana" panose="020B0604030504040204" pitchFamily="34" charset="0"/>
                </a:rPr>
                <a:t>Государственный </a:t>
              </a:r>
            </a:p>
            <a:p>
              <a:pPr marR="1633457"/>
              <a:r>
                <a:rPr lang="ru-RU" sz="1100" dirty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Verdana" panose="020B0604030504040204" pitchFamily="34" charset="0"/>
                </a:rPr>
                <a:t>Медицинский </a:t>
              </a:r>
            </a:p>
            <a:p>
              <a:pPr marR="1633457"/>
              <a:r>
                <a:rPr lang="ru-RU" sz="1100" dirty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Verdana" panose="020B0604030504040204" pitchFamily="34" charset="0"/>
                </a:rPr>
                <a:t>Университет</a:t>
              </a:r>
            </a:p>
            <a:p>
              <a:pPr marR="1633457"/>
              <a:endParaRPr lang="ru-RU" sz="1100" dirty="0">
                <a:latin typeface="Cambria" panose="02040503050406030204" pitchFamily="18" charset="0"/>
                <a:ea typeface="Cambria" panose="02040503050406030204" pitchFamily="18" charset="0"/>
                <a:cs typeface="Verdana" panose="020B0604030504040204" pitchFamily="34" charset="0"/>
              </a:endParaRPr>
            </a:p>
          </p:txBody>
        </p:sp>
      </p:grpSp>
      <p:sp>
        <p:nvSpPr>
          <p:cNvPr id="29" name="Прямоугольник">
            <a:extLst>
              <a:ext uri="{FF2B5EF4-FFF2-40B4-BE49-F238E27FC236}">
                <a16:creationId xmlns:a16="http://schemas.microsoft.com/office/drawing/2014/main" id="{3B997FA6-A8C7-AC76-2A90-28E74F5798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8573" y="1148405"/>
            <a:ext cx="1737768" cy="435701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30" name="Прямоугольник">
            <a:extLst>
              <a:ext uri="{FF2B5EF4-FFF2-40B4-BE49-F238E27FC236}">
                <a16:creationId xmlns:a16="http://schemas.microsoft.com/office/drawing/2014/main" id="{2C59E2CD-FC4F-9170-E1E7-925642AEAA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1753" y="1148405"/>
            <a:ext cx="1860337" cy="434554"/>
          </a:xfrm>
          <a:prstGeom prst="rect">
            <a:avLst/>
          </a:prstGeom>
          <a:blipFill dpi="0" rotWithShape="1">
            <a:blip r:embed="rId8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31" name="Прямоугольник">
            <a:extLst>
              <a:ext uri="{FF2B5EF4-FFF2-40B4-BE49-F238E27FC236}">
                <a16:creationId xmlns:a16="http://schemas.microsoft.com/office/drawing/2014/main" id="{BFC51C73-C7E6-0AA7-9926-7F7C663F96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3036" y="1152416"/>
            <a:ext cx="1859369" cy="431911"/>
          </a:xfrm>
          <a:prstGeom prst="rect">
            <a:avLst/>
          </a:prstGeom>
          <a:blipFill dpi="0" rotWithShape="1">
            <a:blip r:embed="rId9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32" name="Прямоугольник">
            <a:extLst>
              <a:ext uri="{FF2B5EF4-FFF2-40B4-BE49-F238E27FC236}">
                <a16:creationId xmlns:a16="http://schemas.microsoft.com/office/drawing/2014/main" id="{BA36A7D2-EF31-836E-CB26-AE8D311C2C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8021" y="1153548"/>
            <a:ext cx="1769980" cy="432889"/>
          </a:xfrm>
          <a:prstGeom prst="rect">
            <a:avLst/>
          </a:prstGeom>
          <a:blipFill dpi="0" rotWithShape="1">
            <a:blip r:embed="rId10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33" name="Прямоугольник">
            <a:extLst>
              <a:ext uri="{FF2B5EF4-FFF2-40B4-BE49-F238E27FC236}">
                <a16:creationId xmlns:a16="http://schemas.microsoft.com/office/drawing/2014/main" id="{51D533AB-A49E-08F7-FAEF-B9E28ED9C7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6341" y="1129381"/>
            <a:ext cx="1978841" cy="453579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493146" y="1192014"/>
            <a:ext cx="52966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Gilroy" panose="00000900000000000000" pitchFamily="2" charset="-52"/>
              </a:rPr>
              <a:t>КАЗАНСКИЙ МЕДИЦИНСКИЙ СТАРТАП 3.0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886157" y="3632120"/>
            <a:ext cx="42370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Gilroy" panose="00000900000000000000" pitchFamily="2" charset="-52"/>
              </a:rPr>
              <a:t>СЕНТЯБРЬ-ДЕКАБРЬ 2024 Г.</a:t>
            </a:r>
          </a:p>
        </p:txBody>
      </p:sp>
      <p:sp>
        <p:nvSpPr>
          <p:cNvPr id="35" name="Прямоугольник">
            <a:extLst>
              <a:ext uri="{FF2B5EF4-FFF2-40B4-BE49-F238E27FC236}">
                <a16:creationId xmlns:a16="http://schemas.microsoft.com/office/drawing/2014/main" id="{3B997FA6-A8C7-AC76-2A90-28E74F5798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9188" y="6468892"/>
            <a:ext cx="1737768" cy="430055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36" name="Прямоугольник">
            <a:extLst>
              <a:ext uri="{FF2B5EF4-FFF2-40B4-BE49-F238E27FC236}">
                <a16:creationId xmlns:a16="http://schemas.microsoft.com/office/drawing/2014/main" id="{2C59E2CD-FC4F-9170-E1E7-925642AEAA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8380" y="6462979"/>
            <a:ext cx="1860337" cy="434554"/>
          </a:xfrm>
          <a:prstGeom prst="rect">
            <a:avLst/>
          </a:prstGeom>
          <a:blipFill dpi="0" rotWithShape="1">
            <a:blip r:embed="rId8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37" name="Прямоугольник">
            <a:extLst>
              <a:ext uri="{FF2B5EF4-FFF2-40B4-BE49-F238E27FC236}">
                <a16:creationId xmlns:a16="http://schemas.microsoft.com/office/drawing/2014/main" id="{BFC51C73-C7E6-0AA7-9926-7F7C663F96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1079" y="6468273"/>
            <a:ext cx="1859369" cy="445785"/>
          </a:xfrm>
          <a:prstGeom prst="rect">
            <a:avLst/>
          </a:prstGeom>
          <a:blipFill dpi="0" rotWithShape="1">
            <a:blip r:embed="rId9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38" name="Прямоугольник">
            <a:extLst>
              <a:ext uri="{FF2B5EF4-FFF2-40B4-BE49-F238E27FC236}">
                <a16:creationId xmlns:a16="http://schemas.microsoft.com/office/drawing/2014/main" id="{BA36A7D2-EF31-836E-CB26-AE8D311C2C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64607" y="6462283"/>
            <a:ext cx="1769976" cy="426817"/>
          </a:xfrm>
          <a:prstGeom prst="rect">
            <a:avLst/>
          </a:prstGeom>
          <a:blipFill dpi="0" rotWithShape="1">
            <a:blip r:embed="rId10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40" name="Прямоугольник">
            <a:extLst>
              <a:ext uri="{FF2B5EF4-FFF2-40B4-BE49-F238E27FC236}">
                <a16:creationId xmlns:a16="http://schemas.microsoft.com/office/drawing/2014/main" id="{51D533AB-A49E-08F7-FAEF-B9E28ED9C7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4195" y="6468273"/>
            <a:ext cx="2351213" cy="445785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87673" y="5979769"/>
            <a:ext cx="5391569" cy="400110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Gilroy" panose="00000900000000000000" pitchFamily="2" charset="-52"/>
              </a:rPr>
              <a:t>ТРЕКЕР: </a:t>
            </a:r>
            <a:r>
              <a:rPr lang="ru-RU" sz="2000" b="1" dirty="0" err="1">
                <a:solidFill>
                  <a:schemeClr val="bg1"/>
                </a:solidFill>
                <a:latin typeface="Gilroy" panose="00000900000000000000" pitchFamily="2" charset="-52"/>
              </a:rPr>
              <a:t>Дерновский</a:t>
            </a:r>
            <a:r>
              <a:rPr lang="ru-RU" sz="2000" b="1" dirty="0">
                <a:solidFill>
                  <a:schemeClr val="bg1"/>
                </a:solidFill>
                <a:latin typeface="Gilroy" panose="00000900000000000000" pitchFamily="2" charset="-52"/>
              </a:rPr>
              <a:t> Вячеслав Львович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377" y="47920"/>
            <a:ext cx="1803223" cy="927258"/>
          </a:xfrm>
          <a:prstGeom prst="rect">
            <a:avLst/>
          </a:prstGeom>
        </p:spPr>
      </p:pic>
      <p:sp>
        <p:nvSpPr>
          <p:cNvPr id="28" name="Прямоугольник">
            <a:extLst>
              <a:ext uri="{FF2B5EF4-FFF2-40B4-BE49-F238E27FC236}">
                <a16:creationId xmlns:a16="http://schemas.microsoft.com/office/drawing/2014/main" id="{2C59E2CD-FC4F-9170-E1E7-925642AEAA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07443" y="6463986"/>
            <a:ext cx="1606241" cy="437591"/>
          </a:xfrm>
          <a:prstGeom prst="rect">
            <a:avLst/>
          </a:prstGeom>
          <a:blipFill dpi="0" rotWithShape="1">
            <a:blip r:embed="rId8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42" name="Прямоугольник">
            <a:extLst>
              <a:ext uri="{FF2B5EF4-FFF2-40B4-BE49-F238E27FC236}">
                <a16:creationId xmlns:a16="http://schemas.microsoft.com/office/drawing/2014/main" id="{BFC51C73-C7E6-0AA7-9926-7F7C663F96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6468722"/>
            <a:ext cx="1600454" cy="411590"/>
          </a:xfrm>
          <a:prstGeom prst="rect">
            <a:avLst/>
          </a:prstGeom>
          <a:blipFill dpi="0" rotWithShape="1">
            <a:blip r:embed="rId9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48" name="Прямоугольник">
            <a:extLst>
              <a:ext uri="{FF2B5EF4-FFF2-40B4-BE49-F238E27FC236}">
                <a16:creationId xmlns:a16="http://schemas.microsoft.com/office/drawing/2014/main" id="{BFC51C73-C7E6-0AA7-9926-7F7C663F96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1402" y="1151048"/>
            <a:ext cx="1560368" cy="431911"/>
          </a:xfrm>
          <a:prstGeom prst="rect">
            <a:avLst/>
          </a:prstGeom>
          <a:blipFill dpi="0" rotWithShape="1">
            <a:blip r:embed="rId9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49" name="Прямоугольник">
            <a:extLst>
              <a:ext uri="{FF2B5EF4-FFF2-40B4-BE49-F238E27FC236}">
                <a16:creationId xmlns:a16="http://schemas.microsoft.com/office/drawing/2014/main" id="{2C59E2CD-FC4F-9170-E1E7-925642AEAA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29129" y="1156619"/>
            <a:ext cx="1562871" cy="434554"/>
          </a:xfrm>
          <a:prstGeom prst="rect">
            <a:avLst/>
          </a:prstGeom>
          <a:blipFill dpi="0" rotWithShape="1">
            <a:blip r:embed="rId8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127255"/>
            <a:ext cx="12191999" cy="626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5542B94-FC55-EEB8-E754-ACCB0E2685C5}"/>
              </a:ext>
            </a:extLst>
          </p:cNvPr>
          <p:cNvSpPr txBox="1"/>
          <p:nvPr/>
        </p:nvSpPr>
        <p:spPr>
          <a:xfrm>
            <a:off x="4980648" y="2700651"/>
            <a:ext cx="8208912" cy="542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900"/>
              </a:lnSpc>
            </a:pPr>
            <a:r>
              <a:rPr lang="ru-RU" sz="5400" b="1" dirty="0">
                <a:solidFill>
                  <a:srgbClr val="58267E"/>
                </a:solidFill>
                <a:latin typeface="Bahnschrift" panose="020B0502040204020203" pitchFamily="34" charset="0"/>
              </a:rPr>
              <a:t>ПАРО ТЕСТ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7B44FA4-859F-A99F-6F9C-B759936A54A3}"/>
              </a:ext>
            </a:extLst>
          </p:cNvPr>
          <p:cNvSpPr txBox="1"/>
          <p:nvPr/>
        </p:nvSpPr>
        <p:spPr>
          <a:xfrm>
            <a:off x="5979242" y="5982577"/>
            <a:ext cx="5391569" cy="369332"/>
          </a:xfrm>
          <a:prstGeom prst="rect">
            <a:avLst/>
          </a:prstGeom>
          <a:solidFill>
            <a:srgbClr val="FFC0FB"/>
          </a:solidFill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58267E"/>
                </a:solidFill>
                <a:latin typeface="Bahnschrift" panose="020B0502040204020203" pitchFamily="34" charset="0"/>
              </a:rPr>
              <a:t>Лидер проекта: </a:t>
            </a:r>
            <a:r>
              <a:rPr lang="ru-RU" dirty="0" err="1">
                <a:solidFill>
                  <a:srgbClr val="58267E"/>
                </a:solidFill>
                <a:latin typeface="Bahnschrift" panose="020B0502040204020203" pitchFamily="34" charset="0"/>
              </a:rPr>
              <a:t>Цинеккер</a:t>
            </a:r>
            <a:r>
              <a:rPr lang="ru-RU" dirty="0">
                <a:solidFill>
                  <a:srgbClr val="58267E"/>
                </a:solidFill>
                <a:latin typeface="Bahnschrift" panose="020B0502040204020203" pitchFamily="34" charset="0"/>
              </a:rPr>
              <a:t> Дарья </a:t>
            </a:r>
            <a:r>
              <a:rPr lang="ru-RU" dirty="0" err="1">
                <a:solidFill>
                  <a:srgbClr val="58267E"/>
                </a:solidFill>
                <a:latin typeface="Bahnschrift" panose="020B0502040204020203" pitchFamily="34" charset="0"/>
              </a:rPr>
              <a:t>Тиловна</a:t>
            </a:r>
            <a:r>
              <a:rPr lang="ru-RU" dirty="0">
                <a:solidFill>
                  <a:srgbClr val="58267E"/>
                </a:solidFill>
                <a:latin typeface="Bahnschrift" panose="020B0502040204020203" pitchFamily="34" charset="0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0A5658-DEF4-404E-267B-BFA1E04F68EC}"/>
              </a:ext>
            </a:extLst>
          </p:cNvPr>
          <p:cNvSpPr txBox="1"/>
          <p:nvPr/>
        </p:nvSpPr>
        <p:spPr>
          <a:xfrm>
            <a:off x="312284" y="3592132"/>
            <a:ext cx="11855033" cy="1191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900"/>
              </a:lnSpc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Экспресс тест на определение гноеродных микроорганизмов в полости рта путем гидролиза синтетического пептида энзимом вырабатываемым</a:t>
            </a:r>
          </a:p>
          <a:p>
            <a:pPr algn="ctr">
              <a:lnSpc>
                <a:spcPts val="2900"/>
              </a:lnSpc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красным комплексом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пародонтопатогенов</a:t>
            </a:r>
            <a:endParaRPr lang="ru-RU" sz="2400" b="1" dirty="0">
              <a:solidFill>
                <a:schemeClr val="accent3">
                  <a:lumMod val="50000"/>
                </a:schemeClr>
              </a:solidFill>
              <a:latin typeface="Bahnschrift" panose="020B0502040204020203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1E4362E-6EC3-7326-43EB-F0DBA77BD55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30397" y="1911438"/>
            <a:ext cx="1416302" cy="1416302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FB6D2F20-7CD7-DEDE-6914-E5550D5AB5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988" y="4577464"/>
            <a:ext cx="1694892" cy="1321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1B4DD300-B60F-7D02-8E18-91FDCE2F7A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4708" y="4749661"/>
            <a:ext cx="2572985" cy="997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98D23C9D-2807-85C8-FF33-7AB286C516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4158" y="4531067"/>
            <a:ext cx="1314971" cy="1309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92967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Прямоугольник 16"/>
          <p:cNvGrpSpPr/>
          <p:nvPr/>
        </p:nvGrpSpPr>
        <p:grpSpPr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5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6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781370"/>
            <a:ext cx="2624903" cy="369328"/>
            <a:chOff x="0" y="556376"/>
            <a:chExt cx="2624903" cy="369328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556376"/>
              <a:ext cx="1294463" cy="369328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556376"/>
              <a:ext cx="1294463" cy="369328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556376"/>
              <a:ext cx="1294463" cy="369328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556376"/>
              <a:ext cx="1294463" cy="369328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556376"/>
              <a:ext cx="1294463" cy="369328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14" name="Прямоугольник 1">
            <a:extLst>
              <a:ext uri="{FF2B5EF4-FFF2-40B4-BE49-F238E27FC236}">
                <a16:creationId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11262945" y="-15241"/>
            <a:ext cx="708337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" name="Текст 2">
            <a:extLst>
              <a:ext uri="{FF2B5EF4-FFF2-40B4-BE49-F238E27FC236}">
                <a16:creationId xmlns:a16="http://schemas.microsoft.com/office/drawing/2014/main" id="{CC68C9A4-3E4B-D871-8F70-73B8389772C2}"/>
              </a:ext>
            </a:extLst>
          </p:cNvPr>
          <p:cNvSpPr txBox="1"/>
          <p:nvPr/>
        </p:nvSpPr>
        <p:spPr>
          <a:xfrm>
            <a:off x="305575" y="2385897"/>
            <a:ext cx="7142947" cy="38472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algn="ctr"/>
            <a:endParaRPr lang="ru-RU" sz="2800" b="1" dirty="0">
              <a:solidFill>
                <a:srgbClr val="000000"/>
              </a:solidFill>
              <a:effectLst/>
              <a:latin typeface="Bahnschrift" panose="020B0502040204020203" pitchFamily="34" charset="0"/>
              <a:cs typeface="Bangla MN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rgbClr val="000000"/>
                </a:solidFill>
                <a:effectLst/>
                <a:latin typeface="Bahnschrift" panose="020B0502040204020203" pitchFamily="34" charset="0"/>
                <a:cs typeface="Bangla MN" pitchFamily="2" charset="0"/>
              </a:rPr>
              <a:t>Несвоевременное начало лечения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rgbClr val="000000"/>
                </a:solidFill>
                <a:latin typeface="Bahnschrift" panose="020B0502040204020203" pitchFamily="34" charset="0"/>
                <a:cs typeface="Bangla MN" pitchFamily="2" charset="0"/>
              </a:rPr>
              <a:t>Отказ пациентов от лечения </a:t>
            </a:r>
          </a:p>
          <a:p>
            <a:endParaRPr lang="ru-RU" sz="2800" b="1" dirty="0">
              <a:solidFill>
                <a:srgbClr val="000000"/>
              </a:solidFill>
              <a:latin typeface="Bahnschrift" panose="020B0502040204020203" pitchFamily="34" charset="0"/>
              <a:cs typeface="Bangla MN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800" b="1" dirty="0">
              <a:solidFill>
                <a:srgbClr val="000000"/>
              </a:solidFill>
              <a:effectLst/>
              <a:latin typeface="Bahnschrift" panose="020B0502040204020203" pitchFamily="34" charset="0"/>
              <a:cs typeface="Bangla MN" pitchFamily="2" charset="0"/>
            </a:endParaRPr>
          </a:p>
          <a:p>
            <a:r>
              <a:rPr lang="ru-RU" sz="2800" dirty="0">
                <a:solidFill>
                  <a:srgbClr val="7030A0"/>
                </a:solidFill>
                <a:latin typeface="Bahnschrift" panose="020B0502040204020203" pitchFamily="34" charset="0"/>
                <a:cs typeface="Bangla MN" pitchFamily="2" charset="0"/>
              </a:rPr>
              <a:t> </a:t>
            </a:r>
            <a:endParaRPr lang="ru-RU" sz="2800" dirty="0">
              <a:solidFill>
                <a:srgbClr val="000000"/>
              </a:solidFill>
              <a:latin typeface="Bahnschrift" panose="020B0502040204020203" pitchFamily="34" charset="0"/>
              <a:cs typeface="Bangla MN" pitchFamily="2" charset="0"/>
            </a:endParaRPr>
          </a:p>
          <a:p>
            <a:r>
              <a:rPr lang="ru-RU" sz="2800" dirty="0">
                <a:solidFill>
                  <a:srgbClr val="7030A0"/>
                </a:solidFill>
                <a:latin typeface="Bahnschrift" panose="020B0502040204020203" pitchFamily="34" charset="0"/>
                <a:cs typeface="Bangla MN" pitchFamily="2" charset="0"/>
              </a:rPr>
              <a:t>Ухудшение финансовых показателей клиники </a:t>
            </a:r>
            <a:endParaRPr lang="ru-RU" sz="2800" dirty="0">
              <a:solidFill>
                <a:srgbClr val="7030A0"/>
              </a:solidFill>
              <a:effectLst/>
              <a:latin typeface="Bahnschrift" panose="020B0502040204020203" pitchFamily="34" charset="0"/>
              <a:cs typeface="Bangla MN" pitchFamily="2" charset="0"/>
            </a:endParaRPr>
          </a:p>
          <a:p>
            <a:endParaRPr lang="ru-RU" sz="2000" dirty="0">
              <a:solidFill>
                <a:srgbClr val="000000"/>
              </a:solidFill>
              <a:effectLst/>
              <a:latin typeface="Bahnschrift" panose="020B0502040204020203" pitchFamily="34" charset="0"/>
              <a:cs typeface="Bangla MN" pitchFamily="2" charset="0"/>
            </a:endParaRPr>
          </a:p>
        </p:txBody>
      </p:sp>
      <p:sp>
        <p:nvSpPr>
          <p:cNvPr id="16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292174" y="241846"/>
            <a:ext cx="6518934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dirty="0">
                <a:latin typeface="Bahnschrift" panose="020B0502040204020203" pitchFamily="34" charset="0"/>
              </a:rPr>
              <a:t>Проблема и актуальность</a:t>
            </a:r>
            <a:endParaRPr sz="2800" dirty="0">
              <a:latin typeface="Bahnschrift" panose="020B0502040204020203" pitchFamily="34" charset="0"/>
            </a:endParaRPr>
          </a:p>
        </p:txBody>
      </p:sp>
      <p:sp>
        <p:nvSpPr>
          <p:cNvPr id="2" name="Стрелка вниз 1">
            <a:extLst>
              <a:ext uri="{FF2B5EF4-FFF2-40B4-BE49-F238E27FC236}">
                <a16:creationId xmlns:a16="http://schemas.microsoft.com/office/drawing/2014/main" id="{26E685A5-89B1-F50A-5515-03863450F421}"/>
              </a:ext>
            </a:extLst>
          </p:cNvPr>
          <p:cNvSpPr/>
          <p:nvPr/>
        </p:nvSpPr>
        <p:spPr>
          <a:xfrm>
            <a:off x="3040007" y="3971870"/>
            <a:ext cx="615838" cy="726141"/>
          </a:xfrm>
          <a:prstGeom prst="downArrow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BC016AF-DF92-4182-F871-B9E579AF1441}"/>
              </a:ext>
            </a:extLst>
          </p:cNvPr>
          <p:cNvSpPr txBox="1"/>
          <p:nvPr/>
        </p:nvSpPr>
        <p:spPr>
          <a:xfrm>
            <a:off x="6811108" y="3269471"/>
            <a:ext cx="4208090" cy="2031325"/>
          </a:xfrm>
          <a:prstGeom prst="rect">
            <a:avLst/>
          </a:prstGeom>
          <a:solidFill>
            <a:srgbClr val="FFC0FB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7030A0"/>
                </a:solidFill>
                <a:latin typeface="Bahnschrift" panose="020B0502040204020203" pitchFamily="34" charset="0"/>
              </a:rPr>
              <a:t>Результат опроса 40 клиник РТ:</a:t>
            </a:r>
          </a:p>
          <a:p>
            <a:pPr algn="ctr"/>
            <a:endParaRPr lang="ru-RU" dirty="0">
              <a:latin typeface="Bahnschrift" panose="020B0502040204020203" pitchFamily="34" charset="0"/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7030A0"/>
                </a:solidFill>
                <a:latin typeface="Bahnschrift" panose="020B0502040204020203" pitchFamily="34" charset="0"/>
              </a:rPr>
              <a:t>71 % клиник </a:t>
            </a:r>
            <a:r>
              <a:rPr lang="ru-RU" dirty="0">
                <a:solidFill>
                  <a:srgbClr val="7030A0"/>
                </a:solidFill>
                <a:latin typeface="Bahnschrift" panose="020B0502040204020203" pitchFamily="34" charset="0"/>
              </a:rPr>
              <a:t>не используют экспресс тестирование 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7030A0"/>
                </a:solidFill>
                <a:latin typeface="Bahnschrift" panose="020B0502040204020203" pitchFamily="34" charset="0"/>
              </a:rPr>
              <a:t>50% юзеров </a:t>
            </a:r>
            <a:r>
              <a:rPr lang="ru-RU" dirty="0">
                <a:solidFill>
                  <a:srgbClr val="7030A0"/>
                </a:solidFill>
                <a:latin typeface="Bahnschrift" panose="020B0502040204020203" pitchFamily="34" charset="0"/>
              </a:rPr>
              <a:t>подтверждают: Использование экспресс теста решает упомянутую проблему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F2FDD6E-E34B-A09B-C6E1-6E17435DE47F}"/>
              </a:ext>
            </a:extLst>
          </p:cNvPr>
          <p:cNvSpPr txBox="1"/>
          <p:nvPr/>
        </p:nvSpPr>
        <p:spPr>
          <a:xfrm>
            <a:off x="292174" y="1445842"/>
            <a:ext cx="1065064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7030A0"/>
                </a:solidFill>
                <a:effectLst/>
                <a:latin typeface="Bahnschrift" panose="020B0502040204020203" pitchFamily="34" charset="0"/>
                <a:cs typeface="Bangla MN" pitchFamily="2" charset="0"/>
              </a:rPr>
              <a:t>Отсутствие экспресс диагностики заболеваний пародонта (пародонтит и гингивит)</a:t>
            </a:r>
          </a:p>
        </p:txBody>
      </p:sp>
    </p:spTree>
    <p:extLst>
      <p:ext uri="{BB962C8B-B14F-4D97-AF65-F5344CB8AC3E}">
        <p14:creationId xmlns:p14="http://schemas.microsoft.com/office/powerpoint/2010/main" val="4589697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F0574-1DC1-E600-4D46-5933511D12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Прямоугольник 16">
            <a:extLst>
              <a:ext uri="{FF2B5EF4-FFF2-40B4-BE49-F238E27FC236}">
                <a16:creationId xmlns:a16="http://schemas.microsoft.com/office/drawing/2014/main" id="{26857B36-F167-1111-A801-53A5CB0C7236}"/>
              </a:ext>
            </a:extLst>
          </p:cNvPr>
          <p:cNvGrpSpPr/>
          <p:nvPr/>
        </p:nvGrpSpPr>
        <p:grpSpPr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5" name="Прямоугольник">
              <a:extLst>
                <a:ext uri="{FF2B5EF4-FFF2-40B4-BE49-F238E27FC236}">
                  <a16:creationId xmlns:a16="http://schemas.microsoft.com/office/drawing/2014/main" id="{23AA74BF-00A1-065A-9FD4-37BA2CE658D8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6" name="7">
              <a:extLst>
                <a:ext uri="{FF2B5EF4-FFF2-40B4-BE49-F238E27FC236}">
                  <a16:creationId xmlns:a16="http://schemas.microsoft.com/office/drawing/2014/main" id="{5C0CAC55-38E1-7A43-E888-0082AC2898EE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90FE003C-F7F7-1F07-52AD-9BC166D2B4F8}"/>
              </a:ext>
            </a:extLst>
          </p:cNvPr>
          <p:cNvGrpSpPr/>
          <p:nvPr/>
        </p:nvGrpSpPr>
        <p:grpSpPr>
          <a:xfrm>
            <a:off x="0" y="781370"/>
            <a:ext cx="2624903" cy="369328"/>
            <a:chOff x="0" y="556376"/>
            <a:chExt cx="2624903" cy="369328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281E4CBA-9A16-11F4-BA32-F4B9EBF28114}"/>
                </a:ext>
              </a:extLst>
            </p:cNvPr>
            <p:cNvSpPr/>
            <p:nvPr/>
          </p:nvSpPr>
          <p:spPr>
            <a:xfrm>
              <a:off x="0" y="556376"/>
              <a:ext cx="1294463" cy="369328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CF5FBD5A-1049-D8DC-D69A-D8871B7550A5}"/>
                </a:ext>
              </a:extLst>
            </p:cNvPr>
            <p:cNvSpPr/>
            <p:nvPr/>
          </p:nvSpPr>
          <p:spPr>
            <a:xfrm>
              <a:off x="336583" y="556376"/>
              <a:ext cx="1294463" cy="369328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D425BB65-EEEE-9E4C-0071-B003BCDAFA95}"/>
                </a:ext>
              </a:extLst>
            </p:cNvPr>
            <p:cNvSpPr/>
            <p:nvPr/>
          </p:nvSpPr>
          <p:spPr>
            <a:xfrm>
              <a:off x="673166" y="556376"/>
              <a:ext cx="1294463" cy="369328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53DAA898-CEF4-5436-1B29-B1818FD89822}"/>
                </a:ext>
              </a:extLst>
            </p:cNvPr>
            <p:cNvSpPr/>
            <p:nvPr/>
          </p:nvSpPr>
          <p:spPr>
            <a:xfrm>
              <a:off x="993857" y="556376"/>
              <a:ext cx="1294463" cy="369328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1679378C-1A1A-382B-E18C-4491C9FDB7CC}"/>
                </a:ext>
              </a:extLst>
            </p:cNvPr>
            <p:cNvSpPr/>
            <p:nvPr/>
          </p:nvSpPr>
          <p:spPr>
            <a:xfrm>
              <a:off x="1330440" y="556376"/>
              <a:ext cx="1294463" cy="369328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14" name="Прямоугольник 1">
            <a:extLst>
              <a:ext uri="{FF2B5EF4-FFF2-40B4-BE49-F238E27FC236}">
                <a16:creationId xmlns:a16="http://schemas.microsoft.com/office/drawing/2014/main" id="{BAFF0DE7-8727-CAE0-44B0-F51108146EBD}"/>
              </a:ext>
            </a:extLst>
          </p:cNvPr>
          <p:cNvSpPr/>
          <p:nvPr/>
        </p:nvSpPr>
        <p:spPr>
          <a:xfrm>
            <a:off x="11326007" y="0"/>
            <a:ext cx="708337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" name="Текст 2">
            <a:extLst>
              <a:ext uri="{FF2B5EF4-FFF2-40B4-BE49-F238E27FC236}">
                <a16:creationId xmlns:a16="http://schemas.microsoft.com/office/drawing/2014/main" id="{804B466B-01A6-B172-A506-108123424B09}"/>
              </a:ext>
            </a:extLst>
          </p:cNvPr>
          <p:cNvSpPr txBox="1"/>
          <p:nvPr/>
        </p:nvSpPr>
        <p:spPr>
          <a:xfrm>
            <a:off x="394894" y="2688649"/>
            <a:ext cx="6392463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0"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600" dirty="0"/>
          </a:p>
        </p:txBody>
      </p:sp>
      <p:sp>
        <p:nvSpPr>
          <p:cNvPr id="16" name="Текст 2">
            <a:extLst>
              <a:ext uri="{FF2B5EF4-FFF2-40B4-BE49-F238E27FC236}">
                <a16:creationId xmlns:a16="http://schemas.microsoft.com/office/drawing/2014/main" id="{5AEEC204-1BDC-38E6-FEE1-721A28D1E64C}"/>
              </a:ext>
            </a:extLst>
          </p:cNvPr>
          <p:cNvSpPr txBox="1"/>
          <p:nvPr/>
        </p:nvSpPr>
        <p:spPr>
          <a:xfrm>
            <a:off x="268423" y="241845"/>
            <a:ext cx="6518934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dirty="0">
                <a:latin typeface="Bahnschrift" panose="020B0502040204020203" pitchFamily="34" charset="0"/>
              </a:rPr>
              <a:t>Решение/продукт</a:t>
            </a:r>
            <a:endParaRPr sz="2800" dirty="0">
              <a:latin typeface="Bahnschrift" panose="020B0502040204020203" pitchFamily="34" charset="0"/>
            </a:endParaRPr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id="{B2490B51-3131-291D-C700-FBFF606057BE}"/>
              </a:ext>
            </a:extLst>
          </p:cNvPr>
          <p:cNvSpPr txBox="1"/>
          <p:nvPr/>
        </p:nvSpPr>
        <p:spPr>
          <a:xfrm>
            <a:off x="336583" y="1253220"/>
            <a:ext cx="10610263" cy="1015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7030A0"/>
                </a:solidFill>
                <a:latin typeface="Bahnschrift" panose="020B0502040204020203" pitchFamily="34" charset="0"/>
                <a:cs typeface="Bangla MN" pitchFamily="2" charset="0"/>
              </a:rPr>
              <a:t>Диагностический аппарат, состоящий из инкубатора и тест-полосок </a:t>
            </a:r>
            <a:endParaRPr lang="ru-RU" sz="2000" dirty="0">
              <a:solidFill>
                <a:srgbClr val="7030A0"/>
              </a:solidFill>
              <a:effectLst/>
              <a:latin typeface="Bahnschrift" panose="020B0502040204020203" pitchFamily="34" charset="0"/>
              <a:cs typeface="Bangla MN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7030A0"/>
                </a:solidFill>
                <a:effectLst/>
                <a:latin typeface="Bahnschrift" panose="020B0502040204020203" pitchFamily="34" charset="0"/>
                <a:cs typeface="Bangla MN" pitchFamily="2" charset="0"/>
              </a:rPr>
              <a:t>Тест полоска и инкубатор производятся в России (</a:t>
            </a:r>
            <a:r>
              <a:rPr lang="ru-RU" sz="2000" b="1" dirty="0">
                <a:solidFill>
                  <a:srgbClr val="7030A0"/>
                </a:solidFill>
                <a:effectLst/>
                <a:latin typeface="Bahnschrift" panose="020B0502040204020203" pitchFamily="34" charset="0"/>
                <a:cs typeface="Bangla MN" pitchFamily="2" charset="0"/>
              </a:rPr>
              <a:t>импортозамещение</a:t>
            </a:r>
            <a:r>
              <a:rPr lang="ru-RU" sz="2000" dirty="0">
                <a:solidFill>
                  <a:srgbClr val="000000"/>
                </a:solidFill>
                <a:effectLst/>
                <a:latin typeface="Bahnschrift" panose="020B0502040204020203" pitchFamily="34" charset="0"/>
                <a:cs typeface="Bangla MN" pitchFamily="2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000" dirty="0">
              <a:solidFill>
                <a:srgbClr val="000000"/>
              </a:solidFill>
              <a:effectLst/>
              <a:latin typeface="Bahnschrift" panose="020B0502040204020203" pitchFamily="34" charset="0"/>
              <a:cs typeface="Bangla MN" pitchFamily="2" charset="0"/>
            </a:endParaRPr>
          </a:p>
        </p:txBody>
      </p:sp>
      <p:pic>
        <p:nvPicPr>
          <p:cNvPr id="22" name="Рисунок 21" descr="Изображение выглядит как текст, снимок экрана, диаграмм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15579357-C5ED-63E7-C04B-19A4BF027E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445" y="2003738"/>
            <a:ext cx="9551543" cy="4854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3729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Прямоугольник 16"/>
          <p:cNvGrpSpPr/>
          <p:nvPr/>
        </p:nvGrpSpPr>
        <p:grpSpPr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5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6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781370"/>
            <a:ext cx="2624903" cy="369328"/>
            <a:chOff x="0" y="556376"/>
            <a:chExt cx="2624903" cy="369328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556376"/>
              <a:ext cx="1294463" cy="369328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556376"/>
              <a:ext cx="1294463" cy="369328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556376"/>
              <a:ext cx="1294463" cy="369328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556376"/>
              <a:ext cx="1294463" cy="369328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556376"/>
              <a:ext cx="1294463" cy="369328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14" name="Прямоугольник 1">
            <a:extLst>
              <a:ext uri="{FF2B5EF4-FFF2-40B4-BE49-F238E27FC236}">
                <a16:creationId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11326007" y="0"/>
            <a:ext cx="708337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" name="Текст 2">
            <a:extLst>
              <a:ext uri="{FF2B5EF4-FFF2-40B4-BE49-F238E27FC236}">
                <a16:creationId xmlns:a16="http://schemas.microsoft.com/office/drawing/2014/main" id="{CC68C9A4-3E4B-D871-8F70-73B8389772C2}"/>
              </a:ext>
            </a:extLst>
          </p:cNvPr>
          <p:cNvSpPr txBox="1"/>
          <p:nvPr/>
        </p:nvSpPr>
        <p:spPr>
          <a:xfrm>
            <a:off x="394894" y="2688649"/>
            <a:ext cx="6392463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0"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600" dirty="0"/>
          </a:p>
        </p:txBody>
      </p:sp>
      <p:sp>
        <p:nvSpPr>
          <p:cNvPr id="16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268423" y="408101"/>
            <a:ext cx="6518934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dirty="0">
                <a:latin typeface="Bahnschrift" panose="020B0502040204020203" pitchFamily="34" charset="0"/>
              </a:rPr>
              <a:t>Технология</a:t>
            </a:r>
            <a:endParaRPr sz="2800" dirty="0">
              <a:latin typeface="Bahnschrift" panose="020B0502040204020203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F47141-E5DE-97AB-5022-F52579ADEC6D}"/>
              </a:ext>
            </a:extLst>
          </p:cNvPr>
          <p:cNvSpPr txBox="1"/>
          <p:nvPr/>
        </p:nvSpPr>
        <p:spPr>
          <a:xfrm>
            <a:off x="268423" y="1238344"/>
            <a:ext cx="10704378" cy="46424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b="0" i="0" dirty="0">
                <a:solidFill>
                  <a:srgbClr val="7030A0"/>
                </a:solidFill>
                <a:effectLst/>
                <a:latin typeface="Bahnschrift" panose="020B0502040204020203" pitchFamily="34" charset="0"/>
              </a:rPr>
              <a:t>Тест основан на уникальном свойстве трех анаэробных бактерий: </a:t>
            </a:r>
            <a:r>
              <a:rPr lang="en" sz="1800" b="1" i="1" dirty="0" err="1">
                <a:solidFill>
                  <a:srgbClr val="7030A0"/>
                </a:solidFill>
                <a:effectLst/>
                <a:latin typeface="Bahnschrift" panose="020B0502040204020203" pitchFamily="34" charset="0"/>
              </a:rPr>
              <a:t>Porphyromonas</a:t>
            </a:r>
            <a:r>
              <a:rPr lang="en" sz="1800" b="1" i="1" dirty="0">
                <a:solidFill>
                  <a:srgbClr val="7030A0"/>
                </a:solidFill>
                <a:effectLst/>
                <a:latin typeface="Bahnschrift" panose="020B0502040204020203" pitchFamily="34" charset="0"/>
              </a:rPr>
              <a:t> </a:t>
            </a:r>
            <a:r>
              <a:rPr lang="en" sz="1800" b="1" i="1" dirty="0" err="1">
                <a:solidFill>
                  <a:srgbClr val="7030A0"/>
                </a:solidFill>
                <a:effectLst/>
                <a:latin typeface="Bahnschrift" panose="020B0502040204020203" pitchFamily="34" charset="0"/>
              </a:rPr>
              <a:t>gingivalis</a:t>
            </a:r>
            <a:r>
              <a:rPr lang="en" sz="1800" b="1" i="0" dirty="0">
                <a:solidFill>
                  <a:srgbClr val="7030A0"/>
                </a:solidFill>
                <a:effectLst/>
                <a:latin typeface="Bahnschrift" panose="020B0502040204020203" pitchFamily="34" charset="0"/>
              </a:rPr>
              <a:t>, </a:t>
            </a:r>
            <a:r>
              <a:rPr lang="en" sz="1800" b="1" i="1" dirty="0" err="1">
                <a:solidFill>
                  <a:srgbClr val="7030A0"/>
                </a:solidFill>
                <a:effectLst/>
                <a:latin typeface="Bahnschrift" panose="020B0502040204020203" pitchFamily="34" charset="0"/>
              </a:rPr>
              <a:t>Tennerella</a:t>
            </a:r>
            <a:r>
              <a:rPr lang="en" sz="1800" b="1" i="1" dirty="0">
                <a:solidFill>
                  <a:srgbClr val="7030A0"/>
                </a:solidFill>
                <a:effectLst/>
                <a:latin typeface="Bahnschrift" panose="020B0502040204020203" pitchFamily="34" charset="0"/>
              </a:rPr>
              <a:t> forsythia </a:t>
            </a:r>
            <a:r>
              <a:rPr lang="ru-RU" sz="1800" b="1" i="0" dirty="0">
                <a:solidFill>
                  <a:srgbClr val="7030A0"/>
                </a:solidFill>
                <a:effectLst/>
                <a:latin typeface="Bahnschrift" panose="020B0502040204020203" pitchFamily="34" charset="0"/>
              </a:rPr>
              <a:t>и </a:t>
            </a:r>
            <a:r>
              <a:rPr lang="en" sz="1800" b="1" i="1" dirty="0">
                <a:solidFill>
                  <a:srgbClr val="7030A0"/>
                </a:solidFill>
                <a:effectLst/>
                <a:latin typeface="Bahnschrift" panose="020B0502040204020203" pitchFamily="34" charset="0"/>
              </a:rPr>
              <a:t>Treponema </a:t>
            </a:r>
            <a:r>
              <a:rPr lang="en" sz="1800" b="1" i="1" dirty="0" err="1">
                <a:solidFill>
                  <a:srgbClr val="7030A0"/>
                </a:solidFill>
                <a:effectLst/>
                <a:latin typeface="Bahnschrift" panose="020B0502040204020203" pitchFamily="34" charset="0"/>
              </a:rPr>
              <a:t>denticola</a:t>
            </a:r>
            <a:r>
              <a:rPr lang="ru-RU" sz="1800" i="1" dirty="0">
                <a:solidFill>
                  <a:srgbClr val="7030A0"/>
                </a:solidFill>
                <a:latin typeface="Bahnschrift" panose="020B0502040204020203" pitchFamily="34" charset="0"/>
              </a:rPr>
              <a:t> </a:t>
            </a:r>
            <a:r>
              <a:rPr lang="en" sz="1800" i="1" dirty="0">
                <a:solidFill>
                  <a:srgbClr val="7030A0"/>
                </a:solidFill>
                <a:latin typeface="Bahnschrift" panose="020B0502040204020203" pitchFamily="34" charset="0"/>
              </a:rPr>
              <a:t>– </a:t>
            </a:r>
            <a:r>
              <a:rPr lang="ru-RU" sz="1800" dirty="0">
                <a:solidFill>
                  <a:srgbClr val="7030A0"/>
                </a:solidFill>
                <a:latin typeface="Bahnschrift" panose="020B0502040204020203" pitchFamily="34" charset="0"/>
              </a:rPr>
              <a:t>они </a:t>
            </a:r>
            <a:r>
              <a:rPr lang="ru-RU" sz="1800" b="0" i="0" dirty="0">
                <a:solidFill>
                  <a:srgbClr val="7030A0"/>
                </a:solidFill>
                <a:effectLst/>
                <a:latin typeface="Bahnschrift" panose="020B0502040204020203" pitchFamily="34" charset="0"/>
              </a:rPr>
              <a:t>производят сульфиды и летучие жирные кислоты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800" b="0" i="0" dirty="0">
              <a:solidFill>
                <a:srgbClr val="7030A0"/>
              </a:solidFill>
              <a:effectLst/>
              <a:latin typeface="Bahnschrift" panose="020B0502040204020203" pitchFamily="34" charset="0"/>
            </a:endParaRPr>
          </a:p>
          <a:p>
            <a:endParaRPr lang="ru-RU" sz="1800" b="0" i="0" dirty="0">
              <a:solidFill>
                <a:srgbClr val="7030A0"/>
              </a:solidFill>
              <a:effectLst/>
              <a:latin typeface="Bahnschrift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800" dirty="0">
              <a:solidFill>
                <a:srgbClr val="7030A0"/>
              </a:solidFill>
              <a:latin typeface="Bahnschrift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800" b="0" i="0" dirty="0">
              <a:solidFill>
                <a:srgbClr val="7030A0"/>
              </a:solidFill>
              <a:effectLst/>
              <a:latin typeface="Bahnschrift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b="0" i="0" dirty="0">
                <a:solidFill>
                  <a:srgbClr val="7030A0"/>
                </a:solidFill>
                <a:effectLst/>
                <a:latin typeface="Bahnschrift" panose="020B0502040204020203" pitchFamily="34" charset="0"/>
              </a:rPr>
              <a:t>Эти бактерии  в </a:t>
            </a:r>
            <a:r>
              <a:rPr lang="ru-RU" sz="1800" b="0" i="0" dirty="0" err="1">
                <a:solidFill>
                  <a:srgbClr val="7030A0"/>
                </a:solidFill>
                <a:effectLst/>
                <a:latin typeface="Bahnschrift" panose="020B0502040204020203" pitchFamily="34" charset="0"/>
              </a:rPr>
              <a:t>поддесневой</a:t>
            </a:r>
            <a:r>
              <a:rPr lang="ru-RU" sz="1800" b="0" i="0" dirty="0">
                <a:solidFill>
                  <a:srgbClr val="7030A0"/>
                </a:solidFill>
                <a:effectLst/>
                <a:latin typeface="Bahnschrift" panose="020B0502040204020203" pitchFamily="34" charset="0"/>
              </a:rPr>
              <a:t> флоре вырабатывают энзим, который </a:t>
            </a:r>
            <a:r>
              <a:rPr lang="ru-RU" sz="1800" b="0" i="0" dirty="0" err="1">
                <a:solidFill>
                  <a:srgbClr val="7030A0"/>
                </a:solidFill>
                <a:effectLst/>
                <a:latin typeface="Bahnschrift" panose="020B0502040204020203" pitchFamily="34" charset="0"/>
              </a:rPr>
              <a:t>гидролизирует</a:t>
            </a:r>
            <a:r>
              <a:rPr lang="ru-RU" sz="1800" b="0" i="0" dirty="0">
                <a:solidFill>
                  <a:srgbClr val="7030A0"/>
                </a:solidFill>
                <a:effectLst/>
                <a:latin typeface="Bahnschrift" panose="020B0502040204020203" pitchFamily="34" charset="0"/>
              </a:rPr>
              <a:t> синтетический пептид </a:t>
            </a:r>
            <a:r>
              <a:rPr lang="en" sz="1800" b="0" i="0" dirty="0">
                <a:solidFill>
                  <a:srgbClr val="7030A0"/>
                </a:solidFill>
                <a:effectLst/>
                <a:latin typeface="Bahnschrift" panose="020B0502040204020203" pitchFamily="34" charset="0"/>
              </a:rPr>
              <a:t>benzoyl-DL-</a:t>
            </a:r>
            <a:r>
              <a:rPr lang="en" sz="1800" b="0" i="0" dirty="0" err="1">
                <a:solidFill>
                  <a:srgbClr val="7030A0"/>
                </a:solidFill>
                <a:effectLst/>
                <a:latin typeface="Bahnschrift" panose="020B0502040204020203" pitchFamily="34" charset="0"/>
              </a:rPr>
              <a:t>agrenine</a:t>
            </a:r>
            <a:r>
              <a:rPr lang="en" sz="1800" b="0" i="0" dirty="0">
                <a:solidFill>
                  <a:srgbClr val="7030A0"/>
                </a:solidFill>
                <a:effectLst/>
                <a:latin typeface="Bahnschrift" panose="020B0502040204020203" pitchFamily="34" charset="0"/>
              </a:rPr>
              <a:t>-naphthylamide </a:t>
            </a:r>
            <a:r>
              <a:rPr lang="en" sz="1800" b="1" i="0" dirty="0">
                <a:solidFill>
                  <a:srgbClr val="7030A0"/>
                </a:solidFill>
                <a:effectLst/>
                <a:latin typeface="Bahnschrift" panose="020B0502040204020203" pitchFamily="34" charset="0"/>
              </a:rPr>
              <a:t>(BANA)</a:t>
            </a:r>
            <a:endParaRPr lang="ru-RU" sz="1800" b="1" i="0" dirty="0">
              <a:solidFill>
                <a:srgbClr val="7030A0"/>
              </a:solidFill>
              <a:effectLst/>
              <a:latin typeface="Bahnschrift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800" b="0" i="0" dirty="0">
              <a:solidFill>
                <a:srgbClr val="7030A0"/>
              </a:solidFill>
              <a:effectLst/>
              <a:latin typeface="Bahnschrift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800" dirty="0">
              <a:solidFill>
                <a:srgbClr val="7030A0"/>
              </a:solidFill>
              <a:latin typeface="Bahnschrift" panose="020B0502040204020203" pitchFamily="34" charset="0"/>
            </a:endParaRPr>
          </a:p>
          <a:p>
            <a:endParaRPr lang="ru-RU" sz="1800" dirty="0">
              <a:solidFill>
                <a:srgbClr val="7030A0"/>
              </a:solidFill>
              <a:latin typeface="Bahnschrift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800" dirty="0">
              <a:solidFill>
                <a:srgbClr val="7030A0"/>
              </a:solidFill>
              <a:latin typeface="Bahnschrift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b="1" i="0" dirty="0">
                <a:solidFill>
                  <a:srgbClr val="7030A0"/>
                </a:solidFill>
                <a:effectLst/>
                <a:latin typeface="Bahnschrift" panose="020B0502040204020203" pitchFamily="34" charset="0"/>
              </a:rPr>
              <a:t>Бактерии </a:t>
            </a:r>
            <a:r>
              <a:rPr lang="ru-RU" sz="1800" b="1" i="0" dirty="0" err="1">
                <a:solidFill>
                  <a:srgbClr val="7030A0"/>
                </a:solidFill>
                <a:effectLst/>
                <a:latin typeface="Bahnschrift" panose="020B0502040204020203" pitchFamily="34" charset="0"/>
              </a:rPr>
              <a:t>гидролизируют</a:t>
            </a:r>
            <a:r>
              <a:rPr lang="ru-RU" sz="1800" b="1" i="0" dirty="0">
                <a:solidFill>
                  <a:srgbClr val="7030A0"/>
                </a:solidFill>
                <a:effectLst/>
                <a:latin typeface="Bahnschrift" panose="020B0502040204020203" pitchFamily="34" charset="0"/>
              </a:rPr>
              <a:t> </a:t>
            </a:r>
            <a:r>
              <a:rPr lang="en" sz="1800" b="1" i="0" dirty="0">
                <a:solidFill>
                  <a:srgbClr val="7030A0"/>
                </a:solidFill>
                <a:effectLst/>
                <a:latin typeface="Bahnschrift" panose="020B0502040204020203" pitchFamily="34" charset="0"/>
              </a:rPr>
              <a:t>BANA </a:t>
            </a:r>
            <a:r>
              <a:rPr lang="ru-RU" sz="1800" b="0" i="0" dirty="0">
                <a:solidFill>
                  <a:srgbClr val="7030A0"/>
                </a:solidFill>
                <a:effectLst/>
                <a:latin typeface="Bahnschrift" panose="020B0502040204020203" pitchFamily="34" charset="0"/>
              </a:rPr>
              <a:t>на тест-полоске, вырабатывающей </a:t>
            </a:r>
            <a:r>
              <a:rPr lang="en" sz="1800" b="0" i="0" dirty="0">
                <a:solidFill>
                  <a:srgbClr val="7030A0"/>
                </a:solidFill>
                <a:effectLst/>
                <a:latin typeface="Bahnschrift" panose="020B0502040204020203" pitchFamily="34" charset="0"/>
              </a:rPr>
              <a:t>B-naphthylamide, </a:t>
            </a:r>
            <a:r>
              <a:rPr lang="ru-RU" sz="1800" b="0" i="0" dirty="0">
                <a:solidFill>
                  <a:srgbClr val="7030A0"/>
                </a:solidFill>
                <a:effectLst/>
                <a:latin typeface="Bahnschrift" panose="020B0502040204020203" pitchFamily="34" charset="0"/>
              </a:rPr>
              <a:t>который входит в реакцию с внедренным диазотипным красителем, вырабатывая стойкий                            </a:t>
            </a:r>
            <a:r>
              <a:rPr lang="ru-RU" sz="1800" b="1" i="0" u="sng" dirty="0">
                <a:solidFill>
                  <a:srgbClr val="7030A0"/>
                </a:solidFill>
                <a:effectLst/>
                <a:latin typeface="Bahnschrift" panose="020B0502040204020203" pitchFamily="34" charset="0"/>
              </a:rPr>
              <a:t>голубой цвет </a:t>
            </a:r>
            <a:r>
              <a:rPr lang="ru-RU" sz="1800" b="0" i="0" dirty="0">
                <a:solidFill>
                  <a:srgbClr val="7030A0"/>
                </a:solidFill>
                <a:effectLst/>
                <a:latin typeface="Bahnschrift" panose="020B0502040204020203" pitchFamily="34" charset="0"/>
              </a:rPr>
              <a:t>( + тест на </a:t>
            </a:r>
            <a:r>
              <a:rPr lang="ru-RU" sz="1800" b="0" i="0" dirty="0" err="1">
                <a:solidFill>
                  <a:srgbClr val="7030A0"/>
                </a:solidFill>
                <a:effectLst/>
                <a:latin typeface="Bahnschrift" panose="020B0502040204020203" pitchFamily="34" charset="0"/>
              </a:rPr>
              <a:t>пародонтопатогены</a:t>
            </a:r>
            <a:r>
              <a:rPr lang="ru-RU" sz="1800" b="0" i="0" dirty="0">
                <a:solidFill>
                  <a:srgbClr val="7030A0"/>
                </a:solidFill>
                <a:effectLst/>
                <a:latin typeface="Bahnschrift" panose="020B0502040204020203" pitchFamily="34" charset="0"/>
              </a:rPr>
              <a:t>)</a:t>
            </a:r>
            <a:endParaRPr lang="ru-RU" sz="1800" dirty="0">
              <a:solidFill>
                <a:srgbClr val="7030A0"/>
              </a:solidFill>
              <a:latin typeface="Bahnschrift" panose="020B0502040204020203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80040B9-5540-07A5-65F3-04D4ECE245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3866" y="2062521"/>
            <a:ext cx="833512" cy="83351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C47BBE2-C501-F333-662D-D0A301C1B1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2361" y="2006194"/>
            <a:ext cx="946165" cy="946165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DC6B9C46-1EE7-CE24-5E6B-B2329516AF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5850" y="3892569"/>
            <a:ext cx="946245" cy="946245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2C1C95ED-1571-DB87-C398-DACD79DB74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8027" y="3917307"/>
            <a:ext cx="769686" cy="769686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F72B390A-58E2-FFFB-5BDC-54784835F2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9844" y="5779546"/>
            <a:ext cx="937534" cy="937534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48C9D117-049F-EF9C-8B65-8F6E3F5D894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5700390" y="5779546"/>
            <a:ext cx="1193801" cy="1193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2971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1CFFC0-06A9-BF2B-D118-87AA4A31CE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Прямоугольник 16">
            <a:extLst>
              <a:ext uri="{FF2B5EF4-FFF2-40B4-BE49-F238E27FC236}">
                <a16:creationId xmlns:a16="http://schemas.microsoft.com/office/drawing/2014/main" id="{EE2E7E68-D6F8-5329-85CB-603A7EAEF3CB}"/>
              </a:ext>
            </a:extLst>
          </p:cNvPr>
          <p:cNvGrpSpPr/>
          <p:nvPr/>
        </p:nvGrpSpPr>
        <p:grpSpPr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5" name="Прямоугольник">
              <a:extLst>
                <a:ext uri="{FF2B5EF4-FFF2-40B4-BE49-F238E27FC236}">
                  <a16:creationId xmlns:a16="http://schemas.microsoft.com/office/drawing/2014/main" id="{4ACBE76D-EE85-48A6-EEB3-2124CEEBC9D3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6" name="7">
              <a:extLst>
                <a:ext uri="{FF2B5EF4-FFF2-40B4-BE49-F238E27FC236}">
                  <a16:creationId xmlns:a16="http://schemas.microsoft.com/office/drawing/2014/main" id="{4B782021-C4D9-089F-F133-C80F99326C70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4</a:t>
              </a:r>
              <a:endParaRPr dirty="0"/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1B36635E-AD46-E857-FC82-8AF860C41765}"/>
              </a:ext>
            </a:extLst>
          </p:cNvPr>
          <p:cNvGrpSpPr/>
          <p:nvPr/>
        </p:nvGrpSpPr>
        <p:grpSpPr>
          <a:xfrm>
            <a:off x="0" y="781370"/>
            <a:ext cx="2624903" cy="369328"/>
            <a:chOff x="0" y="556376"/>
            <a:chExt cx="2624903" cy="369328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0472B57C-C2C3-77B3-42D8-32C43912EF0D}"/>
                </a:ext>
              </a:extLst>
            </p:cNvPr>
            <p:cNvSpPr/>
            <p:nvPr/>
          </p:nvSpPr>
          <p:spPr>
            <a:xfrm>
              <a:off x="0" y="556376"/>
              <a:ext cx="1294463" cy="369328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602236DF-ADE5-10E4-9C38-AAB3C122AA3F}"/>
                </a:ext>
              </a:extLst>
            </p:cNvPr>
            <p:cNvSpPr/>
            <p:nvPr/>
          </p:nvSpPr>
          <p:spPr>
            <a:xfrm>
              <a:off x="336583" y="556376"/>
              <a:ext cx="1294463" cy="369328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5B9A8456-6BB6-E0D7-1D1C-572C900EFA2C}"/>
                </a:ext>
              </a:extLst>
            </p:cNvPr>
            <p:cNvSpPr/>
            <p:nvPr/>
          </p:nvSpPr>
          <p:spPr>
            <a:xfrm>
              <a:off x="673166" y="556376"/>
              <a:ext cx="1294463" cy="369328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721E136E-618A-2D2B-4B46-CDA0FEDD455A}"/>
                </a:ext>
              </a:extLst>
            </p:cNvPr>
            <p:cNvSpPr/>
            <p:nvPr/>
          </p:nvSpPr>
          <p:spPr>
            <a:xfrm>
              <a:off x="993857" y="556376"/>
              <a:ext cx="1294463" cy="369328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DD59788F-0342-A6F4-650D-77197C61B69E}"/>
                </a:ext>
              </a:extLst>
            </p:cNvPr>
            <p:cNvSpPr/>
            <p:nvPr/>
          </p:nvSpPr>
          <p:spPr>
            <a:xfrm>
              <a:off x="1330440" y="556376"/>
              <a:ext cx="1294463" cy="369328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14" name="Прямоугольник 1">
            <a:extLst>
              <a:ext uri="{FF2B5EF4-FFF2-40B4-BE49-F238E27FC236}">
                <a16:creationId xmlns:a16="http://schemas.microsoft.com/office/drawing/2014/main" id="{0296C0DB-0D9F-89CE-52C0-0818DA90F220}"/>
              </a:ext>
            </a:extLst>
          </p:cNvPr>
          <p:cNvSpPr/>
          <p:nvPr/>
        </p:nvSpPr>
        <p:spPr>
          <a:xfrm>
            <a:off x="11293896" y="503454"/>
            <a:ext cx="708337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6" name="Текст 2">
            <a:extLst>
              <a:ext uri="{FF2B5EF4-FFF2-40B4-BE49-F238E27FC236}">
                <a16:creationId xmlns:a16="http://schemas.microsoft.com/office/drawing/2014/main" id="{FFAE92A4-E679-76D0-EB06-D8C744DA5C78}"/>
              </a:ext>
            </a:extLst>
          </p:cNvPr>
          <p:cNvSpPr txBox="1"/>
          <p:nvPr/>
        </p:nvSpPr>
        <p:spPr>
          <a:xfrm>
            <a:off x="292174" y="241846"/>
            <a:ext cx="6518934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dirty="0">
                <a:latin typeface="Bahnschrift" panose="020B0502040204020203" pitchFamily="34" charset="0"/>
              </a:rPr>
              <a:t>Целевой рынок</a:t>
            </a:r>
            <a:endParaRPr sz="2800" dirty="0">
              <a:latin typeface="Bahnschrift" panose="020B0502040204020203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6330BAE-D9B0-6DB3-FF20-4B4255D4D7E6}"/>
              </a:ext>
            </a:extLst>
          </p:cNvPr>
          <p:cNvSpPr txBox="1"/>
          <p:nvPr/>
        </p:nvSpPr>
        <p:spPr>
          <a:xfrm>
            <a:off x="292174" y="1304566"/>
            <a:ext cx="10878746" cy="1569660"/>
          </a:xfrm>
          <a:prstGeom prst="rect">
            <a:avLst/>
          </a:prstGeom>
          <a:solidFill>
            <a:srgbClr val="FFC0FB"/>
          </a:solidFill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Bahnschrift" panose="020B0502040204020203" pitchFamily="34" charset="0"/>
              </a:rPr>
              <a:t>Все клиники, проводящие </a:t>
            </a:r>
            <a:r>
              <a:rPr lang="ru-RU" sz="2400" dirty="0" err="1">
                <a:latin typeface="Bahnschrift" panose="020B0502040204020203" pitchFamily="34" charset="0"/>
              </a:rPr>
              <a:t>пародонтологическое</a:t>
            </a:r>
            <a:r>
              <a:rPr lang="ru-RU" sz="2400" dirty="0">
                <a:latin typeface="Bahnschrift" panose="020B0502040204020203" pitchFamily="34" charset="0"/>
              </a:rPr>
              <a:t> лечение:</a:t>
            </a:r>
          </a:p>
          <a:p>
            <a:endParaRPr lang="ru-RU" sz="2400" dirty="0">
              <a:latin typeface="Bahnschrift" panose="020B0502040204020203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Bahnschrift" panose="020B0502040204020203" pitchFamily="34" charset="0"/>
              </a:rPr>
              <a:t>Которые уже работали с иностранной системой из США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Bahnschrift" panose="020B0502040204020203" pitchFamily="34" charset="0"/>
              </a:rPr>
              <a:t>Которые  планируют попробовать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9CE8364-9218-5C03-6455-FF0BFB1360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166" y="3028094"/>
            <a:ext cx="3763108" cy="265769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42A87C2-87D0-693B-1184-BE2A47F10CEC}"/>
              </a:ext>
            </a:extLst>
          </p:cNvPr>
          <p:cNvSpPr txBox="1"/>
          <p:nvPr/>
        </p:nvSpPr>
        <p:spPr>
          <a:xfrm>
            <a:off x="5236318" y="3268118"/>
            <a:ext cx="6057577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7030A0"/>
                </a:solidFill>
                <a:latin typeface="Bahnschrift" panose="020B0502040204020203" pitchFamily="34" charset="0"/>
              </a:rPr>
              <a:t>ТАМ– 7</a:t>
            </a:r>
            <a:r>
              <a:rPr lang="en-US" sz="2800" dirty="0">
                <a:solidFill>
                  <a:srgbClr val="7030A0"/>
                </a:solidFill>
                <a:latin typeface="Bahnschrift" panose="020B0502040204020203" pitchFamily="34" charset="0"/>
              </a:rPr>
              <a:t> 200 </a:t>
            </a:r>
            <a:r>
              <a:rPr lang="ru-RU" sz="2800" dirty="0">
                <a:solidFill>
                  <a:srgbClr val="7030A0"/>
                </a:solidFill>
                <a:latin typeface="Bahnschrift" panose="020B0502040204020203" pitchFamily="34" charset="0"/>
              </a:rPr>
              <a:t>млн р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7030A0"/>
                </a:solidFill>
                <a:latin typeface="Bahnschrift" panose="020B0502040204020203" pitchFamily="34" charset="0"/>
              </a:rPr>
              <a:t>SAM 1 440 </a:t>
            </a:r>
            <a:r>
              <a:rPr lang="ru-RU" sz="2800" dirty="0">
                <a:solidFill>
                  <a:srgbClr val="7030A0"/>
                </a:solidFill>
                <a:latin typeface="Bahnschrift" panose="020B0502040204020203" pitchFamily="34" charset="0"/>
              </a:rPr>
              <a:t>млн р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7030A0"/>
                </a:solidFill>
                <a:latin typeface="Bahnschrift" panose="020B0502040204020203" pitchFamily="34" charset="0"/>
              </a:rPr>
              <a:t>SOM 144 </a:t>
            </a:r>
            <a:r>
              <a:rPr lang="ru-RU" sz="2800" dirty="0">
                <a:solidFill>
                  <a:srgbClr val="7030A0"/>
                </a:solidFill>
                <a:latin typeface="Bahnschrift" panose="020B0502040204020203" pitchFamily="34" charset="0"/>
              </a:rPr>
              <a:t>млн р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800" dirty="0">
              <a:solidFill>
                <a:srgbClr val="7030A0"/>
              </a:solidFill>
              <a:latin typeface="Bahnschrift" panose="020B0502040204020203" pitchFamily="34" charset="0"/>
            </a:endParaRPr>
          </a:p>
          <a:p>
            <a:r>
              <a:rPr lang="ru-RU" sz="2800" dirty="0">
                <a:solidFill>
                  <a:srgbClr val="7030A0"/>
                </a:solidFill>
                <a:latin typeface="Bahnschrift" panose="020B0502040204020203" pitchFamily="34" charset="0"/>
              </a:rPr>
              <a:t>( с расчетом 1000 р за один тест)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rgbClr val="7030A0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10267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Прямоугольник 16"/>
          <p:cNvGrpSpPr/>
          <p:nvPr/>
        </p:nvGrpSpPr>
        <p:grpSpPr>
          <a:xfrm>
            <a:off x="0" y="6366401"/>
            <a:ext cx="542260" cy="506841"/>
            <a:chOff x="0" y="0"/>
            <a:chExt cx="542258" cy="506839"/>
          </a:xfrm>
        </p:grpSpPr>
        <p:sp>
          <p:nvSpPr>
            <p:cNvPr id="5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6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5</a:t>
              </a:r>
              <a:endParaRPr dirty="0"/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796612"/>
            <a:ext cx="2624903" cy="369328"/>
            <a:chOff x="0" y="556376"/>
            <a:chExt cx="2624903" cy="369328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556376"/>
              <a:ext cx="1294463" cy="369328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556376"/>
              <a:ext cx="1294463" cy="369328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556376"/>
              <a:ext cx="1294463" cy="369328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556376"/>
              <a:ext cx="1294463" cy="369328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556376"/>
              <a:ext cx="1294463" cy="369328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14" name="Прямоугольник 1">
            <a:extLst>
              <a:ext uri="{FF2B5EF4-FFF2-40B4-BE49-F238E27FC236}">
                <a16:creationId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11294476" y="3"/>
            <a:ext cx="708337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6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292174" y="257088"/>
            <a:ext cx="6518934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dirty="0">
                <a:latin typeface="Bahnschrift" panose="020B0502040204020203" pitchFamily="34" charset="0"/>
              </a:rPr>
              <a:t>Бизнес-модель</a:t>
            </a:r>
            <a:endParaRPr sz="2800" dirty="0">
              <a:latin typeface="Bahnschrift" panose="020B0502040204020203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C0F25E6-5EE7-AE58-950C-026F6749FBD3}"/>
              </a:ext>
            </a:extLst>
          </p:cNvPr>
          <p:cNvSpPr txBox="1"/>
          <p:nvPr/>
        </p:nvSpPr>
        <p:spPr>
          <a:xfrm>
            <a:off x="189187" y="1674813"/>
            <a:ext cx="10421296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ru-RU" sz="2000" dirty="0">
              <a:solidFill>
                <a:srgbClr val="7030A0"/>
              </a:solidFill>
              <a:effectLst/>
              <a:latin typeface="Bahnschrift" panose="020B0502040204020203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7030A0"/>
                </a:solidFill>
                <a:latin typeface="Bahnschrift" panose="020B0502040204020203" pitchFamily="34" charset="0"/>
              </a:rPr>
              <a:t>Продажа инкубаторов – </a:t>
            </a:r>
            <a:r>
              <a:rPr lang="ru-RU" sz="2000" b="1" dirty="0">
                <a:solidFill>
                  <a:srgbClr val="7030A0"/>
                </a:solidFill>
                <a:latin typeface="Bahnschrift" panose="020B0502040204020203" pitchFamily="34" charset="0"/>
              </a:rPr>
              <a:t>импортозамещение</a:t>
            </a:r>
            <a:r>
              <a:rPr lang="ru-RU" sz="2000" dirty="0">
                <a:solidFill>
                  <a:srgbClr val="7030A0"/>
                </a:solidFill>
                <a:latin typeface="Bahnschrift" panose="020B0502040204020203" pitchFamily="34" charset="0"/>
              </a:rPr>
              <a:t>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7030A0"/>
                </a:solidFill>
                <a:latin typeface="Bahnschrift" panose="020B0502040204020203" pitchFamily="34" charset="0"/>
              </a:rPr>
              <a:t>Поставка полосок – </a:t>
            </a:r>
            <a:r>
              <a:rPr lang="ru-RU" sz="2000" b="1" dirty="0">
                <a:solidFill>
                  <a:srgbClr val="7030A0"/>
                </a:solidFill>
                <a:latin typeface="Bahnschrift" panose="020B0502040204020203" pitchFamily="34" charset="0"/>
              </a:rPr>
              <a:t>импортозамещение</a:t>
            </a:r>
            <a:r>
              <a:rPr lang="ru-RU" sz="2000" dirty="0">
                <a:solidFill>
                  <a:srgbClr val="7030A0"/>
                </a:solidFill>
                <a:latin typeface="Bahnschrift" panose="020B0502040204020203" pitchFamily="34" charset="0"/>
              </a:rPr>
              <a:t>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7030A0"/>
                </a:solidFill>
                <a:latin typeface="Bahnschrift" panose="020B0502040204020203" pitchFamily="34" charset="0"/>
              </a:rPr>
              <a:t>Продвижение через популяризацию не только в стоматологии, но и в медицинские центры (педиатрия, ЛОР)</a:t>
            </a:r>
          </a:p>
          <a:p>
            <a:pPr algn="just"/>
            <a:endParaRPr lang="ru-RU" b="1" dirty="0">
              <a:solidFill>
                <a:srgbClr val="7030A0"/>
              </a:solidFill>
              <a:latin typeface="Bahnschrift" panose="020B0502040204020203" pitchFamily="34" charset="0"/>
            </a:endParaRPr>
          </a:p>
          <a:p>
            <a:pPr algn="just"/>
            <a:endParaRPr lang="ru-RU" b="1" dirty="0">
              <a:solidFill>
                <a:srgbClr val="7030A0"/>
              </a:solidFill>
              <a:latin typeface="Bahnschrift" panose="020B0502040204020203" pitchFamily="34" charset="0"/>
            </a:endParaRPr>
          </a:p>
          <a:p>
            <a:pPr marL="342900" indent="-342900" algn="just">
              <a:buFont typeface="+mj-lt"/>
              <a:buAutoNum type="arabicPeriod"/>
            </a:pPr>
            <a:endParaRPr lang="ru-RU" dirty="0">
              <a:solidFill>
                <a:srgbClr val="7030A0"/>
              </a:solidFill>
              <a:latin typeface="Bahnschrift" panose="020B0502040204020203" pitchFamily="34" charset="0"/>
            </a:endParaRPr>
          </a:p>
        </p:txBody>
      </p:sp>
      <p:pic>
        <p:nvPicPr>
          <p:cNvPr id="22" name="Picture 6" descr="BANA Test Strips – OraTec Corp">
            <a:extLst>
              <a:ext uri="{FF2B5EF4-FFF2-40B4-BE49-F238E27FC236}">
                <a16:creationId xmlns:a16="http://schemas.microsoft.com/office/drawing/2014/main" id="{10062DB5-4DBD-8A86-722C-7F5A82955B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8958" y="4892908"/>
            <a:ext cx="1826465" cy="1826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A5BDF43-F2D6-1610-5D00-584AA08124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1649" y="5337058"/>
            <a:ext cx="1536186" cy="1536186"/>
          </a:xfrm>
          <a:prstGeom prst="rect">
            <a:avLst/>
          </a:prstGeom>
        </p:spPr>
      </p:pic>
      <p:pic>
        <p:nvPicPr>
          <p:cNvPr id="1026" name="Picture 2" descr="Velopex Bana Test - экспресс-тест для определения заболеваний пародонта (20  шт.) 000886 - купить в StomDevice">
            <a:extLst>
              <a:ext uri="{FF2B5EF4-FFF2-40B4-BE49-F238E27FC236}">
                <a16:creationId xmlns:a16="http://schemas.microsoft.com/office/drawing/2014/main" id="{E9CFB7D0-160A-5E75-72E7-134CFB250F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7865" y="4667958"/>
            <a:ext cx="2073185" cy="1554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0D1FC06-F965-D649-841E-95515623C3F4}"/>
              </a:ext>
            </a:extLst>
          </p:cNvPr>
          <p:cNvSpPr txBox="1"/>
          <p:nvPr/>
        </p:nvSpPr>
        <p:spPr>
          <a:xfrm>
            <a:off x="271129" y="1382124"/>
            <a:ext cx="60998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i="0" dirty="0">
                <a:solidFill>
                  <a:srgbClr val="7030A0"/>
                </a:solidFill>
                <a:effectLst/>
                <a:latin typeface="Bahnschrift" panose="020B0502040204020203" pitchFamily="34" charset="0"/>
              </a:rPr>
              <a:t>Привязка к поставщику (</a:t>
            </a:r>
            <a:r>
              <a:rPr lang="en" sz="2800" b="1" i="1" dirty="0">
                <a:solidFill>
                  <a:srgbClr val="7030A0"/>
                </a:solidFill>
                <a:effectLst/>
                <a:latin typeface="Bahnschrift" panose="020B0502040204020203" pitchFamily="34" charset="0"/>
              </a:rPr>
              <a:t>LOCK-IN</a:t>
            </a:r>
            <a:r>
              <a:rPr lang="ru-RU" sz="2800" b="1" i="1" dirty="0">
                <a:solidFill>
                  <a:srgbClr val="7030A0"/>
                </a:solidFill>
                <a:effectLst/>
                <a:latin typeface="Bahnschrift" panose="020B0502040204020203" pitchFamily="34" charset="0"/>
              </a:rPr>
              <a:t>) </a:t>
            </a:r>
            <a:endParaRPr lang="ru-RU" sz="2800" b="1" dirty="0">
              <a:solidFill>
                <a:srgbClr val="7030A0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01AA8E8-2EDE-BD39-2E98-ACFCB549BE39}"/>
              </a:ext>
            </a:extLst>
          </p:cNvPr>
          <p:cNvSpPr txBox="1"/>
          <p:nvPr/>
        </p:nvSpPr>
        <p:spPr>
          <a:xfrm>
            <a:off x="292174" y="3852348"/>
            <a:ext cx="2351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58267E"/>
                </a:solidFill>
                <a:latin typeface="Bahnschrift" panose="020B0502040204020203" pitchFamily="34" charset="0"/>
              </a:rPr>
              <a:t>Закупка инкубатора</a:t>
            </a:r>
          </a:p>
        </p:txBody>
      </p:sp>
      <p:sp>
        <p:nvSpPr>
          <p:cNvPr id="17" name="Стрелка вправо 16">
            <a:extLst>
              <a:ext uri="{FF2B5EF4-FFF2-40B4-BE49-F238E27FC236}">
                <a16:creationId xmlns:a16="http://schemas.microsoft.com/office/drawing/2014/main" id="{9AD6AAF9-4B4E-71C6-A56D-8D6E6E6C428C}"/>
              </a:ext>
            </a:extLst>
          </p:cNvPr>
          <p:cNvSpPr/>
          <p:nvPr/>
        </p:nvSpPr>
        <p:spPr>
          <a:xfrm>
            <a:off x="2650456" y="3924316"/>
            <a:ext cx="671281" cy="261598"/>
          </a:xfrm>
          <a:prstGeom prst="rightArrow">
            <a:avLst/>
          </a:prstGeom>
          <a:solidFill>
            <a:srgbClr val="FFC0F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BAC6D95-61DF-5F09-5ECB-27955CEC5FBE}"/>
              </a:ext>
            </a:extLst>
          </p:cNvPr>
          <p:cNvSpPr txBox="1"/>
          <p:nvPr/>
        </p:nvSpPr>
        <p:spPr>
          <a:xfrm>
            <a:off x="3340816" y="3852348"/>
            <a:ext cx="2316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58267E"/>
                </a:solidFill>
                <a:latin typeface="Bahnschrift" panose="020B0502040204020203" pitchFamily="34" charset="0"/>
              </a:rPr>
              <a:t>Поставка в клинику</a:t>
            </a:r>
          </a:p>
        </p:txBody>
      </p:sp>
      <p:sp>
        <p:nvSpPr>
          <p:cNvPr id="20" name="Стрелка вправо 19">
            <a:extLst>
              <a:ext uri="{FF2B5EF4-FFF2-40B4-BE49-F238E27FC236}">
                <a16:creationId xmlns:a16="http://schemas.microsoft.com/office/drawing/2014/main" id="{DA48CA01-5F70-6E22-0943-F0FE3E8CF38F}"/>
              </a:ext>
            </a:extLst>
          </p:cNvPr>
          <p:cNvSpPr/>
          <p:nvPr/>
        </p:nvSpPr>
        <p:spPr>
          <a:xfrm>
            <a:off x="3066640" y="4281376"/>
            <a:ext cx="671281" cy="261598"/>
          </a:xfrm>
          <a:prstGeom prst="rightArrow">
            <a:avLst/>
          </a:prstGeom>
          <a:solidFill>
            <a:srgbClr val="FFC0F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FFC2A73-1BB0-7C74-4726-B5596800BA1B}"/>
              </a:ext>
            </a:extLst>
          </p:cNvPr>
          <p:cNvSpPr txBox="1"/>
          <p:nvPr/>
        </p:nvSpPr>
        <p:spPr>
          <a:xfrm>
            <a:off x="3779340" y="4197500"/>
            <a:ext cx="19960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58267E"/>
                </a:solidFill>
                <a:latin typeface="Bahnschrift" panose="020B0502040204020203" pitchFamily="34" charset="0"/>
              </a:rPr>
              <a:t>Дистрибьюторы </a:t>
            </a:r>
          </a:p>
        </p:txBody>
      </p:sp>
      <p:sp>
        <p:nvSpPr>
          <p:cNvPr id="24" name="Стрелка вправо 23">
            <a:extLst>
              <a:ext uri="{FF2B5EF4-FFF2-40B4-BE49-F238E27FC236}">
                <a16:creationId xmlns:a16="http://schemas.microsoft.com/office/drawing/2014/main" id="{598469B9-8E51-ECDE-D1EE-32A140E63B35}"/>
              </a:ext>
            </a:extLst>
          </p:cNvPr>
          <p:cNvSpPr/>
          <p:nvPr/>
        </p:nvSpPr>
        <p:spPr>
          <a:xfrm>
            <a:off x="3051280" y="4606381"/>
            <a:ext cx="671281" cy="261598"/>
          </a:xfrm>
          <a:prstGeom prst="rightArrow">
            <a:avLst/>
          </a:prstGeom>
          <a:solidFill>
            <a:srgbClr val="FFC0F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8D71092-1C63-545F-B75A-84DAE2D8CC12}"/>
              </a:ext>
            </a:extLst>
          </p:cNvPr>
          <p:cNvSpPr txBox="1"/>
          <p:nvPr/>
        </p:nvSpPr>
        <p:spPr>
          <a:xfrm>
            <a:off x="309083" y="4187834"/>
            <a:ext cx="2707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58267E"/>
                </a:solidFill>
                <a:latin typeface="Bahnschrift" panose="020B0502040204020203" pitchFamily="34" charset="0"/>
              </a:rPr>
              <a:t>Производство полосок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4940187-F86F-CE99-EAA8-3D7AFB1490F9}"/>
              </a:ext>
            </a:extLst>
          </p:cNvPr>
          <p:cNvSpPr txBox="1"/>
          <p:nvPr/>
        </p:nvSpPr>
        <p:spPr>
          <a:xfrm>
            <a:off x="309083" y="4523167"/>
            <a:ext cx="2707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58267E"/>
                </a:solidFill>
                <a:latin typeface="Bahnschrift" panose="020B0502040204020203" pitchFamily="34" charset="0"/>
              </a:rPr>
              <a:t>Производство полосок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D903714-4604-45AA-61BF-4E6ED5D7C811}"/>
              </a:ext>
            </a:extLst>
          </p:cNvPr>
          <p:cNvSpPr txBox="1"/>
          <p:nvPr/>
        </p:nvSpPr>
        <p:spPr>
          <a:xfrm>
            <a:off x="3764990" y="4552514"/>
            <a:ext cx="2316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58267E"/>
                </a:solidFill>
                <a:latin typeface="Bahnschrift" panose="020B0502040204020203" pitchFamily="34" charset="0"/>
              </a:rPr>
              <a:t>Поставка в клинику</a:t>
            </a:r>
          </a:p>
        </p:txBody>
      </p:sp>
    </p:spTree>
    <p:extLst>
      <p:ext uri="{BB962C8B-B14F-4D97-AF65-F5344CB8AC3E}">
        <p14:creationId xmlns:p14="http://schemas.microsoft.com/office/powerpoint/2010/main" val="39577748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Прямоугольник 16"/>
          <p:cNvGrpSpPr/>
          <p:nvPr/>
        </p:nvGrpSpPr>
        <p:grpSpPr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5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6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4</a:t>
              </a:r>
              <a:endParaRPr dirty="0"/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781370"/>
            <a:ext cx="2624903" cy="369328"/>
            <a:chOff x="0" y="556376"/>
            <a:chExt cx="2624903" cy="369328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556376"/>
              <a:ext cx="1294463" cy="369328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556376"/>
              <a:ext cx="1294463" cy="369328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556376"/>
              <a:ext cx="1294463" cy="369328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556376"/>
              <a:ext cx="1294463" cy="369328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556376"/>
              <a:ext cx="1294463" cy="369328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14" name="Прямоугольник 1">
            <a:extLst>
              <a:ext uri="{FF2B5EF4-FFF2-40B4-BE49-F238E27FC236}">
                <a16:creationId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11294476" y="-15241"/>
            <a:ext cx="708337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6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292174" y="241846"/>
            <a:ext cx="6518934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dirty="0">
                <a:latin typeface="Bahnschrift" panose="020B0502040204020203" pitchFamily="34" charset="0"/>
              </a:rPr>
              <a:t>Конкурентный анализ</a:t>
            </a:r>
            <a:endParaRPr sz="2800" dirty="0">
              <a:latin typeface="Bahnschrift" panose="020B0502040204020203" pitchFamily="34" charset="0"/>
            </a:endParaRP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1C3CE9BB-5D3C-B3D2-FAD5-534C427C20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5290005"/>
              </p:ext>
            </p:extLst>
          </p:nvPr>
        </p:nvGraphicFramePr>
        <p:xfrm>
          <a:off x="647230" y="1210910"/>
          <a:ext cx="10283040" cy="5405244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2570760">
                  <a:extLst>
                    <a:ext uri="{9D8B030D-6E8A-4147-A177-3AD203B41FA5}">
                      <a16:colId xmlns:a16="http://schemas.microsoft.com/office/drawing/2014/main" val="4212081619"/>
                    </a:ext>
                  </a:extLst>
                </a:gridCol>
                <a:gridCol w="2570760">
                  <a:extLst>
                    <a:ext uri="{9D8B030D-6E8A-4147-A177-3AD203B41FA5}">
                      <a16:colId xmlns:a16="http://schemas.microsoft.com/office/drawing/2014/main" val="3957648322"/>
                    </a:ext>
                  </a:extLst>
                </a:gridCol>
                <a:gridCol w="2570760">
                  <a:extLst>
                    <a:ext uri="{9D8B030D-6E8A-4147-A177-3AD203B41FA5}">
                      <a16:colId xmlns:a16="http://schemas.microsoft.com/office/drawing/2014/main" val="3668412802"/>
                    </a:ext>
                  </a:extLst>
                </a:gridCol>
                <a:gridCol w="2570760">
                  <a:extLst>
                    <a:ext uri="{9D8B030D-6E8A-4147-A177-3AD203B41FA5}">
                      <a16:colId xmlns:a16="http://schemas.microsoft.com/office/drawing/2014/main" val="2406285748"/>
                    </a:ext>
                  </a:extLst>
                </a:gridCol>
              </a:tblGrid>
              <a:tr h="658890">
                <a:tc>
                  <a:txBody>
                    <a:bodyPr/>
                    <a:lstStyle/>
                    <a:p>
                      <a:r>
                        <a:rPr lang="ru-RU" dirty="0"/>
                        <a:t>Параметры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Пара-тест 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Velopex</a:t>
                      </a:r>
                      <a:r>
                        <a:rPr lang="en-US" dirty="0"/>
                        <a:t> (USA)</a:t>
                      </a:r>
                      <a:r>
                        <a:rPr lang="ru-RU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Бактериологический посев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2098181"/>
                  </a:ext>
                </a:extLst>
              </a:tr>
              <a:tr h="345133">
                <a:tc>
                  <a:txBody>
                    <a:bodyPr/>
                    <a:lstStyle/>
                    <a:p>
                      <a:r>
                        <a:rPr lang="ru-RU" sz="1600" dirty="0"/>
                        <a:t>Скорость рез-та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bg1"/>
                          </a:solidFill>
                        </a:rPr>
                        <a:t>3-5 мин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3-5 мин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3 дня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444073"/>
                  </a:ext>
                </a:extLst>
              </a:tr>
              <a:tr h="847144">
                <a:tc>
                  <a:txBody>
                    <a:bodyPr/>
                    <a:lstStyle/>
                    <a:p>
                      <a:r>
                        <a:rPr lang="ru-RU" sz="1600" dirty="0"/>
                        <a:t>Точность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bg1"/>
                          </a:solidFill>
                        </a:rPr>
                        <a:t>90% бактерии красного комплекса 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90% бактерии красного комплекса </a:t>
                      </a:r>
                    </a:p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90% все бактерии и грибы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2229995"/>
                  </a:ext>
                </a:extLst>
              </a:tr>
              <a:tr h="732258">
                <a:tc>
                  <a:txBody>
                    <a:bodyPr/>
                    <a:lstStyle/>
                    <a:p>
                      <a:r>
                        <a:rPr lang="ru-RU" sz="1600" dirty="0"/>
                        <a:t>Простота использования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bg1"/>
                          </a:solidFill>
                        </a:rPr>
                        <a:t>просто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просто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сложно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3603321"/>
                  </a:ext>
                </a:extLst>
              </a:tr>
              <a:tr h="732258">
                <a:tc>
                  <a:txBody>
                    <a:bodyPr/>
                    <a:lstStyle/>
                    <a:p>
                      <a:r>
                        <a:rPr lang="ru-RU" sz="1600" dirty="0"/>
                        <a:t>Доступность для клиники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</a:rPr>
                        <a:t>просто</a:t>
                      </a:r>
                    </a:p>
                    <a:p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сложно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сложно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4746888"/>
                  </a:ext>
                </a:extLst>
              </a:tr>
              <a:tr h="1098150">
                <a:tc>
                  <a:txBody>
                    <a:bodyPr/>
                    <a:lstStyle/>
                    <a:p>
                      <a:r>
                        <a:rPr lang="ru-RU" sz="1600" dirty="0"/>
                        <a:t>Стоимость</a:t>
                      </a:r>
                    </a:p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bg1"/>
                          </a:solidFill>
                        </a:rPr>
                        <a:t>1000 р  </a:t>
                      </a:r>
                    </a:p>
                    <a:p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ru-RU" sz="1600" dirty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2000 р  </a:t>
                      </a:r>
                    </a:p>
                    <a:p>
                      <a:endParaRPr lang="ru-RU" sz="1600" dirty="0"/>
                    </a:p>
                    <a:p>
                      <a:endParaRPr lang="ru-RU" sz="1600" dirty="0"/>
                    </a:p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3000 р</a:t>
                      </a:r>
                    </a:p>
                    <a:p>
                      <a:endParaRPr lang="ru-RU" sz="1600" dirty="0"/>
                    </a:p>
                    <a:p>
                      <a:endParaRPr lang="ru-RU" sz="1600" dirty="0"/>
                    </a:p>
                    <a:p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9413384"/>
                  </a:ext>
                </a:extLst>
              </a:tr>
              <a:tr h="991411">
                <a:tc>
                  <a:txBody>
                    <a:bodyPr/>
                    <a:lstStyle/>
                    <a:p>
                      <a:r>
                        <a:rPr lang="ru-RU" sz="1600" dirty="0"/>
                        <a:t>Покупка расходников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bg1"/>
                          </a:solidFill>
                        </a:rPr>
                        <a:t>быстро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долго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быстро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47102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80899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Прямоугольник 16"/>
          <p:cNvGrpSpPr/>
          <p:nvPr/>
        </p:nvGrpSpPr>
        <p:grpSpPr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5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6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5</a:t>
              </a:r>
              <a:endParaRPr dirty="0"/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781370"/>
            <a:ext cx="2624903" cy="369328"/>
            <a:chOff x="0" y="556376"/>
            <a:chExt cx="2624903" cy="369328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556376"/>
              <a:ext cx="1294463" cy="369328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556376"/>
              <a:ext cx="1294463" cy="369328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556376"/>
              <a:ext cx="1294463" cy="369328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556376"/>
              <a:ext cx="1294463" cy="369328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556376"/>
              <a:ext cx="1294463" cy="369328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14" name="Прямоугольник 1">
            <a:extLst>
              <a:ext uri="{FF2B5EF4-FFF2-40B4-BE49-F238E27FC236}">
                <a16:creationId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11336517" y="-15239"/>
            <a:ext cx="708337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6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292174" y="365891"/>
            <a:ext cx="9404276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dirty="0">
                <a:latin typeface="Bahnschrift" panose="020B0502040204020203" pitchFamily="34" charset="0"/>
              </a:rPr>
              <a:t>Текущие результаты</a:t>
            </a:r>
            <a:endParaRPr lang="ru-RU" sz="2800" i="1" dirty="0">
              <a:latin typeface="Bahnschrift" panose="020B0502040204020203" pitchFamily="34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9680E278-7F52-488B-99BD-DDA4158D5B65}"/>
              </a:ext>
            </a:extLst>
          </p:cNvPr>
          <p:cNvSpPr/>
          <p:nvPr/>
        </p:nvSpPr>
        <p:spPr>
          <a:xfrm>
            <a:off x="336583" y="2594654"/>
            <a:ext cx="10680625" cy="4009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rgbClr val="7030A0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Разработана документация для создания прототипа</a:t>
            </a:r>
            <a:endParaRPr lang="en-US" sz="2400" b="1" dirty="0">
              <a:solidFill>
                <a:srgbClr val="7030A0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sz="2400" b="1" dirty="0">
              <a:solidFill>
                <a:srgbClr val="7030A0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Достигнуты </a:t>
            </a:r>
            <a:r>
              <a:rPr lang="ru-RU" sz="2400" b="1" dirty="0">
                <a:solidFill>
                  <a:srgbClr val="7030A0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договоренности с дистрибьюторами </a:t>
            </a:r>
            <a:r>
              <a:rPr lang="ru-RU" sz="2400" dirty="0">
                <a:solidFill>
                  <a:schemeClr val="tx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(Москва, Кемерово, Хабаровск, Южно-Сахалинск, Краснодар)</a:t>
            </a:r>
            <a:endParaRPr lang="en-US" sz="2400" dirty="0">
              <a:solidFill>
                <a:schemeClr val="tx1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sz="2400" dirty="0">
              <a:solidFill>
                <a:schemeClr val="tx1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Подается заявка на </a:t>
            </a:r>
            <a:r>
              <a:rPr lang="ru-RU" sz="2400" b="1" dirty="0">
                <a:solidFill>
                  <a:srgbClr val="7030A0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патент РФ </a:t>
            </a:r>
            <a:r>
              <a:rPr lang="ru-RU" sz="2400" dirty="0">
                <a:solidFill>
                  <a:schemeClr val="tx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(изобретение)</a:t>
            </a:r>
            <a:endParaRPr lang="en-US" sz="2400" dirty="0">
              <a:solidFill>
                <a:schemeClr val="tx1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sz="2400" dirty="0">
              <a:solidFill>
                <a:schemeClr val="tx1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Собран пул потенциальных клиентов по результатам личного общения (</a:t>
            </a:r>
            <a:r>
              <a:rPr lang="ru-RU" sz="2400" b="1" dirty="0">
                <a:solidFill>
                  <a:srgbClr val="58267E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40 клиник в РФ- </a:t>
            </a:r>
            <a:r>
              <a:rPr lang="ru-RU" sz="2400" dirty="0">
                <a:solidFill>
                  <a:schemeClr val="tx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в пуле потенциальных клиентов)</a:t>
            </a:r>
            <a:endParaRPr lang="en-US" sz="2400" dirty="0">
              <a:solidFill>
                <a:schemeClr val="tx1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sz="2400" dirty="0">
              <a:solidFill>
                <a:schemeClr val="tx1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rgbClr val="58267E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Заказаны</a:t>
            </a:r>
            <a:r>
              <a:rPr lang="ru-RU" sz="2400" dirty="0">
                <a:solidFill>
                  <a:schemeClr val="tx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 реактивы и модель прототипа из Китая и США </a:t>
            </a:r>
            <a:r>
              <a:rPr lang="ru-RU" sz="2400" dirty="0" err="1">
                <a:solidFill>
                  <a:schemeClr val="tx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соответсвенно</a:t>
            </a:r>
            <a:r>
              <a:rPr lang="ru-RU" sz="2400" dirty="0">
                <a:solidFill>
                  <a:schemeClr val="tx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 (срок поставки </a:t>
            </a:r>
            <a:r>
              <a:rPr lang="ru-RU" sz="2400" dirty="0" err="1">
                <a:solidFill>
                  <a:schemeClr val="tx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янв</a:t>
            </a:r>
            <a:r>
              <a:rPr lang="ru-RU" sz="2400" dirty="0">
                <a:solidFill>
                  <a:schemeClr val="tx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 2025 г)</a:t>
            </a:r>
            <a:endParaRPr lang="en-US" sz="2400" dirty="0">
              <a:solidFill>
                <a:schemeClr val="tx1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sz="2400" dirty="0">
              <a:solidFill>
                <a:schemeClr val="tx1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rgbClr val="58267E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Потрачено 200 к собственных средств </a:t>
            </a:r>
            <a:r>
              <a:rPr lang="ru-RU" sz="2400" dirty="0">
                <a:solidFill>
                  <a:schemeClr val="tx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: </a:t>
            </a:r>
            <a:r>
              <a:rPr lang="ru-RU" sz="2000" dirty="0">
                <a:solidFill>
                  <a:schemeClr val="tx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115 к </a:t>
            </a:r>
            <a:r>
              <a:rPr lang="ru-RU" sz="2000" dirty="0" err="1">
                <a:solidFill>
                  <a:schemeClr val="tx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руб</a:t>
            </a:r>
            <a:r>
              <a:rPr lang="ru-RU" sz="2000" dirty="0">
                <a:solidFill>
                  <a:schemeClr val="tx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 - прототип из США, 50 к </a:t>
            </a:r>
            <a:r>
              <a:rPr lang="ru-RU" sz="2000" dirty="0" err="1">
                <a:solidFill>
                  <a:schemeClr val="tx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руб</a:t>
            </a:r>
            <a:r>
              <a:rPr lang="ru-RU" sz="2000" dirty="0">
                <a:solidFill>
                  <a:schemeClr val="tx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 – реактивы, 40 к </a:t>
            </a:r>
            <a:r>
              <a:rPr lang="ru-RU" sz="2000" dirty="0" err="1">
                <a:solidFill>
                  <a:schemeClr val="tx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руб</a:t>
            </a:r>
            <a:r>
              <a:rPr lang="ru-RU" sz="2000" dirty="0">
                <a:solidFill>
                  <a:schemeClr val="tx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- оформление заявки на патент РФ </a:t>
            </a:r>
            <a:endParaRPr lang="ru-RU" sz="2400" dirty="0">
              <a:solidFill>
                <a:schemeClr val="tx1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endParaRPr lang="ru-RU" sz="2400" dirty="0">
              <a:solidFill>
                <a:schemeClr val="tx1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endParaRPr lang="ru-RU" sz="2400" dirty="0">
              <a:solidFill>
                <a:schemeClr val="tx1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 marL="457200" indent="-457200">
              <a:buAutoNum type="arabicPeriod" startAt="2"/>
            </a:pPr>
            <a:endParaRPr lang="ru-RU" sz="2400" dirty="0">
              <a:solidFill>
                <a:schemeClr val="tx1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 marL="457200" indent="-457200">
              <a:buAutoNum type="arabicPeriod" startAt="2"/>
            </a:pPr>
            <a:endParaRPr lang="ru-RU" sz="1600" dirty="0">
              <a:solidFill>
                <a:schemeClr val="tx1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74376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Прямоугольник 16"/>
          <p:cNvGrpSpPr/>
          <p:nvPr/>
        </p:nvGrpSpPr>
        <p:grpSpPr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5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6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5</a:t>
              </a:r>
              <a:endParaRPr dirty="0"/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781370"/>
            <a:ext cx="2624903" cy="369328"/>
            <a:chOff x="0" y="556376"/>
            <a:chExt cx="2624903" cy="369328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556376"/>
              <a:ext cx="1294463" cy="369328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556376"/>
              <a:ext cx="1294463" cy="369328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556376"/>
              <a:ext cx="1294463" cy="369328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556376"/>
              <a:ext cx="1294463" cy="369328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556376"/>
              <a:ext cx="1294463" cy="369328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14" name="Прямоугольник 1">
            <a:extLst>
              <a:ext uri="{FF2B5EF4-FFF2-40B4-BE49-F238E27FC236}">
                <a16:creationId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11357538" y="0"/>
            <a:ext cx="708337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6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292174" y="241846"/>
            <a:ext cx="6518934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dirty="0">
                <a:latin typeface="Bahnschrift" panose="020B0502040204020203" pitchFamily="34" charset="0"/>
              </a:rPr>
              <a:t>Команда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A63FA50-7A46-DA5B-5664-AE2A3823CC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801" y="1304566"/>
            <a:ext cx="1714019" cy="25750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0" dist="5000" dir="5400000" sy="-100000" algn="bl" rotWithShape="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F32A008-7F2D-7D59-8C9B-757D48880CCA}"/>
              </a:ext>
            </a:extLst>
          </p:cNvPr>
          <p:cNvSpPr txBox="1"/>
          <p:nvPr/>
        </p:nvSpPr>
        <p:spPr>
          <a:xfrm>
            <a:off x="2204169" y="1541279"/>
            <a:ext cx="447608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400" dirty="0" err="1">
                <a:latin typeface="Bahnschrift" panose="020B0502040204020203" pitchFamily="34" charset="0"/>
              </a:rPr>
              <a:t>Цинеккер</a:t>
            </a:r>
            <a:r>
              <a:rPr lang="ru-RU" sz="1400" dirty="0">
                <a:latin typeface="Bahnschrift" panose="020B0502040204020203" pitchFamily="34" charset="0"/>
              </a:rPr>
              <a:t> Дарья </a:t>
            </a:r>
            <a:r>
              <a:rPr lang="ru-RU" sz="1400" dirty="0" err="1">
                <a:latin typeface="Bahnschrift" panose="020B0502040204020203" pitchFamily="34" charset="0"/>
              </a:rPr>
              <a:t>Тиловна</a:t>
            </a:r>
            <a:r>
              <a:rPr lang="ru-RU" sz="1400" dirty="0">
                <a:latin typeface="Bahnschrift" panose="020B0502040204020203" pitchFamily="34" charset="0"/>
              </a:rPr>
              <a:t> – руководитель проекта,  настроила </a:t>
            </a:r>
            <a:r>
              <a:rPr lang="ru-RU" sz="1400" dirty="0" err="1">
                <a:latin typeface="Bahnschrift" panose="020B0502040204020203" pitchFamily="34" charset="0"/>
              </a:rPr>
              <a:t>пародонтологическую</a:t>
            </a:r>
            <a:r>
              <a:rPr lang="ru-RU" sz="1400" dirty="0">
                <a:latin typeface="Bahnschrift" panose="020B0502040204020203" pitchFamily="34" charset="0"/>
              </a:rPr>
              <a:t> систему лечения с 0 до 1 500 000 р на клинику в месяц</a:t>
            </a:r>
            <a:endParaRPr lang="ru-RU" sz="1400" b="1" dirty="0">
              <a:latin typeface="Bahnschrift" panose="020B0502040204020203" pitchFamily="34" charset="0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19E1BC1-43AE-C86C-1FDE-266367F788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3030" y="236276"/>
            <a:ext cx="1420701" cy="17615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0" dist="5000" dir="5400000" sy="-100000" algn="bl" rotWithShape="0"/>
          </a:effec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7C8E474D-DAF7-592D-CFC2-B58EBBD1DCE8}"/>
              </a:ext>
            </a:extLst>
          </p:cNvPr>
          <p:cNvSpPr txBox="1"/>
          <p:nvPr/>
        </p:nvSpPr>
        <p:spPr>
          <a:xfrm>
            <a:off x="7284302" y="1997791"/>
            <a:ext cx="407323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140"/>
              </a:spcAft>
            </a:pPr>
            <a:r>
              <a:rPr lang="ru-RU" sz="1400" dirty="0">
                <a:latin typeface="Bahnschrift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Набатов Алексей Анатольевич – </a:t>
            </a:r>
            <a:r>
              <a:rPr lang="ru-RU" sz="1400" dirty="0" err="1">
                <a:latin typeface="Bahnschrift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д.б.н</a:t>
            </a:r>
            <a:r>
              <a:rPr lang="ru-RU" sz="1400" dirty="0">
                <a:latin typeface="Bahnschrift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, доцент, опыт разработки биохимических стартапов и бизнес кейсов в США, Нидерландах и РФ, эксперт-биохимик</a:t>
            </a:r>
            <a:endParaRPr lang="ru-RU" sz="1800" b="1" dirty="0"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B730D09F-A405-F60C-C91A-960EE871EBA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532" y="3253308"/>
            <a:ext cx="1320776" cy="16900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0" dist="5000" dir="5400000" sy="-100000" algn="bl" rotWithShape="0"/>
          </a:effec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6E5154D-CE3C-5D5A-B9D1-E090C471C065}"/>
              </a:ext>
            </a:extLst>
          </p:cNvPr>
          <p:cNvSpPr txBox="1"/>
          <p:nvPr/>
        </p:nvSpPr>
        <p:spPr>
          <a:xfrm>
            <a:off x="7476088" y="5067008"/>
            <a:ext cx="361458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140"/>
              </a:spcAft>
            </a:pPr>
            <a:r>
              <a:rPr lang="ru-RU" sz="1400" dirty="0">
                <a:latin typeface="Bahnschrift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Капралов Сергей Игоревич – врач КЛД, опыт (10 000 анализов) в проведении микробиологических анализов полости рта, эксперт-микробиолог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16F98B0C-609F-B93B-00E9-0ADA0BD10A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0171" y="3135383"/>
            <a:ext cx="2005445" cy="2673927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652A719F-6F08-1D29-0C3B-13F32CCE8526}"/>
              </a:ext>
            </a:extLst>
          </p:cNvPr>
          <p:cNvSpPr txBox="1"/>
          <p:nvPr/>
        </p:nvSpPr>
        <p:spPr>
          <a:xfrm>
            <a:off x="419802" y="5865915"/>
            <a:ext cx="493801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 err="1">
                <a:latin typeface="Bahnschrift" panose="020B0502040204020203" pitchFamily="34" charset="0"/>
              </a:rPr>
              <a:t>Цинеккер</a:t>
            </a:r>
            <a:r>
              <a:rPr lang="ru-RU" sz="1400" dirty="0">
                <a:latin typeface="Bahnschrift" panose="020B0502040204020203" pitchFamily="34" charset="0"/>
              </a:rPr>
              <a:t> Дина </a:t>
            </a:r>
            <a:r>
              <a:rPr lang="ru-RU" sz="1400" dirty="0" err="1">
                <a:latin typeface="Bahnschrift" panose="020B0502040204020203" pitchFamily="34" charset="0"/>
              </a:rPr>
              <a:t>Айдаровна</a:t>
            </a:r>
            <a:r>
              <a:rPr lang="ru-RU" sz="1400" dirty="0">
                <a:latin typeface="Bahnschrift" panose="020B0502040204020203" pitchFamily="34" charset="0"/>
              </a:rPr>
              <a:t> – к.м.н., доцент, настроила стоматологическую систему лечения детей и подростков с 0 до 2 500 000 р на клинику в месяц, эксперт-стоматолог</a:t>
            </a: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1FC05596-84A5-D219-7A08-FEC780914C5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" t="21888" r="-4589" b="14624"/>
          <a:stretch/>
        </p:blipFill>
        <p:spPr>
          <a:xfrm>
            <a:off x="5457406" y="2664922"/>
            <a:ext cx="1566114" cy="169003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ECAA2BEC-B876-8AB9-C38C-181341B42ECE}"/>
              </a:ext>
            </a:extLst>
          </p:cNvPr>
          <p:cNvSpPr txBox="1"/>
          <p:nvPr/>
        </p:nvSpPr>
        <p:spPr>
          <a:xfrm>
            <a:off x="4781374" y="4422106"/>
            <a:ext cx="2820021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 err="1">
                <a:latin typeface="Bahnschrift" panose="020B0502040204020203" pitchFamily="34" charset="0"/>
              </a:rPr>
              <a:t>Цинеккер</a:t>
            </a:r>
            <a:r>
              <a:rPr lang="ru-RU" sz="1400" dirty="0">
                <a:latin typeface="Bahnschrift" panose="020B0502040204020203" pitchFamily="34" charset="0"/>
              </a:rPr>
              <a:t> Дарий </a:t>
            </a:r>
            <a:r>
              <a:rPr lang="ru-RU" sz="1400" dirty="0" err="1">
                <a:latin typeface="Bahnschrift" panose="020B0502040204020203" pitchFamily="34" charset="0"/>
              </a:rPr>
              <a:t>Тилович</a:t>
            </a:r>
            <a:r>
              <a:rPr lang="ru-RU" sz="1400" dirty="0">
                <a:latin typeface="Bahnschrift" panose="020B0502040204020203" pitchFamily="34" charset="0"/>
              </a:rPr>
              <a:t>- СММ, </a:t>
            </a:r>
            <a:r>
              <a:rPr lang="ru-RU" sz="1400" dirty="0" err="1">
                <a:latin typeface="Bahnschrift" panose="020B0502040204020203" pitchFamily="34" charset="0"/>
              </a:rPr>
              <a:t>опфт</a:t>
            </a:r>
            <a:r>
              <a:rPr lang="ru-RU" sz="1400" dirty="0">
                <a:latin typeface="Bahnschrift" panose="020B0502040204020203" pitchFamily="34" charset="0"/>
              </a:rPr>
              <a:t> в постановке маркетинга через </a:t>
            </a:r>
            <a:r>
              <a:rPr lang="ru-RU" sz="1400" dirty="0" err="1">
                <a:latin typeface="Bahnschrift" panose="020B0502040204020203" pitchFamily="34" charset="0"/>
              </a:rPr>
              <a:t>соц</a:t>
            </a:r>
            <a:r>
              <a:rPr lang="ru-RU" sz="1400" dirty="0">
                <a:latin typeface="Bahnschrift" panose="020B0502040204020203" pitchFamily="34" charset="0"/>
              </a:rPr>
              <a:t> сети 1 </a:t>
            </a:r>
            <a:r>
              <a:rPr lang="ru-RU" sz="1400" dirty="0" err="1">
                <a:latin typeface="Bahnschrift" panose="020B0502040204020203" pitchFamily="34" charset="0"/>
              </a:rPr>
              <a:t>стомат</a:t>
            </a:r>
            <a:r>
              <a:rPr lang="ru-RU" sz="1400" dirty="0">
                <a:latin typeface="Bahnschrift" panose="020B0502040204020203" pitchFamily="34" charset="0"/>
              </a:rPr>
              <a:t> клиник и 2 онлайн магазинов</a:t>
            </a:r>
            <a:endParaRPr lang="ru-RU" sz="1400" b="1" dirty="0"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92453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827B53-B5D1-18FC-8780-D8C04CC068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Прямоугольник 16">
            <a:extLst>
              <a:ext uri="{FF2B5EF4-FFF2-40B4-BE49-F238E27FC236}">
                <a16:creationId xmlns:a16="http://schemas.microsoft.com/office/drawing/2014/main" id="{702B0464-DAB4-EC75-02ED-B0EEC6544645}"/>
              </a:ext>
            </a:extLst>
          </p:cNvPr>
          <p:cNvGrpSpPr/>
          <p:nvPr/>
        </p:nvGrpSpPr>
        <p:grpSpPr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5" name="Прямоугольник">
              <a:extLst>
                <a:ext uri="{FF2B5EF4-FFF2-40B4-BE49-F238E27FC236}">
                  <a16:creationId xmlns:a16="http://schemas.microsoft.com/office/drawing/2014/main" id="{8C476053-C70B-A413-0FB1-789B5C5B74D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6" name="7">
              <a:extLst>
                <a:ext uri="{FF2B5EF4-FFF2-40B4-BE49-F238E27FC236}">
                  <a16:creationId xmlns:a16="http://schemas.microsoft.com/office/drawing/2014/main" id="{DFCE5B6D-81C2-722B-FF72-19A4372882CC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B5AF14FF-7FAE-C6E0-3988-4FA230A93CA4}"/>
              </a:ext>
            </a:extLst>
          </p:cNvPr>
          <p:cNvGrpSpPr/>
          <p:nvPr/>
        </p:nvGrpSpPr>
        <p:grpSpPr>
          <a:xfrm>
            <a:off x="0" y="781370"/>
            <a:ext cx="2624903" cy="369328"/>
            <a:chOff x="0" y="556376"/>
            <a:chExt cx="2624903" cy="369328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7C7A002-B937-B503-3F50-8CA22A9EDFB2}"/>
                </a:ext>
              </a:extLst>
            </p:cNvPr>
            <p:cNvSpPr/>
            <p:nvPr/>
          </p:nvSpPr>
          <p:spPr>
            <a:xfrm>
              <a:off x="0" y="556376"/>
              <a:ext cx="1294463" cy="369328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63B5529C-06EF-B49F-5999-472DFF83CBC3}"/>
                </a:ext>
              </a:extLst>
            </p:cNvPr>
            <p:cNvSpPr/>
            <p:nvPr/>
          </p:nvSpPr>
          <p:spPr>
            <a:xfrm>
              <a:off x="336583" y="556376"/>
              <a:ext cx="1294463" cy="369328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507683B-A5B6-800B-DA03-24D591A49BBB}"/>
                </a:ext>
              </a:extLst>
            </p:cNvPr>
            <p:cNvSpPr/>
            <p:nvPr/>
          </p:nvSpPr>
          <p:spPr>
            <a:xfrm>
              <a:off x="673166" y="556376"/>
              <a:ext cx="1294463" cy="369328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F9652DB4-3C42-FE41-8526-44DDB6B89EB1}"/>
                </a:ext>
              </a:extLst>
            </p:cNvPr>
            <p:cNvSpPr/>
            <p:nvPr/>
          </p:nvSpPr>
          <p:spPr>
            <a:xfrm>
              <a:off x="993857" y="556376"/>
              <a:ext cx="1294463" cy="369328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94B86E1E-D62C-7B57-D9A7-3DC986D4D3C8}"/>
                </a:ext>
              </a:extLst>
            </p:cNvPr>
            <p:cNvSpPr/>
            <p:nvPr/>
          </p:nvSpPr>
          <p:spPr>
            <a:xfrm>
              <a:off x="1330440" y="556376"/>
              <a:ext cx="1294463" cy="369328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14" name="Прямоугольник 1">
            <a:extLst>
              <a:ext uri="{FF2B5EF4-FFF2-40B4-BE49-F238E27FC236}">
                <a16:creationId xmlns:a16="http://schemas.microsoft.com/office/drawing/2014/main" id="{BFB4F1C8-DA94-388C-FF51-67A2DD3451E1}"/>
              </a:ext>
            </a:extLst>
          </p:cNvPr>
          <p:cNvSpPr/>
          <p:nvPr/>
        </p:nvSpPr>
        <p:spPr>
          <a:xfrm>
            <a:off x="11319505" y="442827"/>
            <a:ext cx="708337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" name="Текст 2">
            <a:extLst>
              <a:ext uri="{FF2B5EF4-FFF2-40B4-BE49-F238E27FC236}">
                <a16:creationId xmlns:a16="http://schemas.microsoft.com/office/drawing/2014/main" id="{46BFE03A-309A-94FB-D37E-F485FB0C26E1}"/>
              </a:ext>
            </a:extLst>
          </p:cNvPr>
          <p:cNvSpPr txBox="1"/>
          <p:nvPr/>
        </p:nvSpPr>
        <p:spPr>
          <a:xfrm>
            <a:off x="394894" y="2688649"/>
            <a:ext cx="6392463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0"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600" dirty="0"/>
          </a:p>
        </p:txBody>
      </p:sp>
      <p:sp>
        <p:nvSpPr>
          <p:cNvPr id="16" name="Текст 2">
            <a:extLst>
              <a:ext uri="{FF2B5EF4-FFF2-40B4-BE49-F238E27FC236}">
                <a16:creationId xmlns:a16="http://schemas.microsoft.com/office/drawing/2014/main" id="{B64E1148-AC53-4B1A-91B1-9ACEE32E7424}"/>
              </a:ext>
            </a:extLst>
          </p:cNvPr>
          <p:cNvSpPr txBox="1"/>
          <p:nvPr/>
        </p:nvSpPr>
        <p:spPr>
          <a:xfrm>
            <a:off x="271129" y="181219"/>
            <a:ext cx="10929720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dirty="0">
                <a:latin typeface="Bahnschrift" panose="020B0502040204020203" pitchFamily="34" charset="0"/>
              </a:rPr>
              <a:t>Приложение к основной работе (план развития проекта)</a:t>
            </a:r>
            <a:endParaRPr sz="2800" dirty="0">
              <a:latin typeface="Bahnschrift" panose="020B0502040204020203" pitchFamily="34" charset="0"/>
            </a:endParaRPr>
          </a:p>
        </p:txBody>
      </p:sp>
      <p:sp>
        <p:nvSpPr>
          <p:cNvPr id="7" name="Стрелка вправо 6">
            <a:extLst>
              <a:ext uri="{FF2B5EF4-FFF2-40B4-BE49-F238E27FC236}">
                <a16:creationId xmlns:a16="http://schemas.microsoft.com/office/drawing/2014/main" id="{49AB9B15-7835-FF50-4A4F-911517D75CD3}"/>
              </a:ext>
            </a:extLst>
          </p:cNvPr>
          <p:cNvSpPr/>
          <p:nvPr/>
        </p:nvSpPr>
        <p:spPr>
          <a:xfrm>
            <a:off x="1337221" y="2873189"/>
            <a:ext cx="1937052" cy="555811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8295EDA-9A7A-D092-24FB-629D97FE69D8}"/>
              </a:ext>
            </a:extLst>
          </p:cNvPr>
          <p:cNvSpPr txBox="1"/>
          <p:nvPr/>
        </p:nvSpPr>
        <p:spPr>
          <a:xfrm>
            <a:off x="6002" y="2792156"/>
            <a:ext cx="13343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Bahnschrift" panose="020B0502040204020203" pitchFamily="34" charset="0"/>
              </a:rPr>
              <a:t>Декабрь 2024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017CD94-DBB6-49DE-7C71-4B2CD5966DB6}"/>
              </a:ext>
            </a:extLst>
          </p:cNvPr>
          <p:cNvSpPr txBox="1"/>
          <p:nvPr/>
        </p:nvSpPr>
        <p:spPr>
          <a:xfrm>
            <a:off x="3130055" y="2827928"/>
            <a:ext cx="13343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Bahnschrift" panose="020B0502040204020203" pitchFamily="34" charset="0"/>
              </a:rPr>
              <a:t>Декабрь 2025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391F8A0-63E0-671B-0385-977E218AD1B3}"/>
              </a:ext>
            </a:extLst>
          </p:cNvPr>
          <p:cNvSpPr txBox="1"/>
          <p:nvPr/>
        </p:nvSpPr>
        <p:spPr>
          <a:xfrm>
            <a:off x="6136749" y="2823275"/>
            <a:ext cx="13343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Bahnschrift" panose="020B0502040204020203" pitchFamily="34" charset="0"/>
              </a:rPr>
              <a:t>Декабрь 2026</a:t>
            </a:r>
          </a:p>
        </p:txBody>
      </p:sp>
      <p:sp>
        <p:nvSpPr>
          <p:cNvPr id="34" name="Стрелка вправо 33">
            <a:extLst>
              <a:ext uri="{FF2B5EF4-FFF2-40B4-BE49-F238E27FC236}">
                <a16:creationId xmlns:a16="http://schemas.microsoft.com/office/drawing/2014/main" id="{6ED0FF66-FC80-94F9-3DC9-DD62B4D64782}"/>
              </a:ext>
            </a:extLst>
          </p:cNvPr>
          <p:cNvSpPr/>
          <p:nvPr/>
        </p:nvSpPr>
        <p:spPr>
          <a:xfrm>
            <a:off x="4338353" y="2838056"/>
            <a:ext cx="1937052" cy="555811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5" name="Стрелка вправо 34">
            <a:extLst>
              <a:ext uri="{FF2B5EF4-FFF2-40B4-BE49-F238E27FC236}">
                <a16:creationId xmlns:a16="http://schemas.microsoft.com/office/drawing/2014/main" id="{61A4AEEC-753F-7BF8-7FF0-945D6101C815}"/>
              </a:ext>
            </a:extLst>
          </p:cNvPr>
          <p:cNvSpPr/>
          <p:nvPr/>
        </p:nvSpPr>
        <p:spPr>
          <a:xfrm>
            <a:off x="7458238" y="2823275"/>
            <a:ext cx="1937052" cy="555811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57933FA-47D2-F854-C122-CEF143752912}"/>
              </a:ext>
            </a:extLst>
          </p:cNvPr>
          <p:cNvSpPr txBox="1"/>
          <p:nvPr/>
        </p:nvSpPr>
        <p:spPr>
          <a:xfrm>
            <a:off x="9399007" y="2823275"/>
            <a:ext cx="13343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Bahnschrift" panose="020B0502040204020203" pitchFamily="34" charset="0"/>
              </a:rPr>
              <a:t>Декабрь 2026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625AF28-D3BE-49E9-F0A5-BD4BB52CE981}"/>
              </a:ext>
            </a:extLst>
          </p:cNvPr>
          <p:cNvSpPr txBox="1"/>
          <p:nvPr/>
        </p:nvSpPr>
        <p:spPr>
          <a:xfrm>
            <a:off x="9235441" y="2350099"/>
            <a:ext cx="183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Bahnschrift" panose="020B0502040204020203" pitchFamily="34" charset="0"/>
              </a:rPr>
              <a:t>48 000 млн </a:t>
            </a:r>
            <a:r>
              <a:rPr lang="ru-RU" dirty="0" err="1">
                <a:latin typeface="Bahnschrift" panose="020B0502040204020203" pitchFamily="34" charset="0"/>
              </a:rPr>
              <a:t>руб</a:t>
            </a:r>
            <a:endParaRPr lang="ru-RU" dirty="0">
              <a:latin typeface="Bahnschrift" panose="020B0502040204020203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3E38853-A129-3822-8962-FE9E3063518A}"/>
              </a:ext>
            </a:extLst>
          </p:cNvPr>
          <p:cNvSpPr txBox="1"/>
          <p:nvPr/>
        </p:nvSpPr>
        <p:spPr>
          <a:xfrm>
            <a:off x="5987821" y="2350099"/>
            <a:ext cx="183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Bahnschrift" panose="020B0502040204020203" pitchFamily="34" charset="0"/>
              </a:rPr>
              <a:t>24 000 млн </a:t>
            </a:r>
            <a:r>
              <a:rPr lang="ru-RU" dirty="0" err="1">
                <a:latin typeface="Bahnschrift" panose="020B0502040204020203" pitchFamily="34" charset="0"/>
              </a:rPr>
              <a:t>руб</a:t>
            </a:r>
            <a:endParaRPr lang="ru-RU" dirty="0">
              <a:latin typeface="Bahnschrift" panose="020B0502040204020203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5F3D4FC-1C2C-79AC-5E3E-70C17EFB69D0}"/>
              </a:ext>
            </a:extLst>
          </p:cNvPr>
          <p:cNvSpPr txBox="1"/>
          <p:nvPr/>
        </p:nvSpPr>
        <p:spPr>
          <a:xfrm>
            <a:off x="3038799" y="2394021"/>
            <a:ext cx="183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Bahnschrift" panose="020B0502040204020203" pitchFamily="34" charset="0"/>
              </a:rPr>
              <a:t>12 млн </a:t>
            </a:r>
            <a:r>
              <a:rPr lang="ru-RU" dirty="0" err="1">
                <a:latin typeface="Bahnschrift" panose="020B0502040204020203" pitchFamily="34" charset="0"/>
              </a:rPr>
              <a:t>руб</a:t>
            </a:r>
            <a:endParaRPr lang="ru-RU" dirty="0">
              <a:latin typeface="Bahnschrift" panose="020B0502040204020203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404CCE3-1A04-CA03-D562-F23E70C556C8}"/>
              </a:ext>
            </a:extLst>
          </p:cNvPr>
          <p:cNvSpPr txBox="1"/>
          <p:nvPr/>
        </p:nvSpPr>
        <p:spPr>
          <a:xfrm>
            <a:off x="1169830" y="3469606"/>
            <a:ext cx="238108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ahnschrift" panose="020B0502040204020203" pitchFamily="34" charset="0"/>
              </a:rPr>
              <a:t>Патент РФ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ahnschrift" panose="020B0502040204020203" pitchFamily="34" charset="0"/>
              </a:rPr>
              <a:t>Апробация собственных тест-полосок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ahnschrift" panose="020B0502040204020203" pitchFamily="34" charset="0"/>
              </a:rPr>
              <a:t>Выход тест-полоски на рынок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ahnschrift" panose="020B0502040204020203" pitchFamily="34" charset="0"/>
              </a:rPr>
              <a:t>Продажа тест-полосок тем, кто пользуется зарубежными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0196900-D53C-AA37-57C3-B3495DC8E114}"/>
              </a:ext>
            </a:extLst>
          </p:cNvPr>
          <p:cNvSpPr txBox="1"/>
          <p:nvPr/>
        </p:nvSpPr>
        <p:spPr>
          <a:xfrm>
            <a:off x="3956991" y="3438487"/>
            <a:ext cx="293138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ahnschrift" panose="020B0502040204020203" pitchFamily="34" charset="0"/>
              </a:rPr>
              <a:t>Апробация цельной тест-системы (полоски и инкубатор)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ahnschrift" panose="020B0502040204020203" pitchFamily="34" charset="0"/>
              </a:rPr>
              <a:t>Выход на рынок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ahnschrift" panose="020B0502040204020203" pitchFamily="34" charset="0"/>
              </a:rPr>
              <a:t>Рекламная компания через дистрибьютеров, выставки и учебные курсы</a:t>
            </a:r>
          </a:p>
          <a:p>
            <a:endParaRPr lang="ru-RU" dirty="0">
              <a:latin typeface="Bahnschrift" panose="020B0502040204020203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762D710-4D82-6FE0-7C7C-222075869BA3}"/>
              </a:ext>
            </a:extLst>
          </p:cNvPr>
          <p:cNvSpPr txBox="1"/>
          <p:nvPr/>
        </p:nvSpPr>
        <p:spPr>
          <a:xfrm>
            <a:off x="7242639" y="3438487"/>
            <a:ext cx="238108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ahnschrift" panose="020B0502040204020203" pitchFamily="34" charset="0"/>
              </a:rPr>
              <a:t>Продажа как тест-полосок, так и цельной тест-системы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ahnschrift" panose="020B0502040204020203" pitchFamily="34" charset="0"/>
              </a:rPr>
              <a:t>Замещение зарубежных тест-систем нашими по причине износа первых </a:t>
            </a:r>
          </a:p>
        </p:txBody>
      </p:sp>
    </p:spTree>
    <p:extLst>
      <p:ext uri="{BB962C8B-B14F-4D97-AF65-F5344CB8AC3E}">
        <p14:creationId xmlns:p14="http://schemas.microsoft.com/office/powerpoint/2010/main" val="3434158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7600855" y="1311786"/>
            <a:ext cx="4591143" cy="3848946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34289" tIns="34289" rIns="34289" bIns="34289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sz="1350"/>
          </a:p>
        </p:txBody>
      </p:sp>
      <p:sp>
        <p:nvSpPr>
          <p:cNvPr id="290" name="Прямоугольник 10"/>
          <p:cNvSpPr/>
          <p:nvPr/>
        </p:nvSpPr>
        <p:spPr>
          <a:xfrm>
            <a:off x="7600855" y="1"/>
            <a:ext cx="4591145" cy="1350245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34289" tIns="34289" rIns="34289" bIns="34289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sz="1350"/>
          </a:p>
        </p:txBody>
      </p:sp>
      <p:sp>
        <p:nvSpPr>
          <p:cNvPr id="291" name="Прямоугольник 13"/>
          <p:cNvSpPr/>
          <p:nvPr/>
        </p:nvSpPr>
        <p:spPr>
          <a:xfrm>
            <a:off x="7600285" y="4149970"/>
            <a:ext cx="1779554" cy="1391779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34289" tIns="34289" rIns="34289" bIns="34289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sz="1350"/>
          </a:p>
        </p:txBody>
      </p:sp>
      <p:sp>
        <p:nvSpPr>
          <p:cNvPr id="292" name="Прямоугольник 9"/>
          <p:cNvSpPr/>
          <p:nvPr/>
        </p:nvSpPr>
        <p:spPr>
          <a:xfrm>
            <a:off x="9290338" y="-4334"/>
            <a:ext cx="2901659" cy="1358914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34289" tIns="34289" rIns="34289" bIns="34289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sz="1350"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/>
          <a:srcRect b="5188"/>
          <a:stretch>
            <a:fillRect/>
          </a:stretch>
        </p:blipFill>
        <p:spPr>
          <a:xfrm>
            <a:off x="9628520" y="1730130"/>
            <a:ext cx="2563479" cy="3418067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 rotWithShape="1">
          <a:blip r:embed="rId3"/>
          <a:srcRect t="720" r="75331" b="82878"/>
          <a:stretch/>
        </p:blipFill>
        <p:spPr>
          <a:xfrm>
            <a:off x="9279067" y="1346257"/>
            <a:ext cx="2912933" cy="4152819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584498" y="1430022"/>
            <a:ext cx="6439154" cy="29829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4289" tIns="34289" rIns="34289" bIns="34289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5175" b="1" dirty="0">
                <a:latin typeface="Bahnschrift" panose="020B0502040204020203" pitchFamily="34" charset="0"/>
              </a:rPr>
              <a:t>СПАСИБО</a:t>
            </a:r>
            <a:r>
              <a:rPr sz="5400" b="1" dirty="0">
                <a:latin typeface="Bahnschrift" panose="020B0502040204020203" pitchFamily="34" charset="0"/>
              </a:rPr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sz="2400" dirty="0"/>
          </a:p>
          <a:p>
            <a:r>
              <a:rPr lang="en" sz="2400" b="1" dirty="0">
                <a:solidFill>
                  <a:srgbClr val="101011"/>
                </a:solidFill>
                <a:effectLst/>
                <a:latin typeface="Bahnschrift" panose="020B0502040204020203" pitchFamily="34" charset="0"/>
              </a:rPr>
              <a:t>Finis </a:t>
            </a:r>
            <a:r>
              <a:rPr lang="en" sz="2400" b="1" dirty="0" err="1">
                <a:solidFill>
                  <a:srgbClr val="101011"/>
                </a:solidFill>
                <a:effectLst/>
                <a:latin typeface="Bahnschrift" panose="020B0502040204020203" pitchFamily="34" charset="0"/>
              </a:rPr>
              <a:t>coronat</a:t>
            </a:r>
            <a:r>
              <a:rPr lang="en" sz="2400" b="1" dirty="0">
                <a:solidFill>
                  <a:srgbClr val="101011"/>
                </a:solidFill>
                <a:effectLst/>
                <a:latin typeface="Bahnschrift" panose="020B0502040204020203" pitchFamily="34" charset="0"/>
              </a:rPr>
              <a:t> opus. – </a:t>
            </a:r>
            <a:r>
              <a:rPr lang="ru-RU" sz="2400" b="1" dirty="0">
                <a:solidFill>
                  <a:srgbClr val="101011"/>
                </a:solidFill>
                <a:effectLst/>
                <a:latin typeface="Bahnschrift" panose="020B0502040204020203" pitchFamily="34" charset="0"/>
              </a:rPr>
              <a:t>Конец венчает дело.</a:t>
            </a:r>
            <a:br>
              <a:rPr lang="ru-RU" sz="2400" b="1" dirty="0">
                <a:latin typeface="Bahnschrift" panose="020B0502040204020203" pitchFamily="34" charset="0"/>
              </a:rPr>
            </a:br>
            <a:endParaRPr lang="ru-RU" sz="2400" b="1" dirty="0">
              <a:latin typeface="Bahnschrift" panose="020B0502040204020203" pitchFamily="34" charset="0"/>
            </a:endParaRPr>
          </a:p>
          <a:p>
            <a:pPr marL="385763" lvl="2" indent="-385763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2200" dirty="0" err="1">
                <a:latin typeface="Bahnschrift" panose="020B0502040204020203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Цинеккер</a:t>
            </a:r>
            <a:r>
              <a:rPr lang="ru-RU" sz="2200" dirty="0">
                <a:latin typeface="Bahnschrift" panose="020B0502040204020203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 Дарья </a:t>
            </a:r>
            <a:r>
              <a:rPr lang="ru-RU" sz="2200" dirty="0" err="1">
                <a:latin typeface="Bahnschrift" panose="020B0502040204020203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Тиловна</a:t>
            </a:r>
            <a:r>
              <a:rPr lang="ru-RU" sz="2200" dirty="0">
                <a:latin typeface="Bahnschrift" panose="020B0502040204020203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 </a:t>
            </a:r>
          </a:p>
          <a:p>
            <a:pPr marL="385763" lvl="2" indent="-385763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200" dirty="0">
                <a:latin typeface="Bahnschrift" panose="020B0502040204020203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  <a:hlinkClick r:id="rId4"/>
              </a:rPr>
              <a:t>daschaz@inbox.ru</a:t>
            </a:r>
            <a:r>
              <a:rPr lang="en-US" sz="2200" dirty="0">
                <a:latin typeface="Bahnschrift" panose="020B0502040204020203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 , +79673434390</a:t>
            </a:r>
            <a:endParaRPr lang="ru-RU" sz="2200" dirty="0">
              <a:latin typeface="Bahnschrift" panose="020B0502040204020203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</p:txBody>
      </p:sp>
      <p:sp>
        <p:nvSpPr>
          <p:cNvPr id="9" name="Прямоугольник 9"/>
          <p:cNvSpPr/>
          <p:nvPr/>
        </p:nvSpPr>
        <p:spPr>
          <a:xfrm>
            <a:off x="7600288" y="5499086"/>
            <a:ext cx="2901659" cy="1358914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34289" tIns="34289" rIns="34289" bIns="34289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sz="1350"/>
          </a:p>
        </p:txBody>
      </p:sp>
      <p:sp>
        <p:nvSpPr>
          <p:cNvPr id="10" name="Прямоугольник 10"/>
          <p:cNvSpPr/>
          <p:nvPr/>
        </p:nvSpPr>
        <p:spPr>
          <a:xfrm>
            <a:off x="10501947" y="5494742"/>
            <a:ext cx="1690053" cy="1350245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34289" tIns="34289" rIns="34289" bIns="34289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sz="135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5445" y="1430022"/>
            <a:ext cx="3853950" cy="4069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5197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Прямоугольник 16"/>
          <p:cNvGrpSpPr/>
          <p:nvPr/>
        </p:nvGrpSpPr>
        <p:grpSpPr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5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6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4</a:t>
              </a:r>
              <a:endParaRPr dirty="0"/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781370"/>
            <a:ext cx="2624903" cy="369328"/>
            <a:chOff x="0" y="556376"/>
            <a:chExt cx="2624903" cy="369328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556376"/>
              <a:ext cx="1294463" cy="369328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556376"/>
              <a:ext cx="1294463" cy="369328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556376"/>
              <a:ext cx="1294463" cy="369328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556376"/>
              <a:ext cx="1294463" cy="369328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556376"/>
              <a:ext cx="1294463" cy="369328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292174" y="142277"/>
            <a:ext cx="9065186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dirty="0">
                <a:latin typeface="Bahnschrift" panose="020B0502040204020203" pitchFamily="34" charset="0"/>
              </a:rPr>
              <a:t>Приложение (опрос – </a:t>
            </a:r>
            <a:r>
              <a:rPr lang="ru-RU" sz="2800" dirty="0" err="1">
                <a:latin typeface="Bahnschrift" panose="020B0502040204020203" pitchFamily="34" charset="0"/>
              </a:rPr>
              <a:t>созвон</a:t>
            </a:r>
            <a:r>
              <a:rPr lang="ru-RU" sz="2800" dirty="0">
                <a:latin typeface="Bahnschrift" panose="020B0502040204020203" pitchFamily="34" charset="0"/>
              </a:rPr>
              <a:t> от 40 клиник в РФ)</a:t>
            </a:r>
            <a:endParaRPr sz="2800" dirty="0">
              <a:latin typeface="Bahnschrift" panose="020B0502040204020203" pitchFamily="34" charset="0"/>
            </a:endParaRPr>
          </a:p>
        </p:txBody>
      </p:sp>
      <p:pic>
        <p:nvPicPr>
          <p:cNvPr id="15" name="Рисунок 14" descr="Изображение выглядит как текст, снимок экран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89EA85C3-C1FC-D4C3-3A4D-CDA0B7998E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229" r="-80" b="37229"/>
          <a:stretch/>
        </p:blipFill>
        <p:spPr>
          <a:xfrm>
            <a:off x="-18961" y="1304566"/>
            <a:ext cx="6342976" cy="2877904"/>
          </a:xfrm>
          <a:prstGeom prst="rect">
            <a:avLst/>
          </a:prstGeom>
        </p:spPr>
      </p:pic>
      <p:pic>
        <p:nvPicPr>
          <p:cNvPr id="2052" name="Picture 4" descr="Диаграмма ответов в Формах. Вопрос: Сколько Вы готовы max заплатить за альтернативную упаковку тест полосок (20 шт) для экспресс теста Bana test (Velopex)?. Количество ответов: 38 ответов.">
            <a:extLst>
              <a:ext uri="{FF2B5EF4-FFF2-40B4-BE49-F238E27FC236}">
                <a16:creationId xmlns:a16="http://schemas.microsoft.com/office/drawing/2014/main" id="{6FBC0720-D136-8551-C1E2-37AC52CDB0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372" y="765062"/>
            <a:ext cx="6342976" cy="2876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Диаграмма ответов в Формах. Вопрос: Сколько стоит одно исследование на микрофлору для Ваших пациентов?. Количество ответов: 38 ответов.">
            <a:extLst>
              <a:ext uri="{FF2B5EF4-FFF2-40B4-BE49-F238E27FC236}">
                <a16:creationId xmlns:a16="http://schemas.microsoft.com/office/drawing/2014/main" id="{877A3AF1-69AF-9646-65F6-C6E61F270D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0" t="2078" r="7454" b="884"/>
          <a:stretch/>
        </p:blipFill>
        <p:spPr bwMode="auto">
          <a:xfrm>
            <a:off x="5919368" y="3667002"/>
            <a:ext cx="6240980" cy="2792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Диаграмма ответов в Формах. Вопрос: Вы считаете, наличие экспресс теста (Bana test Velopex или аналоги) влияют на платежную активность пациента при лечении?. Количество ответов: 38 ответов.">
            <a:extLst>
              <a:ext uri="{FF2B5EF4-FFF2-40B4-BE49-F238E27FC236}">
                <a16:creationId xmlns:a16="http://schemas.microsoft.com/office/drawing/2014/main" id="{192D45D5-8E28-E98B-E64A-FA70770FE3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961" y="4234086"/>
            <a:ext cx="5785720" cy="2623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84125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6D202D-5E22-5C31-783A-3B5BEE4E0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Прямоугольник 16">
            <a:extLst>
              <a:ext uri="{FF2B5EF4-FFF2-40B4-BE49-F238E27FC236}">
                <a16:creationId xmlns:a16="http://schemas.microsoft.com/office/drawing/2014/main" id="{F7E9DD4C-CC82-C763-0B6D-3CD8995556C5}"/>
              </a:ext>
            </a:extLst>
          </p:cNvPr>
          <p:cNvGrpSpPr/>
          <p:nvPr/>
        </p:nvGrpSpPr>
        <p:grpSpPr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5" name="Прямоугольник">
              <a:extLst>
                <a:ext uri="{FF2B5EF4-FFF2-40B4-BE49-F238E27FC236}">
                  <a16:creationId xmlns:a16="http://schemas.microsoft.com/office/drawing/2014/main" id="{7BC1DC17-AF4C-49A5-05A0-53125966232D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6" name="7">
              <a:extLst>
                <a:ext uri="{FF2B5EF4-FFF2-40B4-BE49-F238E27FC236}">
                  <a16:creationId xmlns:a16="http://schemas.microsoft.com/office/drawing/2014/main" id="{3F724DC7-D8D5-4C10-66E0-9749708AFD54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4</a:t>
              </a:r>
              <a:endParaRPr dirty="0"/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3F6544A2-9D6C-0B01-F3E7-22692A22A4E7}"/>
              </a:ext>
            </a:extLst>
          </p:cNvPr>
          <p:cNvGrpSpPr/>
          <p:nvPr/>
        </p:nvGrpSpPr>
        <p:grpSpPr>
          <a:xfrm>
            <a:off x="0" y="781370"/>
            <a:ext cx="2624903" cy="369328"/>
            <a:chOff x="0" y="556376"/>
            <a:chExt cx="2624903" cy="369328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8B5E7A42-994F-046C-AA78-627EF5099C4C}"/>
                </a:ext>
              </a:extLst>
            </p:cNvPr>
            <p:cNvSpPr/>
            <p:nvPr/>
          </p:nvSpPr>
          <p:spPr>
            <a:xfrm>
              <a:off x="0" y="556376"/>
              <a:ext cx="1294463" cy="369328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97B8C70B-690D-E809-91F4-2791B2C98DE2}"/>
                </a:ext>
              </a:extLst>
            </p:cNvPr>
            <p:cNvSpPr/>
            <p:nvPr/>
          </p:nvSpPr>
          <p:spPr>
            <a:xfrm>
              <a:off x="336583" y="556376"/>
              <a:ext cx="1294463" cy="369328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4EBECB5B-62CD-FB3D-7BA8-1DE47B6DFF6D}"/>
                </a:ext>
              </a:extLst>
            </p:cNvPr>
            <p:cNvSpPr/>
            <p:nvPr/>
          </p:nvSpPr>
          <p:spPr>
            <a:xfrm>
              <a:off x="673166" y="556376"/>
              <a:ext cx="1294463" cy="369328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803C9524-BE7D-E1FF-97F0-219E0D0E075F}"/>
                </a:ext>
              </a:extLst>
            </p:cNvPr>
            <p:cNvSpPr/>
            <p:nvPr/>
          </p:nvSpPr>
          <p:spPr>
            <a:xfrm>
              <a:off x="993857" y="556376"/>
              <a:ext cx="1294463" cy="369328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17C4A558-20D7-491B-AC65-057E1CBBD287}"/>
                </a:ext>
              </a:extLst>
            </p:cNvPr>
            <p:cNvSpPr/>
            <p:nvPr/>
          </p:nvSpPr>
          <p:spPr>
            <a:xfrm>
              <a:off x="1330440" y="556376"/>
              <a:ext cx="1294463" cy="369328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:a16="http://schemas.microsoft.com/office/drawing/2014/main" id="{A5EA578C-E156-340F-8EAD-A4145FD09680}"/>
              </a:ext>
            </a:extLst>
          </p:cNvPr>
          <p:cNvSpPr txBox="1"/>
          <p:nvPr/>
        </p:nvSpPr>
        <p:spPr>
          <a:xfrm>
            <a:off x="292174" y="142277"/>
            <a:ext cx="9065186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dirty="0">
                <a:latin typeface="Bahnschrift" panose="020B0502040204020203" pitchFamily="34" charset="0"/>
              </a:rPr>
              <a:t>Приложение (затраты на производство на 2 года)</a:t>
            </a:r>
            <a:endParaRPr sz="2800" dirty="0">
              <a:latin typeface="Bahnschrift" panose="020B0502040204020203" pitchFamily="34" charset="0"/>
            </a:endParaRPr>
          </a:p>
        </p:txBody>
      </p:sp>
      <p:pic>
        <p:nvPicPr>
          <p:cNvPr id="3" name="Рисунок 2" descr="Изображение выглядит как текст, снимок экрана, число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A3423106-0784-D8FB-899E-F9548ED555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939" y="1619250"/>
            <a:ext cx="9536461" cy="424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59691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29936</TotalTime>
  <Words>747</Words>
  <Application>Microsoft Macintosh PowerPoint</Application>
  <PresentationFormat>Широкоэкранный</PresentationFormat>
  <Paragraphs>169</Paragraphs>
  <Slides>13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Bahnschrift</vt:lpstr>
      <vt:lpstr>Calibri</vt:lpstr>
      <vt:lpstr>Calibri Light</vt:lpstr>
      <vt:lpstr>Cambria</vt:lpstr>
      <vt:lpstr>Gilroy</vt:lpstr>
      <vt:lpstr>Helvetica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Цинеккер Дарья Тиловна</cp:lastModifiedBy>
  <cp:revision>76</cp:revision>
  <dcterms:created xsi:type="dcterms:W3CDTF">2024-08-28T10:48:11Z</dcterms:created>
  <dcterms:modified xsi:type="dcterms:W3CDTF">2024-12-02T21:07:07Z</dcterms:modified>
</cp:coreProperties>
</file>