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Default Extension="wdp" ContentType="image/vnd.ms-photo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72" r:id="rId2"/>
    <p:sldId id="267" r:id="rId3"/>
    <p:sldId id="282" r:id="rId4"/>
    <p:sldId id="285" r:id="rId5"/>
    <p:sldId id="275" r:id="rId6"/>
    <p:sldId id="279" r:id="rId7"/>
    <p:sldId id="269" r:id="rId8"/>
    <p:sldId id="283" r:id="rId9"/>
    <p:sldId id="274" r:id="rId10"/>
    <p:sldId id="286" r:id="rId11"/>
  </p:sldIdLst>
  <p:sldSz cx="9144000" cy="6858000" type="screen4x3"/>
  <p:notesSz cx="6858000" cy="9144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clrMru>
    <a:srgbClr val="2D16B8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32767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46" d="100"/>
          <a:sy n="46" d="100"/>
        </p:scale>
        <p:origin x="-1212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xmlns="" id="{7BAECDD9-ED63-4465-B9AE-6528E8959B7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302AB11-90A3-417D-8A99-9ADEC2775B84}" type="datetimeFigureOut">
              <a:rPr lang="ru-RU"/>
              <a:pPr>
                <a:defRPr/>
              </a:pPr>
              <a:t>12.06.2021</a:t>
            </a:fld>
            <a:endParaRPr lang="ru-RU" dirty="0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xmlns="" id="{E0F4CF84-864E-477E-89BF-5AA019D9757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xmlns="" id="{6847B46B-8B62-4C90-8C3B-CCE36555ED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D347602-AF1E-4C9F-A0CC-27FC61646AA7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xmlns="" val="161211321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xmlns="" id="{463BD47E-E1C9-4B3F-82B9-8CFF2FEA365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E6DF587-C743-40FD-AF88-33C5CD703D4A}" type="datetimeFigureOut">
              <a:rPr lang="ru-RU"/>
              <a:pPr>
                <a:defRPr/>
              </a:pPr>
              <a:t>12.06.2021</a:t>
            </a:fld>
            <a:endParaRPr lang="ru-RU" dirty="0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xmlns="" id="{59E3ECB3-33BA-4586-853D-453C31DF1C4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xmlns="" id="{16A46FED-3FDA-427F-919F-DBFB91FD2F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A4248E3-BCB1-475D-8FBB-FB101AF1B714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xmlns="" val="8792500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xmlns="" id="{1E2C9491-C671-439C-9B33-EAD35B34032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20985CE-38D1-4ED6-A2A4-A847FB5335A4}" type="datetimeFigureOut">
              <a:rPr lang="ru-RU"/>
              <a:pPr>
                <a:defRPr/>
              </a:pPr>
              <a:t>12.06.2021</a:t>
            </a:fld>
            <a:endParaRPr lang="ru-RU" dirty="0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xmlns="" id="{0034761E-7440-43E6-9C06-1A2A44591E6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xmlns="" id="{5550E073-102E-4D3C-A852-9BB9020074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ED09FC1-89E7-4AED-8AED-E426BDE48704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xmlns="" val="391895700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3">
            <a:extLst>
              <a:ext uri="{FF2B5EF4-FFF2-40B4-BE49-F238E27FC236}">
                <a16:creationId xmlns:a16="http://schemas.microsoft.com/office/drawing/2014/main" xmlns="" id="{3EA6DDB7-634B-4E2D-967C-125D0476EE5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372F547-F650-4F99-BDF4-E795B0161C74}" type="datetimeFigureOut">
              <a:rPr lang="ru-RU"/>
              <a:pPr>
                <a:defRPr/>
              </a:pPr>
              <a:t>12.06.2021</a:t>
            </a:fld>
            <a:endParaRPr lang="ru-RU" dirty="0"/>
          </a:p>
        </p:txBody>
      </p:sp>
      <p:sp>
        <p:nvSpPr>
          <p:cNvPr id="6" name="Нижний колонтитул 4">
            <a:extLst>
              <a:ext uri="{FF2B5EF4-FFF2-40B4-BE49-F238E27FC236}">
                <a16:creationId xmlns:a16="http://schemas.microsoft.com/office/drawing/2014/main" xmlns="" id="{52BC5FFB-B8E8-4CE4-8370-A62D8E9A4EE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>
            <a:extLst>
              <a:ext uri="{FF2B5EF4-FFF2-40B4-BE49-F238E27FC236}">
                <a16:creationId xmlns:a16="http://schemas.microsoft.com/office/drawing/2014/main" xmlns="" id="{FF5D6487-FC66-4219-BED7-D1C7B90FFA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3EA4471-98D6-450B-B73B-F2BDC8C63F16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xmlns="" val="110306367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3">
            <a:extLst>
              <a:ext uri="{FF2B5EF4-FFF2-40B4-BE49-F238E27FC236}">
                <a16:creationId xmlns:a16="http://schemas.microsoft.com/office/drawing/2014/main" xmlns="" id="{66FA4C9B-54D1-45A1-BC15-0CA93815547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94FB3B0-8653-44BB-9AFA-90F49BEA32A6}" type="datetimeFigureOut">
              <a:rPr lang="ru-RU"/>
              <a:pPr>
                <a:defRPr/>
              </a:pPr>
              <a:t>12.06.2021</a:t>
            </a:fld>
            <a:endParaRPr lang="ru-RU" dirty="0"/>
          </a:p>
        </p:txBody>
      </p:sp>
      <p:sp>
        <p:nvSpPr>
          <p:cNvPr id="8" name="Нижний колонтитул 4">
            <a:extLst>
              <a:ext uri="{FF2B5EF4-FFF2-40B4-BE49-F238E27FC236}">
                <a16:creationId xmlns:a16="http://schemas.microsoft.com/office/drawing/2014/main" xmlns="" id="{D89EB033-CA33-4857-917D-6B8D42B17E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Номер слайда 5">
            <a:extLst>
              <a:ext uri="{FF2B5EF4-FFF2-40B4-BE49-F238E27FC236}">
                <a16:creationId xmlns:a16="http://schemas.microsoft.com/office/drawing/2014/main" xmlns="" id="{FA13918D-F525-40C1-AD3E-3C34F010431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D667D2F-EC7E-4021-BC78-111994EC622F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xmlns="" val="187598932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3">
            <a:extLst>
              <a:ext uri="{FF2B5EF4-FFF2-40B4-BE49-F238E27FC236}">
                <a16:creationId xmlns:a16="http://schemas.microsoft.com/office/drawing/2014/main" xmlns="" id="{2B063A02-F43C-4CA5-B685-5EDFCED0C51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C191E83-9DD1-4232-82FF-48F4C7BDFC32}" type="datetimeFigureOut">
              <a:rPr lang="ru-RU"/>
              <a:pPr>
                <a:defRPr/>
              </a:pPr>
              <a:t>12.06.2021</a:t>
            </a:fld>
            <a:endParaRPr lang="ru-RU" dirty="0"/>
          </a:p>
        </p:txBody>
      </p:sp>
      <p:sp>
        <p:nvSpPr>
          <p:cNvPr id="4" name="Нижний колонтитул 4">
            <a:extLst>
              <a:ext uri="{FF2B5EF4-FFF2-40B4-BE49-F238E27FC236}">
                <a16:creationId xmlns:a16="http://schemas.microsoft.com/office/drawing/2014/main" xmlns="" id="{4C533704-3B57-4744-8F2A-1201406367E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5">
            <a:extLst>
              <a:ext uri="{FF2B5EF4-FFF2-40B4-BE49-F238E27FC236}">
                <a16:creationId xmlns:a16="http://schemas.microsoft.com/office/drawing/2014/main" xmlns="" id="{2D3F570F-A480-4EE3-A8CC-5602B66FF7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C8A0830-036B-4D48-AEBC-55198929AB1D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xmlns="" val="131261705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3">
            <a:extLst>
              <a:ext uri="{FF2B5EF4-FFF2-40B4-BE49-F238E27FC236}">
                <a16:creationId xmlns:a16="http://schemas.microsoft.com/office/drawing/2014/main" xmlns="" id="{423F2C44-9C08-42F9-96A9-D992EC38CD6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A27B5FD-5CD3-49A9-AE33-2CC3F1C3869B}" type="datetimeFigureOut">
              <a:rPr lang="ru-RU"/>
              <a:pPr>
                <a:defRPr/>
              </a:pPr>
              <a:t>12.06.2021</a:t>
            </a:fld>
            <a:endParaRPr lang="ru-RU" dirty="0"/>
          </a:p>
        </p:txBody>
      </p:sp>
      <p:sp>
        <p:nvSpPr>
          <p:cNvPr id="3" name="Нижний колонтитул 4">
            <a:extLst>
              <a:ext uri="{FF2B5EF4-FFF2-40B4-BE49-F238E27FC236}">
                <a16:creationId xmlns:a16="http://schemas.microsoft.com/office/drawing/2014/main" xmlns="" id="{D9874014-607B-4CE5-B2B3-936BD3174BA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омер слайда 5">
            <a:extLst>
              <a:ext uri="{FF2B5EF4-FFF2-40B4-BE49-F238E27FC236}">
                <a16:creationId xmlns:a16="http://schemas.microsoft.com/office/drawing/2014/main" xmlns="" id="{F52E6D6D-417D-4FE0-A37F-FEDF3FBAB03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AC40931-22C9-42D7-9EC5-897E4ABA9878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xmlns="" val="305458656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3">
            <a:extLst>
              <a:ext uri="{FF2B5EF4-FFF2-40B4-BE49-F238E27FC236}">
                <a16:creationId xmlns:a16="http://schemas.microsoft.com/office/drawing/2014/main" xmlns="" id="{2576A9A7-8031-40D2-9CD1-FDB0984DFE9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4B254F4-8BDD-45B0-B318-5B87A2F72E06}" type="datetimeFigureOut">
              <a:rPr lang="ru-RU"/>
              <a:pPr>
                <a:defRPr/>
              </a:pPr>
              <a:t>12.06.2021</a:t>
            </a:fld>
            <a:endParaRPr lang="ru-RU" dirty="0"/>
          </a:p>
        </p:txBody>
      </p:sp>
      <p:sp>
        <p:nvSpPr>
          <p:cNvPr id="6" name="Нижний колонтитул 4">
            <a:extLst>
              <a:ext uri="{FF2B5EF4-FFF2-40B4-BE49-F238E27FC236}">
                <a16:creationId xmlns:a16="http://schemas.microsoft.com/office/drawing/2014/main" xmlns="" id="{CD29FC13-6C52-4942-B930-5142338831E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>
            <a:extLst>
              <a:ext uri="{FF2B5EF4-FFF2-40B4-BE49-F238E27FC236}">
                <a16:creationId xmlns:a16="http://schemas.microsoft.com/office/drawing/2014/main" xmlns="" id="{FA96146C-936A-4FA6-AB12-4E262319AE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6D4DB4A-C318-4008-92BA-94A2B8E76D12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xmlns="" val="163193488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3">
            <a:extLst>
              <a:ext uri="{FF2B5EF4-FFF2-40B4-BE49-F238E27FC236}">
                <a16:creationId xmlns:a16="http://schemas.microsoft.com/office/drawing/2014/main" xmlns="" id="{324CA000-BC24-4BA2-B34E-51539DE4BA6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2882CFB-206C-43B1-BF51-C1B7EA4CF9DC}" type="datetimeFigureOut">
              <a:rPr lang="ru-RU"/>
              <a:pPr>
                <a:defRPr/>
              </a:pPr>
              <a:t>12.06.2021</a:t>
            </a:fld>
            <a:endParaRPr lang="ru-RU" dirty="0"/>
          </a:p>
        </p:txBody>
      </p:sp>
      <p:sp>
        <p:nvSpPr>
          <p:cNvPr id="6" name="Нижний колонтитул 4">
            <a:extLst>
              <a:ext uri="{FF2B5EF4-FFF2-40B4-BE49-F238E27FC236}">
                <a16:creationId xmlns:a16="http://schemas.microsoft.com/office/drawing/2014/main" xmlns="" id="{4BED8FE6-0490-4684-8B78-49AD0A47815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>
            <a:extLst>
              <a:ext uri="{FF2B5EF4-FFF2-40B4-BE49-F238E27FC236}">
                <a16:creationId xmlns:a16="http://schemas.microsoft.com/office/drawing/2014/main" xmlns="" id="{346B7AED-0130-4C00-AD90-C1400FD887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0AFC950-EC5C-4A3D-9920-90E8E4B6720F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xmlns="" val="164257754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xmlns="" id="{B6E06111-8D32-479F-9D4F-8879F7002AB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5F6DD05-C14C-49BE-A8D3-12A090122B98}" type="datetimeFigureOut">
              <a:rPr lang="ru-RU"/>
              <a:pPr>
                <a:defRPr/>
              </a:pPr>
              <a:t>12.06.2021</a:t>
            </a:fld>
            <a:endParaRPr lang="ru-RU" dirty="0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xmlns="" id="{D8A7B0AA-8A28-493C-BC38-7F873E8DEB9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xmlns="" id="{55881C1C-E384-4602-918B-CDF1F27F37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F44BAF8-40F7-433E-BFEE-A52987239E1A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xmlns="" val="4519842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xmlns="" id="{B2313284-D3F6-45DC-BC65-0DE3D46B4AA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D5FBBE0-61C3-44F1-A2BF-6EBC09A3F873}" type="datetimeFigureOut">
              <a:rPr lang="ru-RU"/>
              <a:pPr>
                <a:defRPr/>
              </a:pPr>
              <a:t>12.06.2021</a:t>
            </a:fld>
            <a:endParaRPr lang="ru-RU" dirty="0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xmlns="" id="{2CB9BB62-A49D-498A-8D97-AAB8CEA8B5C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xmlns="" id="{C52AC089-C9F6-4080-BB14-C5A697F25E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DCB84A9-32B2-4F20-9842-1CD7DC9F39B5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xmlns="" val="134699143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Заголовок 1">
            <a:extLst>
              <a:ext uri="{FF2B5EF4-FFF2-40B4-BE49-F238E27FC236}">
                <a16:creationId xmlns:a16="http://schemas.microsoft.com/office/drawing/2014/main" xmlns="" id="{CEC65567-32F7-413E-BCA1-54A018A54B63}"/>
              </a:ext>
            </a:extLst>
          </p:cNvPr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/>
              <a:t>Образец заголовка</a:t>
            </a:r>
          </a:p>
        </p:txBody>
      </p:sp>
      <p:sp>
        <p:nvSpPr>
          <p:cNvPr id="1027" name="Текст 2">
            <a:extLst>
              <a:ext uri="{FF2B5EF4-FFF2-40B4-BE49-F238E27FC236}">
                <a16:creationId xmlns:a16="http://schemas.microsoft.com/office/drawing/2014/main" xmlns="" id="{600A2B65-D391-467E-A7D6-408FAD9FF567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/>
              <a:t>Образец текста</a:t>
            </a:r>
          </a:p>
          <a:p>
            <a:pPr lvl="1"/>
            <a:r>
              <a:rPr lang="ru-RU" altLang="ru-RU"/>
              <a:t>Второй уровень</a:t>
            </a:r>
          </a:p>
          <a:p>
            <a:pPr lvl="2"/>
            <a:r>
              <a:rPr lang="ru-RU" altLang="ru-RU"/>
              <a:t>Третий уровень</a:t>
            </a:r>
          </a:p>
          <a:p>
            <a:pPr lvl="3"/>
            <a:r>
              <a:rPr lang="ru-RU" altLang="ru-RU"/>
              <a:t>Четвертый уровень</a:t>
            </a:r>
          </a:p>
          <a:p>
            <a:pPr lvl="4"/>
            <a:r>
              <a:rPr lang="ru-RU" alt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xmlns="" id="{BE0F967C-26F6-4B52-993E-E61CF0BE7A3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BF88A33A-F06D-439E-9A6F-057CACE0F4A2}" type="datetimeFigureOut">
              <a:rPr lang="ru-RU"/>
              <a:pPr>
                <a:defRPr/>
              </a:pPr>
              <a:t>12.06.2021</a:t>
            </a:fld>
            <a:endParaRPr lang="ru-RU" dirty="0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xmlns="" id="{81B1E636-CA10-4D29-9098-9AF38D8D33A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xmlns="" id="{0A1B2058-9AAD-4B4B-8EAF-81273D89801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>
              <a:defRPr sz="1200">
                <a:solidFill>
                  <a:srgbClr val="898989"/>
                </a:solidFill>
                <a:latin typeface="Calibri" panose="020F0502020204030204" pitchFamily="34" charset="0"/>
              </a:defRPr>
            </a:lvl1pPr>
          </a:lstStyle>
          <a:p>
            <a:fld id="{60DF0B13-62FA-4C68-A78F-8CC119517351}" type="slidenum">
              <a:rPr lang="ru-RU" altLang="ru-RU"/>
              <a:pPr/>
              <a:t>‹#›</a:t>
            </a:fld>
            <a:endParaRPr lang="ru-RU" alt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Relationship Id="rId5" Type="http://schemas.openxmlformats.org/officeDocument/2006/relationships/hyperlink" Target="https://kiosksoft.ru/" TargetMode="External"/><Relationship Id="rId4" Type="http://schemas.openxmlformats.org/officeDocument/2006/relationships/image" Target="../media/image8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7" Type="http://schemas.openxmlformats.org/officeDocument/2006/relationships/image" Target="../media/image14.pn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3.jpeg"/><Relationship Id="rId5" Type="http://schemas.openxmlformats.org/officeDocument/2006/relationships/image" Target="../media/image12.jpeg"/><Relationship Id="rId4" Type="http://schemas.openxmlformats.org/officeDocument/2006/relationships/image" Target="../media/image11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7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1.xml"/><Relationship Id="rId4" Type="http://schemas.microsoft.com/office/2007/relationships/hdphoto" Target="../media/hdphoto1.wdp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Прямоугольник 14">
            <a:extLst>
              <a:ext uri="{FF2B5EF4-FFF2-40B4-BE49-F238E27FC236}">
                <a16:creationId xmlns:a16="http://schemas.microsoft.com/office/drawing/2014/main" xmlns="" id="{71F3DFF8-96E5-46AA-A0BC-50C9825F181B}"/>
              </a:ext>
            </a:extLst>
          </p:cNvPr>
          <p:cNvSpPr/>
          <p:nvPr/>
        </p:nvSpPr>
        <p:spPr>
          <a:xfrm>
            <a:off x="1357290" y="2386794"/>
            <a:ext cx="6286500" cy="2185214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>
              <a:defRPr/>
            </a:pPr>
            <a:r>
              <a:rPr kumimoji="1" lang="ru-RU" sz="32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  <a:cs typeface="Times New Roman" pitchFamily="18" charset="0"/>
              </a:rPr>
              <a:t>платжест</a:t>
            </a:r>
            <a:endParaRPr kumimoji="1" lang="ru-RU" sz="3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charset="0"/>
              <a:cs typeface="Times New Roman" pitchFamily="18" charset="0"/>
            </a:endParaRPr>
          </a:p>
          <a:p>
            <a:pPr algn="ctr">
              <a:defRPr/>
            </a:pPr>
            <a:endParaRPr kumimoji="1" lang="ru-RU" sz="3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charset="0"/>
              <a:cs typeface="Times New Roman" pitchFamily="18" charset="0"/>
            </a:endParaRPr>
          </a:p>
          <a:p>
            <a:pPr algn="ctr">
              <a:defRPr/>
            </a:pPr>
            <a:r>
              <a:rPr kumimoji="1"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  <a:cs typeface="Times New Roman" pitchFamily="18" charset="0"/>
              </a:rPr>
              <a:t>жестовое подтверждение для проведения оплаты бесконтактными платежными средствами</a:t>
            </a:r>
            <a:endParaRPr lang="ru-RU" sz="2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charset="0"/>
              <a:cs typeface="Times New Roman" pitchFamily="18" charset="0"/>
            </a:endParaRPr>
          </a:p>
        </p:txBody>
      </p:sp>
      <p:pic>
        <p:nvPicPr>
          <p:cNvPr id="7" name="Picture 2" descr="R:\image.php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358063" y="5143500"/>
            <a:ext cx="1462087" cy="14620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Прямоугольник 8"/>
          <p:cNvSpPr/>
          <p:nvPr/>
        </p:nvSpPr>
        <p:spPr>
          <a:xfrm>
            <a:off x="642910" y="4857760"/>
            <a:ext cx="7358063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1" lang="ru-RU" b="1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студенческое конструкторское бюро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1" lang="ru-RU" b="1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физико-технического института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1" lang="ru-RU" b="1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Крымского федерального университета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1" lang="ru-RU" b="1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имени</a:t>
            </a:r>
            <a:r>
              <a:rPr kumimoji="1" lang="en-US" b="1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 </a:t>
            </a:r>
            <a:r>
              <a:rPr kumimoji="1" lang="ru-RU" b="1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В.И. Вернадского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1" lang="en-US" b="1" dirty="0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http</a:t>
            </a:r>
            <a:r>
              <a:rPr kumimoji="1" lang="en-US" b="1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://ckb.bplaced.net/</a:t>
            </a:r>
            <a:endParaRPr kumimoji="1" lang="ru-RU" b="1" dirty="0">
              <a:effectLst>
                <a:outerShdw blurRad="38100" dist="38100" dir="2700000" algn="tl">
                  <a:srgbClr val="C0C0C0"/>
                </a:outerShdw>
              </a:effectLst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1" lang="en-US" b="1" dirty="0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https://vk.com/ckb_fiz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1" lang="en-US" b="1" dirty="0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poletaevda@cfuv.ru</a:t>
            </a:r>
            <a:endParaRPr kumimoji="1" lang="ru-RU" b="1" dirty="0">
              <a:effectLst>
                <a:outerShdw blurRad="38100" dist="38100" dir="2700000" algn="tl">
                  <a:srgbClr val="C0C0C0"/>
                </a:outerShdw>
              </a:effectLst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1" lang="en-US" b="1" dirty="0"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1">
            <a:extLst>
              <a:ext uri="{FF2B5EF4-FFF2-40B4-BE49-F238E27FC236}">
                <a16:creationId xmlns:a16="http://schemas.microsoft.com/office/drawing/2014/main" xmlns="" id="{BC67A470-123A-4941-AF62-A35FFCBAC171}"/>
              </a:ext>
            </a:extLst>
          </p:cNvPr>
          <p:cNvSpPr txBox="1">
            <a:spLocks/>
          </p:cNvSpPr>
          <p:nvPr/>
        </p:nvSpPr>
        <p:spPr bwMode="auto">
          <a:xfrm>
            <a:off x="285750" y="-24"/>
            <a:ext cx="2571750" cy="7858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eaLnBrk="0" hangingPunct="0">
              <a:defRPr/>
            </a:pPr>
            <a:r>
              <a:rPr lang="ru-RU" sz="4400" dirty="0">
                <a:solidFill>
                  <a:srgbClr val="00B050"/>
                </a:solidFill>
                <a:latin typeface="Calibri" pitchFamily="34" charset="0"/>
                <a:ea typeface="Adobe Fan Heiti Std B" pitchFamily="34" charset="-128"/>
                <a:cs typeface="+mj-cs"/>
              </a:rPr>
              <a:t>задача</a:t>
            </a:r>
          </a:p>
        </p:txBody>
      </p:sp>
      <p:sp>
        <p:nvSpPr>
          <p:cNvPr id="10" name="Rectangle 5">
            <a:extLst>
              <a:ext uri="{FF2B5EF4-FFF2-40B4-BE49-F238E27FC236}">
                <a16:creationId xmlns:a16="http://schemas.microsoft.com/office/drawing/2014/main" xmlns="" id="{11EC92CC-46E2-4EEA-ADCC-D56BB23977DE}"/>
              </a:ext>
            </a:extLst>
          </p:cNvPr>
          <p:cNvSpPr>
            <a:spLocks noChangeArrowheads="1"/>
          </p:cNvSpPr>
          <p:nvPr/>
        </p:nvSpPr>
        <p:spPr bwMode="auto">
          <a:xfrm>
            <a:off x="357188" y="857250"/>
            <a:ext cx="6286514" cy="26776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>
              <a:defRPr/>
            </a:pPr>
            <a:r>
              <a:rPr lang="ru-RU" sz="2800" dirty="0" smtClean="0"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плательщики теряют деньги из-за несанкционированного съема средств с бесконтактных платежных средств, которые не требуют какого-либо подтверждения проведения оплаты</a:t>
            </a:r>
            <a:endParaRPr lang="ru-RU" sz="2800" dirty="0">
              <a:effectLst>
                <a:outerShdw blurRad="38100" dist="38100" dir="2700000" algn="tl">
                  <a:srgbClr val="C0C0C0"/>
                </a:outerShdw>
              </a:effectLst>
              <a:latin typeface="Arial" charset="0"/>
            </a:endParaRPr>
          </a:p>
        </p:txBody>
      </p:sp>
      <p:sp>
        <p:nvSpPr>
          <p:cNvPr id="8" name="Номер слайда 3">
            <a:extLst>
              <a:ext uri="{FF2B5EF4-FFF2-40B4-BE49-F238E27FC236}">
                <a16:creationId xmlns:a16="http://schemas.microsoft.com/office/drawing/2014/main" xmlns="" id="{7A06D5B6-41CA-45B7-965A-F25BE7E26D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862763" y="114300"/>
            <a:ext cx="2133600" cy="365125"/>
          </a:xfrm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8EAFC7ED-1E3F-4763-80B4-DE98601DE512}" type="slidenum">
              <a:rPr lang="ru-RU" altLang="ru-RU" sz="2800" b="1">
                <a:solidFill>
                  <a:srgbClr val="00B050"/>
                </a:solidFill>
                <a:latin typeface="Calibri" panose="020F0502020204030204" pitchFamily="34" charset="0"/>
              </a:rPr>
              <a:pPr eaLnBrk="1" hangingPunct="1"/>
              <a:t>2</a:t>
            </a:fld>
            <a:endParaRPr lang="ru-RU" altLang="ru-RU" sz="2800" b="1">
              <a:solidFill>
                <a:srgbClr val="00B050"/>
              </a:solidFill>
              <a:latin typeface="Calibri" panose="020F0502020204030204" pitchFamily="34" charset="0"/>
            </a:endParaRPr>
          </a:p>
        </p:txBody>
      </p:sp>
      <p:grpSp>
        <p:nvGrpSpPr>
          <p:cNvPr id="13" name="Группа 12"/>
          <p:cNvGrpSpPr/>
          <p:nvPr/>
        </p:nvGrpSpPr>
        <p:grpSpPr>
          <a:xfrm>
            <a:off x="4572000" y="3643314"/>
            <a:ext cx="3324225" cy="2493169"/>
            <a:chOff x="4572000" y="764704"/>
            <a:chExt cx="3324225" cy="2493169"/>
          </a:xfrm>
        </p:grpSpPr>
        <p:pic>
          <p:nvPicPr>
            <p:cNvPr id="3" name="Рисунок 2">
              <a:extLst>
                <a:ext uri="{FF2B5EF4-FFF2-40B4-BE49-F238E27FC236}">
                  <a16:creationId xmlns:a16="http://schemas.microsoft.com/office/drawing/2014/main" xmlns="" id="{B4EB0A92-4C82-4C2A-8FAA-FEEA22363546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tretch>
              <a:fillRect/>
            </a:stretch>
          </p:blipFill>
          <p:spPr>
            <a:xfrm>
              <a:off x="4572000" y="764704"/>
              <a:ext cx="3324225" cy="2493169"/>
            </a:xfrm>
            <a:prstGeom prst="roundRect">
              <a:avLst>
                <a:gd name="adj" fmla="val 8594"/>
              </a:avLst>
            </a:prstGeom>
            <a:solidFill>
              <a:srgbClr val="FFFFFF">
                <a:shade val="85000"/>
              </a:srgbClr>
            </a:solidFill>
            <a:ln>
              <a:noFill/>
            </a:ln>
            <a:effectLst>
              <a:reflection blurRad="12700" stA="38000" endPos="28000" dist="5000" dir="5400000" sy="-100000" algn="bl" rotWithShape="0"/>
            </a:effectLst>
          </p:spPr>
        </p:pic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xmlns="" id="{1897D564-4993-40AF-9A74-984B8BF0BF23}"/>
                </a:ext>
              </a:extLst>
            </p:cNvPr>
            <p:cNvSpPr txBox="1"/>
            <p:nvPr/>
          </p:nvSpPr>
          <p:spPr>
            <a:xfrm>
              <a:off x="4818820" y="1425710"/>
              <a:ext cx="800219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ru-RU" sz="3200" b="1" dirty="0">
                  <a:solidFill>
                    <a:srgbClr val="FF0000"/>
                  </a:solidFill>
                </a:rPr>
                <a:t>0 Р</a:t>
              </a:r>
              <a:endParaRPr lang="ru-RU" sz="3200" b="1" dirty="0">
                <a:solidFill>
                  <a:srgbClr val="FF0000"/>
                </a:solidFill>
                <a:cs typeface="Angsana New" panose="02020603050405020304" pitchFamily="18" charset="-34"/>
              </a:endParaRPr>
            </a:p>
          </p:txBody>
        </p: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xmlns="" id="{FB628180-AE6C-4FEE-A3C4-227676F3C455}"/>
                </a:ext>
              </a:extLst>
            </p:cNvPr>
            <p:cNvSpPr txBox="1"/>
            <p:nvPr/>
          </p:nvSpPr>
          <p:spPr>
            <a:xfrm rot="19199626">
              <a:off x="5271785" y="920814"/>
              <a:ext cx="610039" cy="83099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ru-RU" sz="4800" b="1" dirty="0">
                  <a:latin typeface="Carolina" panose="02000605060000020004" pitchFamily="2" charset="0"/>
                </a:rPr>
                <a:t>!!</a:t>
              </a:r>
            </a:p>
          </p:txBody>
        </p:sp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xmlns="" id="{F64A49CD-E127-42B0-9E41-7DDBC2A6133D}"/>
                </a:ext>
              </a:extLst>
            </p:cNvPr>
            <p:cNvSpPr txBox="1"/>
            <p:nvPr/>
          </p:nvSpPr>
          <p:spPr>
            <a:xfrm>
              <a:off x="6109031" y="2344163"/>
              <a:ext cx="753732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ru-RU" sz="3200" b="1" dirty="0">
                  <a:solidFill>
                    <a:srgbClr val="002060"/>
                  </a:solidFill>
                </a:rPr>
                <a:t>0 €</a:t>
              </a:r>
              <a:endParaRPr lang="ru-RU" sz="3200" b="1" dirty="0">
                <a:solidFill>
                  <a:srgbClr val="002060"/>
                </a:solidFill>
                <a:cs typeface="Angsana New" panose="02020603050405020304" pitchFamily="18" charset="-34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1">
            <a:extLst>
              <a:ext uri="{FF2B5EF4-FFF2-40B4-BE49-F238E27FC236}">
                <a16:creationId xmlns:a16="http://schemas.microsoft.com/office/drawing/2014/main" xmlns="" id="{8204FAB7-7EE8-4F03-85BC-125CFAAD7069}"/>
              </a:ext>
            </a:extLst>
          </p:cNvPr>
          <p:cNvSpPr txBox="1">
            <a:spLocks/>
          </p:cNvSpPr>
          <p:nvPr/>
        </p:nvSpPr>
        <p:spPr bwMode="auto">
          <a:xfrm>
            <a:off x="71438" y="61913"/>
            <a:ext cx="5572132" cy="7858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eaLnBrk="0" hangingPunct="0">
              <a:defRPr/>
            </a:pPr>
            <a:r>
              <a:rPr lang="ru-RU" sz="4400" dirty="0" smtClean="0">
                <a:solidFill>
                  <a:srgbClr val="00B050"/>
                </a:solidFill>
                <a:latin typeface="Calibri" pitchFamily="34" charset="0"/>
                <a:ea typeface="Adobe Fan Heiti Std B" pitchFamily="34" charset="-128"/>
                <a:cs typeface="+mj-cs"/>
              </a:rPr>
              <a:t>продукт/технология</a:t>
            </a:r>
            <a:endParaRPr lang="ru-RU" sz="4400" dirty="0">
              <a:solidFill>
                <a:srgbClr val="00B050"/>
              </a:solidFill>
              <a:latin typeface="Calibri" pitchFamily="34" charset="0"/>
              <a:ea typeface="Adobe Fan Heiti Std B" pitchFamily="34" charset="-128"/>
              <a:cs typeface="+mj-cs"/>
            </a:endParaRPr>
          </a:p>
        </p:txBody>
      </p:sp>
      <p:sp>
        <p:nvSpPr>
          <p:cNvPr id="15" name="Номер слайда 3">
            <a:extLst>
              <a:ext uri="{FF2B5EF4-FFF2-40B4-BE49-F238E27FC236}">
                <a16:creationId xmlns:a16="http://schemas.microsoft.com/office/drawing/2014/main" xmlns="" id="{0FF85FD1-56A1-4C1E-B750-9A0F54F0DBF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862763" y="114300"/>
            <a:ext cx="2133600" cy="365125"/>
          </a:xfrm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9AC526FB-D0E1-4A6A-AB11-1430C7543CAF}" type="slidenum">
              <a:rPr lang="ru-RU" altLang="ru-RU" sz="2800" b="1">
                <a:solidFill>
                  <a:srgbClr val="00B050"/>
                </a:solidFill>
                <a:latin typeface="Calibri" panose="020F0502020204030204" pitchFamily="34" charset="0"/>
              </a:rPr>
              <a:pPr eaLnBrk="1" hangingPunct="1"/>
              <a:t>3</a:t>
            </a:fld>
            <a:endParaRPr lang="ru-RU" altLang="ru-RU" sz="2800" b="1">
              <a:solidFill>
                <a:srgbClr val="00B050"/>
              </a:solidFill>
              <a:latin typeface="Calibri" panose="020F0502020204030204" pitchFamily="34" charset="0"/>
            </a:endParaRPr>
          </a:p>
        </p:txBody>
      </p:sp>
      <p:sp>
        <p:nvSpPr>
          <p:cNvPr id="21" name="Rectangle 5">
            <a:extLst>
              <a:ext uri="{FF2B5EF4-FFF2-40B4-BE49-F238E27FC236}">
                <a16:creationId xmlns:a16="http://schemas.microsoft.com/office/drawing/2014/main" xmlns="" id="{DC52D387-DCBF-4A4B-A65F-2A5352939408}"/>
              </a:ext>
            </a:extLst>
          </p:cNvPr>
          <p:cNvSpPr>
            <a:spLocks noChangeArrowheads="1"/>
          </p:cNvSpPr>
          <p:nvPr/>
        </p:nvSpPr>
        <p:spPr bwMode="auto">
          <a:xfrm>
            <a:off x="330805" y="1484747"/>
            <a:ext cx="4333960" cy="35394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>
              <a:defRPr/>
            </a:pPr>
            <a:r>
              <a:rPr kumimoji="1" lang="ru-RU" sz="2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  <a:cs typeface="Times New Roman" pitchFamily="18" charset="0"/>
              </a:rPr>
              <a:t>система передачи данных для платежных средств, передающая данные только при совпадении жестового подтверждения с заранее заданным пользователем</a:t>
            </a: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xmlns="" id="{7682C7DF-CBD3-44FD-B2EC-21A8A4B3B08D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572000" y="1606488"/>
            <a:ext cx="3645024" cy="3645024"/>
          </a:xfrm>
          <a:prstGeom prst="rect">
            <a:avLst/>
          </a:prstGeom>
        </p:spPr>
      </p:pic>
      <p:pic>
        <p:nvPicPr>
          <p:cNvPr id="17" name="Рисунок 16">
            <a:extLst>
              <a:ext uri="{FF2B5EF4-FFF2-40B4-BE49-F238E27FC236}">
                <a16:creationId xmlns:a16="http://schemas.microsoft.com/office/drawing/2014/main" xmlns="" id="{DC380725-9192-47AE-9730-37D838403382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 rot="19369265">
            <a:off x="7018573" y="3256029"/>
            <a:ext cx="4696670" cy="364502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8" name="TextBox 17">
            <a:extLst>
              <a:ext uri="{FF2B5EF4-FFF2-40B4-BE49-F238E27FC236}">
                <a16:creationId xmlns:a16="http://schemas.microsoft.com/office/drawing/2014/main" xmlns="" id="{3FE108E0-6A7E-41AC-921A-58377C55EE08}"/>
              </a:ext>
            </a:extLst>
          </p:cNvPr>
          <p:cNvSpPr txBox="1"/>
          <p:nvPr/>
        </p:nvSpPr>
        <p:spPr>
          <a:xfrm>
            <a:off x="6292679" y="883898"/>
            <a:ext cx="809837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8000" dirty="0">
                <a:solidFill>
                  <a:srgbClr val="FF0000"/>
                </a:solidFill>
                <a:latin typeface="Antique Olive Roman" panose="020B0603020204030204" pitchFamily="34" charset="0"/>
              </a:rPr>
              <a:t>X</a:t>
            </a:r>
            <a:endParaRPr lang="ru-RU" dirty="0">
              <a:solidFill>
                <a:srgbClr val="FF0000"/>
              </a:solidFill>
            </a:endParaRPr>
          </a:p>
        </p:txBody>
      </p:sp>
      <p:pic>
        <p:nvPicPr>
          <p:cNvPr id="20" name="Picture 12">
            <a:extLst>
              <a:ext uri="{FF2B5EF4-FFF2-40B4-BE49-F238E27FC236}">
                <a16:creationId xmlns:a16="http://schemas.microsoft.com/office/drawing/2014/main" xmlns="" id="{6806BD21-DAE4-4DE6-A41D-3714C6B37F5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419156" y="1062936"/>
            <a:ext cx="926976" cy="855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44444E-6 7.40741E-7 L -0.15973 -0.28357 " pathEditMode="relative" rAng="0" ptsTypes="AA">
                                      <p:cBhvr>
                                        <p:cTn id="14" dur="2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7986" y="-1419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2000"/>
                            </p:stCondLst>
                            <p:childTnLst>
                              <p:par>
                                <p:cTn id="16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25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25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25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15973 -0.28357 L -0.20487 -0.25232 L -0.13108 -0.09907 L -0.20764 -0.2456 L -0.13803 -0.28889 L -0.13803 -0.28866 " pathEditMode="relative" rAng="0" ptsTypes="AAAAAA">
                                      <p:cBhvr>
                                        <p:cTn id="24" dur="2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972" y="895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000"/>
                            </p:stCondLst>
                            <p:childTnLst>
                              <p:par>
                                <p:cTn id="26" presetID="10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500"/>
                            </p:stCondLst>
                            <p:childTnLst>
                              <p:par>
                                <p:cTn id="30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25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25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25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/>
      <p:bldP spid="18" grpId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Заголовок 1">
            <a:extLst>
              <a:ext uri="{FF2B5EF4-FFF2-40B4-BE49-F238E27FC236}">
                <a16:creationId xmlns:a16="http://schemas.microsoft.com/office/drawing/2014/main" xmlns="" id="{76DE0B97-F697-4AF0-B801-DE763261171E}"/>
              </a:ext>
            </a:extLst>
          </p:cNvPr>
          <p:cNvSpPr txBox="1">
            <a:spLocks/>
          </p:cNvSpPr>
          <p:nvPr/>
        </p:nvSpPr>
        <p:spPr bwMode="auto">
          <a:xfrm>
            <a:off x="261938" y="0"/>
            <a:ext cx="5524508" cy="7858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eaLnBrk="0" hangingPunct="0">
              <a:defRPr/>
            </a:pPr>
            <a:r>
              <a:rPr lang="ru-RU" sz="4400" dirty="0" smtClean="0">
                <a:solidFill>
                  <a:srgbClr val="00B050"/>
                </a:solidFill>
                <a:latin typeface="Calibri" pitchFamily="34" charset="0"/>
                <a:ea typeface="Adobe Fan Heiti Std B" pitchFamily="34" charset="-128"/>
                <a:cs typeface="+mj-cs"/>
              </a:rPr>
              <a:t>модель монетизации</a:t>
            </a:r>
            <a:endParaRPr lang="ru-RU" sz="4400" dirty="0">
              <a:solidFill>
                <a:srgbClr val="00B050"/>
              </a:solidFill>
              <a:latin typeface="Calibri" pitchFamily="34" charset="0"/>
              <a:ea typeface="Adobe Fan Heiti Std B" pitchFamily="34" charset="-128"/>
              <a:cs typeface="+mj-cs"/>
            </a:endParaRPr>
          </a:p>
        </p:txBody>
      </p:sp>
      <p:sp>
        <p:nvSpPr>
          <p:cNvPr id="13" name="Rectangle 5">
            <a:extLst>
              <a:ext uri="{FF2B5EF4-FFF2-40B4-BE49-F238E27FC236}">
                <a16:creationId xmlns:a16="http://schemas.microsoft.com/office/drawing/2014/main" xmlns="" id="{92236113-5886-4DFD-BB28-3368BE813015}"/>
              </a:ext>
            </a:extLst>
          </p:cNvPr>
          <p:cNvSpPr>
            <a:spLocks noChangeArrowheads="1"/>
          </p:cNvSpPr>
          <p:nvPr/>
        </p:nvSpPr>
        <p:spPr bwMode="auto">
          <a:xfrm>
            <a:off x="500034" y="1214422"/>
            <a:ext cx="7786742" cy="138499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>
              <a:defRPr/>
            </a:pPr>
            <a:r>
              <a:rPr lang="en-US" sz="2800" dirty="0" smtClean="0"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b2b (</a:t>
            </a:r>
            <a:r>
              <a:rPr lang="ru-RU" sz="2800" dirty="0" smtClean="0"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продажа лицензий на патент)</a:t>
            </a:r>
            <a:endParaRPr lang="ru-RU" sz="2800" dirty="0">
              <a:effectLst>
                <a:outerShdw blurRad="38100" dist="38100" dir="2700000" algn="tl">
                  <a:srgbClr val="C0C0C0"/>
                </a:outerShdw>
              </a:effectLst>
              <a:latin typeface="Arial" charset="0"/>
            </a:endParaRPr>
          </a:p>
          <a:p>
            <a:pPr>
              <a:defRPr/>
            </a:pPr>
            <a:endParaRPr lang="ru-RU" sz="2800" dirty="0" smtClean="0">
              <a:effectLst>
                <a:outerShdw blurRad="38100" dist="38100" dir="2700000" algn="tl">
                  <a:srgbClr val="C0C0C0"/>
                </a:outerShdw>
              </a:effectLst>
              <a:latin typeface="Arial" charset="0"/>
            </a:endParaRPr>
          </a:p>
          <a:p>
            <a:pPr>
              <a:defRPr/>
            </a:pPr>
            <a:r>
              <a:rPr lang="en-US" sz="2800" dirty="0" smtClean="0"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b</a:t>
            </a:r>
            <a:r>
              <a:rPr lang="ru-RU" sz="2800" dirty="0" smtClean="0"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2с</a:t>
            </a:r>
            <a:r>
              <a:rPr lang="en-US" sz="2800" dirty="0" smtClean="0"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 </a:t>
            </a:r>
            <a:r>
              <a:rPr lang="ru-RU" sz="2800" dirty="0" smtClean="0"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(продажа устройств) </a:t>
            </a:r>
            <a:endParaRPr lang="ru-RU" sz="2800" dirty="0">
              <a:effectLst>
                <a:outerShdw blurRad="38100" dist="38100" dir="2700000" algn="tl">
                  <a:srgbClr val="C0C0C0"/>
                </a:outerShdw>
              </a:effectLst>
              <a:latin typeface="Arial" charset="0"/>
            </a:endParaRPr>
          </a:p>
        </p:txBody>
      </p:sp>
      <p:sp>
        <p:nvSpPr>
          <p:cNvPr id="10" name="Номер слайда 3">
            <a:extLst>
              <a:ext uri="{FF2B5EF4-FFF2-40B4-BE49-F238E27FC236}">
                <a16:creationId xmlns:a16="http://schemas.microsoft.com/office/drawing/2014/main" xmlns="" id="{6DCDF291-10B8-4034-BD08-61C5DF7664A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862763" y="114300"/>
            <a:ext cx="2133600" cy="365125"/>
          </a:xfrm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A5E58835-3388-45E3-8018-B55001E8E51B}" type="slidenum">
              <a:rPr lang="ru-RU" altLang="ru-RU" sz="2800" b="1">
                <a:solidFill>
                  <a:srgbClr val="00B050"/>
                </a:solidFill>
                <a:latin typeface="Calibri" panose="020F0502020204030204" pitchFamily="34" charset="0"/>
              </a:rPr>
              <a:pPr eaLnBrk="1" hangingPunct="1"/>
              <a:t>4</a:t>
            </a:fld>
            <a:endParaRPr lang="ru-RU" altLang="ru-RU" sz="2800" b="1">
              <a:solidFill>
                <a:srgbClr val="00B050"/>
              </a:solidFill>
              <a:latin typeface="Calibri" panose="020F050202020403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Заголовок 1">
            <a:extLst>
              <a:ext uri="{FF2B5EF4-FFF2-40B4-BE49-F238E27FC236}">
                <a16:creationId xmlns:a16="http://schemas.microsoft.com/office/drawing/2014/main" xmlns="" id="{76DE0B97-F697-4AF0-B801-DE763261171E}"/>
              </a:ext>
            </a:extLst>
          </p:cNvPr>
          <p:cNvSpPr txBox="1">
            <a:spLocks/>
          </p:cNvSpPr>
          <p:nvPr/>
        </p:nvSpPr>
        <p:spPr bwMode="auto">
          <a:xfrm>
            <a:off x="261938" y="0"/>
            <a:ext cx="4167187" cy="7858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eaLnBrk="0" hangingPunct="0">
              <a:defRPr/>
            </a:pPr>
            <a:r>
              <a:rPr lang="ru-RU" sz="4400" dirty="0" smtClean="0">
                <a:solidFill>
                  <a:srgbClr val="00B050"/>
                </a:solidFill>
                <a:latin typeface="Calibri" pitchFamily="34" charset="0"/>
                <a:ea typeface="Adobe Fan Heiti Std B" pitchFamily="34" charset="-128"/>
                <a:cs typeface="+mj-cs"/>
              </a:rPr>
              <a:t>рынок</a:t>
            </a:r>
            <a:endParaRPr lang="ru-RU" sz="4400" dirty="0">
              <a:solidFill>
                <a:srgbClr val="00B050"/>
              </a:solidFill>
              <a:latin typeface="Calibri" pitchFamily="34" charset="0"/>
              <a:ea typeface="Adobe Fan Heiti Std B" pitchFamily="34" charset="-128"/>
              <a:cs typeface="+mj-cs"/>
            </a:endParaRPr>
          </a:p>
        </p:txBody>
      </p:sp>
      <p:sp>
        <p:nvSpPr>
          <p:cNvPr id="13" name="Rectangle 5">
            <a:extLst>
              <a:ext uri="{FF2B5EF4-FFF2-40B4-BE49-F238E27FC236}">
                <a16:creationId xmlns:a16="http://schemas.microsoft.com/office/drawing/2014/main" xmlns="" id="{92236113-5886-4DFD-BB28-3368BE813015}"/>
              </a:ext>
            </a:extLst>
          </p:cNvPr>
          <p:cNvSpPr>
            <a:spLocks noChangeArrowheads="1"/>
          </p:cNvSpPr>
          <p:nvPr/>
        </p:nvSpPr>
        <p:spPr bwMode="auto">
          <a:xfrm>
            <a:off x="2357422" y="2928934"/>
            <a:ext cx="5838825" cy="39703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defRPr/>
            </a:pPr>
            <a:r>
              <a:rPr lang="ru-RU" sz="2800" dirty="0"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пользователи банковских карт</a:t>
            </a:r>
          </a:p>
          <a:p>
            <a:pPr>
              <a:defRPr/>
            </a:pPr>
            <a:endParaRPr lang="ru-RU" sz="2800" dirty="0">
              <a:effectLst>
                <a:outerShdw blurRad="38100" dist="38100" dir="2700000" algn="tl">
                  <a:srgbClr val="C0C0C0"/>
                </a:outerShdw>
              </a:effectLst>
              <a:latin typeface="Arial" charset="0"/>
            </a:endParaRPr>
          </a:p>
          <a:p>
            <a:pPr>
              <a:defRPr/>
            </a:pPr>
            <a:endParaRPr lang="ru-RU" sz="2800" dirty="0">
              <a:effectLst>
                <a:outerShdw blurRad="38100" dist="38100" dir="2700000" algn="tl">
                  <a:srgbClr val="C0C0C0"/>
                </a:outerShdw>
              </a:effectLst>
              <a:latin typeface="Arial" charset="0"/>
            </a:endParaRPr>
          </a:p>
          <a:p>
            <a:pPr>
              <a:defRPr/>
            </a:pPr>
            <a:r>
              <a:rPr lang="ru-RU" sz="2800" dirty="0"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пользователи мобильных</a:t>
            </a:r>
          </a:p>
          <a:p>
            <a:pPr>
              <a:defRPr/>
            </a:pPr>
            <a:r>
              <a:rPr lang="ru-RU" sz="2800" dirty="0"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платежных систем</a:t>
            </a:r>
          </a:p>
          <a:p>
            <a:pPr>
              <a:defRPr/>
            </a:pPr>
            <a:endParaRPr lang="ru-RU" sz="2800" dirty="0">
              <a:effectLst>
                <a:outerShdw blurRad="38100" dist="38100" dir="2700000" algn="tl">
                  <a:srgbClr val="C0C0C0"/>
                </a:outerShdw>
              </a:effectLst>
              <a:latin typeface="Arial" charset="0"/>
            </a:endParaRPr>
          </a:p>
          <a:p>
            <a:pPr>
              <a:defRPr/>
            </a:pPr>
            <a:endParaRPr lang="ru-RU" sz="2800" dirty="0">
              <a:effectLst>
                <a:outerShdw blurRad="38100" dist="38100" dir="2700000" algn="tl">
                  <a:srgbClr val="C0C0C0"/>
                </a:outerShdw>
              </a:effectLst>
              <a:latin typeface="Arial" charset="0"/>
            </a:endParaRPr>
          </a:p>
          <a:p>
            <a:pPr>
              <a:defRPr/>
            </a:pPr>
            <a:r>
              <a:rPr lang="ru-RU" sz="2800" dirty="0"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банковские учреждения</a:t>
            </a:r>
          </a:p>
          <a:p>
            <a:pPr>
              <a:defRPr/>
            </a:pPr>
            <a:endParaRPr lang="ru-RU" sz="2800" dirty="0">
              <a:effectLst>
                <a:outerShdw blurRad="38100" dist="38100" dir="2700000" algn="tl">
                  <a:srgbClr val="C0C0C0"/>
                </a:outerShdw>
              </a:effectLst>
              <a:latin typeface="Arial" charset="0"/>
            </a:endParaRPr>
          </a:p>
        </p:txBody>
      </p:sp>
      <p:sp>
        <p:nvSpPr>
          <p:cNvPr id="10" name="Номер слайда 3">
            <a:extLst>
              <a:ext uri="{FF2B5EF4-FFF2-40B4-BE49-F238E27FC236}">
                <a16:creationId xmlns:a16="http://schemas.microsoft.com/office/drawing/2014/main" xmlns="" id="{6DCDF291-10B8-4034-BD08-61C5DF7664A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862763" y="114300"/>
            <a:ext cx="2133600" cy="365125"/>
          </a:xfrm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A5E58835-3388-45E3-8018-B55001E8E51B}" type="slidenum">
              <a:rPr lang="ru-RU" altLang="ru-RU" sz="2800" b="1">
                <a:solidFill>
                  <a:srgbClr val="00B050"/>
                </a:solidFill>
                <a:latin typeface="Calibri" panose="020F0502020204030204" pitchFamily="34" charset="0"/>
              </a:rPr>
              <a:pPr eaLnBrk="1" hangingPunct="1"/>
              <a:t>5</a:t>
            </a:fld>
            <a:endParaRPr lang="ru-RU" altLang="ru-RU" sz="2800" b="1">
              <a:solidFill>
                <a:srgbClr val="00B050"/>
              </a:solidFill>
              <a:latin typeface="Calibri" panose="020F0502020204030204" pitchFamily="34" charset="0"/>
            </a:endParaRP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xmlns="" id="{4CA56146-8BDC-47AA-9D4B-D1A3AA6B8961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928662" y="2714620"/>
            <a:ext cx="1000132" cy="1000132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xmlns="" id="{4332D081-5428-4821-8384-DB9C930CDB4E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785786" y="3857628"/>
            <a:ext cx="1317358" cy="1317358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xmlns="" id="{1DA526E9-7650-427B-AE0E-54BB3F5AFF0B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821137" y="5357826"/>
            <a:ext cx="1107657" cy="1107657"/>
          </a:xfrm>
          <a:prstGeom prst="rect">
            <a:avLst/>
          </a:prstGeom>
        </p:spPr>
      </p:pic>
      <p:sp>
        <p:nvSpPr>
          <p:cNvPr id="8" name="Прямоугольник 7"/>
          <p:cNvSpPr/>
          <p:nvPr/>
        </p:nvSpPr>
        <p:spPr>
          <a:xfrm>
            <a:off x="642910" y="934034"/>
            <a:ext cx="7286644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/>
              <a:t>К 2023 году мирового рынка </a:t>
            </a:r>
            <a:r>
              <a:rPr lang="ru-RU" dirty="0" err="1" smtClean="0"/>
              <a:t>IoT</a:t>
            </a:r>
            <a:r>
              <a:rPr lang="ru-RU" dirty="0" smtClean="0"/>
              <a:t> платежей может достигнуть рекордных показателей в $410 </a:t>
            </a:r>
            <a:r>
              <a:rPr lang="ru-RU" dirty="0" err="1" smtClean="0"/>
              <a:t>млрд</a:t>
            </a:r>
            <a:r>
              <a:rPr lang="ru-RU" dirty="0" smtClean="0"/>
              <a:t> *</a:t>
            </a:r>
          </a:p>
          <a:p>
            <a:r>
              <a:rPr lang="ru-RU" dirty="0" smtClean="0"/>
              <a:t> * источник </a:t>
            </a:r>
            <a:r>
              <a:rPr lang="ru-RU" dirty="0" smtClean="0">
                <a:hlinkClick r:id="rId5"/>
              </a:rPr>
              <a:t>https://kiosksoft.ru</a:t>
            </a:r>
            <a:r>
              <a:rPr lang="ru-RU" dirty="0" smtClean="0"/>
              <a:t> </a:t>
            </a:r>
          </a:p>
          <a:p>
            <a:endParaRPr lang="ru-RU" dirty="0" smtClean="0"/>
          </a:p>
          <a:p>
            <a:r>
              <a:rPr lang="ru-RU" sz="2400" dirty="0" smtClean="0"/>
              <a:t>клиенты</a:t>
            </a:r>
            <a:endParaRPr lang="ru-RU" sz="24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2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250"/>
                            </p:stCondLst>
                            <p:childTnLst>
                              <p:par>
                                <p:cTn id="1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2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2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2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500"/>
                            </p:stCondLst>
                            <p:childTnLst>
                              <p:par>
                                <p:cTn id="17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2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2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2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Заголовок 1">
            <a:extLst>
              <a:ext uri="{FF2B5EF4-FFF2-40B4-BE49-F238E27FC236}">
                <a16:creationId xmlns:a16="http://schemas.microsoft.com/office/drawing/2014/main" xmlns="" id="{C807F44F-B28F-4EC1-9662-28531D062B32}"/>
              </a:ext>
            </a:extLst>
          </p:cNvPr>
          <p:cNvSpPr txBox="1">
            <a:spLocks/>
          </p:cNvSpPr>
          <p:nvPr/>
        </p:nvSpPr>
        <p:spPr bwMode="auto">
          <a:xfrm>
            <a:off x="261938" y="0"/>
            <a:ext cx="4167187" cy="7858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eaLnBrk="0" hangingPunct="0">
              <a:defRPr/>
            </a:pPr>
            <a:r>
              <a:rPr lang="ru-RU" sz="4400" dirty="0">
                <a:solidFill>
                  <a:srgbClr val="00B050"/>
                </a:solidFill>
                <a:latin typeface="Calibri" pitchFamily="34" charset="0"/>
                <a:ea typeface="Adobe Fan Heiti Std B" pitchFamily="34" charset="-128"/>
                <a:cs typeface="+mj-cs"/>
              </a:rPr>
              <a:t>конкуренты</a:t>
            </a:r>
          </a:p>
        </p:txBody>
      </p:sp>
      <p:graphicFrame>
        <p:nvGraphicFramePr>
          <p:cNvPr id="25" name="Table 45">
            <a:extLst>
              <a:ext uri="{FF2B5EF4-FFF2-40B4-BE49-F238E27FC236}">
                <a16:creationId xmlns:a16="http://schemas.microsoft.com/office/drawing/2014/main" xmlns="" id="{E8AFA199-9C44-48AE-A8B3-461437B5BC2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3030209957"/>
              </p:ext>
            </p:extLst>
          </p:nvPr>
        </p:nvGraphicFramePr>
        <p:xfrm>
          <a:off x="35718" y="1257141"/>
          <a:ext cx="9072563" cy="5177632"/>
        </p:xfrm>
        <a:graphic>
          <a:graphicData uri="http://schemas.openxmlformats.org/drawingml/2006/table">
            <a:tbl>
              <a:tblPr/>
              <a:tblGrid>
                <a:gridCol w="2714650">
                  <a:extLst>
                    <a:ext uri="{9D8B030D-6E8A-4147-A177-3AD203B41FA5}">
                      <a16:colId xmlns:a16="http://schemas.microsoft.com/office/drawing/2014/main" xmlns="" val="1524325161"/>
                    </a:ext>
                  </a:extLst>
                </a:gridCol>
                <a:gridCol w="1446188">
                  <a:extLst>
                    <a:ext uri="{9D8B030D-6E8A-4147-A177-3AD203B41FA5}">
                      <a16:colId xmlns:a16="http://schemas.microsoft.com/office/drawing/2014/main" xmlns="" val="2301343591"/>
                    </a:ext>
                  </a:extLst>
                </a:gridCol>
                <a:gridCol w="1751012">
                  <a:extLst>
                    <a:ext uri="{9D8B030D-6E8A-4147-A177-3AD203B41FA5}">
                      <a16:colId xmlns:a16="http://schemas.microsoft.com/office/drawing/2014/main" xmlns="" val="704065395"/>
                    </a:ext>
                  </a:extLst>
                </a:gridCol>
                <a:gridCol w="1884363">
                  <a:extLst>
                    <a:ext uri="{9D8B030D-6E8A-4147-A177-3AD203B41FA5}">
                      <a16:colId xmlns:a16="http://schemas.microsoft.com/office/drawing/2014/main" xmlns="" val="714765537"/>
                    </a:ext>
                  </a:extLst>
                </a:gridCol>
                <a:gridCol w="1276350">
                  <a:extLst>
                    <a:ext uri="{9D8B030D-6E8A-4147-A177-3AD203B41FA5}">
                      <a16:colId xmlns:a16="http://schemas.microsoft.com/office/drawing/2014/main" xmlns="" val="2328313310"/>
                    </a:ext>
                  </a:extLst>
                </a:gridCol>
              </a:tblGrid>
              <a:tr h="766127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altLang="ru-RU" sz="1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Calibri" panose="020F050202020403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8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Calibri" panose="020F0502020204030204" pitchFamily="34" charset="0"/>
                        </a:rPr>
                        <a:t>стоимость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8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Calibri" panose="020F0502020204030204" pitchFamily="34" charset="0"/>
                        </a:rPr>
                        <a:t>удобство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8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Calibri" panose="020F0502020204030204" pitchFamily="34" charset="0"/>
                        </a:rPr>
                        <a:t>скорость оплаты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8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Calibri" panose="020F0502020204030204" pitchFamily="34" charset="0"/>
                        </a:rPr>
                        <a:t>простота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3704639164"/>
                  </a:ext>
                </a:extLst>
              </a:tr>
              <a:tr h="1286268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ru-RU" altLang="ru-RU" sz="18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C0C0C0"/>
                          </a:outerShdw>
                        </a:effectLst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ru-RU" altLang="ru-RU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Calibri" panose="020F0502020204030204" pitchFamily="34" charset="0"/>
                          <a:cs typeface="Times New Roman" panose="02020603050405020304" pitchFamily="18" charset="0"/>
                        </a:rPr>
                        <a:t>система передачи данных для платежных средств</a:t>
                      </a:r>
                      <a:endParaRPr kumimoji="0" lang="ru-RU" altLang="ru-RU" sz="18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C0C0C0"/>
                          </a:outerShdw>
                        </a:effectLst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ru-RU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Arial" panose="020B0604020202020204" pitchFamily="34" charset="0"/>
                          <a:cs typeface="Calibri" panose="020F0502020204030204" pitchFamily="34" charset="0"/>
                        </a:rPr>
                        <a:t>~$</a:t>
                      </a:r>
                      <a:r>
                        <a:rPr kumimoji="0" lang="ru-RU" altLang="ru-RU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Arial" panose="020B0604020202020204" pitchFamily="34" charset="0"/>
                          <a:cs typeface="Calibri" panose="020F0502020204030204" pitchFamily="34" charset="0"/>
                        </a:rPr>
                        <a:t> 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altLang="ru-RU" sz="1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Calibri" panose="020F050202020403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altLang="ru-RU" sz="32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C0C0C0"/>
                          </a:outerShdw>
                        </a:effectLst>
                        <a:latin typeface="Arial" panose="020B0604020202020204" pitchFamily="34" charset="0"/>
                        <a:cs typeface="Calibri" panose="020F050202020403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altLang="ru-RU" sz="32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C0C0C0"/>
                          </a:outerShdw>
                        </a:effectLst>
                        <a:latin typeface="Arial" panose="020B0604020202020204" pitchFamily="34" charset="0"/>
                        <a:cs typeface="Calibri" panose="020F050202020403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3686245577"/>
                  </a:ext>
                </a:extLst>
              </a:tr>
              <a:tr h="989437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Calibri" panose="020F0502020204030204" pitchFamily="34" charset="0"/>
                        </a:rPr>
                        <a:t>платежные системы с вводом </a:t>
                      </a:r>
                      <a:r>
                        <a:rPr kumimoji="0" lang="ru-RU" altLang="ru-RU" sz="18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Calibri" panose="020F0502020204030204" pitchFamily="34" charset="0"/>
                        </a:rPr>
                        <a:t>пин-кода</a:t>
                      </a:r>
                      <a:endParaRPr kumimoji="0" lang="ru-RU" altLang="ru-RU" sz="18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Calibri" panose="020F050202020403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ru-RU" sz="18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Arial" panose="020B0604020202020204" pitchFamily="34" charset="0"/>
                          <a:cs typeface="Calibri" panose="020F0502020204030204" pitchFamily="34" charset="0"/>
                        </a:rPr>
                        <a:t>~$</a:t>
                      </a:r>
                      <a:r>
                        <a:rPr kumimoji="0" lang="ru-RU" altLang="ru-RU" sz="18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Arial" panose="020B060402020202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kumimoji="0" lang="en-US" altLang="ru-RU" sz="18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Arial" panose="020B0604020202020204" pitchFamily="34" charset="0"/>
                          <a:cs typeface="Calibri" panose="020F0502020204030204" pitchFamily="34" charset="0"/>
                        </a:rPr>
                        <a:t>0</a:t>
                      </a:r>
                      <a:endParaRPr kumimoji="0" lang="ru-RU" altLang="ru-RU" sz="18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C0C0C0"/>
                          </a:outerShdw>
                        </a:effectLst>
                        <a:latin typeface="Arial" panose="020B0604020202020204" pitchFamily="34" charset="0"/>
                        <a:cs typeface="Calibri" panose="020F0502020204030204" pitchFamily="34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altLang="ru-RU" sz="18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Calibri" panose="020F050202020403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altLang="ru-RU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Calibri" panose="020F050202020403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altLang="ru-RU" sz="32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C0C0C0"/>
                          </a:outerShdw>
                        </a:effectLst>
                        <a:latin typeface="Arial" panose="020B0604020202020204" pitchFamily="34" charset="0"/>
                        <a:cs typeface="Calibri" panose="020F050202020403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altLang="ru-RU" sz="32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C0C0C0"/>
                          </a:outerShdw>
                        </a:effectLst>
                        <a:latin typeface="Arial" panose="020B0604020202020204" pitchFamily="34" charset="0"/>
                        <a:cs typeface="Calibri" panose="020F050202020403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607542612"/>
                  </a:ext>
                </a:extLst>
              </a:tr>
              <a:tr h="1221400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Calibri" panose="020F0502020204030204" pitchFamily="34" charset="0"/>
                        </a:rPr>
                        <a:t>экранирующее покрытие бесконтактных платежных средств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ru-RU" sz="18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Arial" panose="020B0604020202020204" pitchFamily="34" charset="0"/>
                          <a:cs typeface="Calibri" panose="020F0502020204030204" pitchFamily="34" charset="0"/>
                        </a:rPr>
                        <a:t>~$</a:t>
                      </a:r>
                      <a:r>
                        <a:rPr kumimoji="0" lang="ru-RU" altLang="ru-RU" sz="18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Arial" panose="020B0604020202020204" pitchFamily="34" charset="0"/>
                          <a:cs typeface="Calibri" panose="020F0502020204030204" pitchFamily="34" charset="0"/>
                        </a:rPr>
                        <a:t> 1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altLang="ru-RU" sz="18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Calibri" panose="020F050202020403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altLang="ru-RU" sz="1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Calibri" panose="020F050202020403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altLang="ru-RU" sz="32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C0C0C0"/>
                          </a:outerShdw>
                        </a:effectLst>
                        <a:latin typeface="Arial" panose="020B0604020202020204" pitchFamily="34" charset="0"/>
                        <a:cs typeface="Calibri" panose="020F050202020403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altLang="ru-RU" sz="32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C0C0C0"/>
                          </a:outerShdw>
                        </a:effectLst>
                        <a:latin typeface="Arial" panose="020B0604020202020204" pitchFamily="34" charset="0"/>
                        <a:cs typeface="Calibri" panose="020F050202020403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45079160"/>
                  </a:ext>
                </a:extLst>
              </a:tr>
              <a:tr h="766127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altLang="ru-RU" sz="18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Calibri" panose="020F0502020204030204" pitchFamily="34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Calibri" panose="020F0502020204030204" pitchFamily="34" charset="0"/>
                        </a:rPr>
                        <a:t>наличные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altLang="ru-RU" sz="18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Calibri" panose="020F050202020403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ru-RU" sz="18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Arial" panose="020B0604020202020204" pitchFamily="34" charset="0"/>
                          <a:cs typeface="Calibri" panose="020F0502020204030204" pitchFamily="34" charset="0"/>
                        </a:rPr>
                        <a:t>~$</a:t>
                      </a:r>
                      <a:r>
                        <a:rPr kumimoji="0" lang="ru-RU" altLang="ru-RU" sz="18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Arial" panose="020B060402020202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kumimoji="0" lang="en-US" altLang="ru-RU" sz="18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Arial" panose="020B0604020202020204" pitchFamily="34" charset="0"/>
                          <a:cs typeface="Calibri" panose="020F0502020204030204" pitchFamily="34" charset="0"/>
                        </a:rPr>
                        <a:t>0</a:t>
                      </a:r>
                      <a:endParaRPr kumimoji="0" lang="ru-RU" altLang="ru-RU" sz="18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C0C0C0"/>
                          </a:outerShdw>
                        </a:effectLst>
                        <a:latin typeface="Arial" panose="020B0604020202020204" pitchFamily="34" charset="0"/>
                        <a:cs typeface="Calibri" panose="020F0502020204030204" pitchFamily="34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altLang="ru-RU" sz="18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Calibri" panose="020F050202020403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altLang="ru-RU" sz="1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Calibri" panose="020F050202020403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altLang="ru-RU" sz="32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C0C0C0"/>
                          </a:outerShdw>
                        </a:effectLst>
                        <a:latin typeface="Arial" panose="020B0604020202020204" pitchFamily="34" charset="0"/>
                        <a:cs typeface="Calibri" panose="020F050202020403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altLang="ru-RU" sz="32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C0C0C0"/>
                          </a:outerShdw>
                        </a:effectLst>
                        <a:latin typeface="Arial" panose="020B0604020202020204" pitchFamily="34" charset="0"/>
                        <a:cs typeface="Calibri" panose="020F050202020403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2683202746"/>
                  </a:ext>
                </a:extLst>
              </a:tr>
            </a:tbl>
          </a:graphicData>
        </a:graphic>
      </p:graphicFrame>
      <p:sp>
        <p:nvSpPr>
          <p:cNvPr id="19" name="Прямоугольник 18">
            <a:extLst>
              <a:ext uri="{FF2B5EF4-FFF2-40B4-BE49-F238E27FC236}">
                <a16:creationId xmlns:a16="http://schemas.microsoft.com/office/drawing/2014/main" xmlns="" id="{C23081CC-A5E0-4C85-AE7E-57856BD23B3B}"/>
              </a:ext>
            </a:extLst>
          </p:cNvPr>
          <p:cNvSpPr/>
          <p:nvPr/>
        </p:nvSpPr>
        <p:spPr>
          <a:xfrm>
            <a:off x="6143626" y="2432923"/>
            <a:ext cx="1500187" cy="500063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20" name="Прямоугольник 19">
            <a:extLst>
              <a:ext uri="{FF2B5EF4-FFF2-40B4-BE49-F238E27FC236}">
                <a16:creationId xmlns:a16="http://schemas.microsoft.com/office/drawing/2014/main" xmlns="" id="{1E48C487-8250-44A2-94AF-C1C19FC3D5FF}"/>
              </a:ext>
            </a:extLst>
          </p:cNvPr>
          <p:cNvSpPr/>
          <p:nvPr/>
        </p:nvSpPr>
        <p:spPr>
          <a:xfrm>
            <a:off x="7452319" y="2432923"/>
            <a:ext cx="191493" cy="500063"/>
          </a:xfrm>
          <a:prstGeom prst="rect">
            <a:avLst/>
          </a:prstGeom>
          <a:solidFill>
            <a:schemeClr val="bg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21" name="Прямоугольник 20">
            <a:extLst>
              <a:ext uri="{FF2B5EF4-FFF2-40B4-BE49-F238E27FC236}">
                <a16:creationId xmlns:a16="http://schemas.microsoft.com/office/drawing/2014/main" xmlns="" id="{E2E30E9B-9DA9-4C83-A266-AA481A24E2A6}"/>
              </a:ext>
            </a:extLst>
          </p:cNvPr>
          <p:cNvSpPr/>
          <p:nvPr/>
        </p:nvSpPr>
        <p:spPr>
          <a:xfrm>
            <a:off x="6143625" y="3573899"/>
            <a:ext cx="1500188" cy="50006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22" name="Прямоугольник 21">
            <a:extLst>
              <a:ext uri="{FF2B5EF4-FFF2-40B4-BE49-F238E27FC236}">
                <a16:creationId xmlns:a16="http://schemas.microsoft.com/office/drawing/2014/main" xmlns="" id="{1873782D-9C97-44BA-98E6-AD49BE165539}"/>
              </a:ext>
            </a:extLst>
          </p:cNvPr>
          <p:cNvSpPr/>
          <p:nvPr/>
        </p:nvSpPr>
        <p:spPr>
          <a:xfrm>
            <a:off x="7297738" y="3573899"/>
            <a:ext cx="346075" cy="500062"/>
          </a:xfrm>
          <a:prstGeom prst="rect">
            <a:avLst/>
          </a:prstGeom>
          <a:solidFill>
            <a:schemeClr val="bg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23" name="Прямоугольник 22">
            <a:extLst>
              <a:ext uri="{FF2B5EF4-FFF2-40B4-BE49-F238E27FC236}">
                <a16:creationId xmlns:a16="http://schemas.microsoft.com/office/drawing/2014/main" xmlns="" id="{6D7360D6-6322-4F01-B57A-EE4B3301C607}"/>
              </a:ext>
            </a:extLst>
          </p:cNvPr>
          <p:cNvSpPr/>
          <p:nvPr/>
        </p:nvSpPr>
        <p:spPr>
          <a:xfrm>
            <a:off x="6143625" y="4644449"/>
            <a:ext cx="1500188" cy="500063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24" name="Прямоугольник 23">
            <a:extLst>
              <a:ext uri="{FF2B5EF4-FFF2-40B4-BE49-F238E27FC236}">
                <a16:creationId xmlns:a16="http://schemas.microsoft.com/office/drawing/2014/main" xmlns="" id="{33B8F1C7-D6A8-419D-A22A-ECD750FBF834}"/>
              </a:ext>
            </a:extLst>
          </p:cNvPr>
          <p:cNvSpPr/>
          <p:nvPr/>
        </p:nvSpPr>
        <p:spPr>
          <a:xfrm>
            <a:off x="7164288" y="4644449"/>
            <a:ext cx="479525" cy="500063"/>
          </a:xfrm>
          <a:prstGeom prst="rect">
            <a:avLst/>
          </a:prstGeom>
          <a:solidFill>
            <a:schemeClr val="bg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26" name="Прямоугольник 25">
            <a:extLst>
              <a:ext uri="{FF2B5EF4-FFF2-40B4-BE49-F238E27FC236}">
                <a16:creationId xmlns:a16="http://schemas.microsoft.com/office/drawing/2014/main" xmlns="" id="{46F757B1-1FCD-400A-AD84-68CFFA93CCF1}"/>
              </a:ext>
            </a:extLst>
          </p:cNvPr>
          <p:cNvSpPr/>
          <p:nvPr/>
        </p:nvSpPr>
        <p:spPr>
          <a:xfrm>
            <a:off x="6143625" y="5659782"/>
            <a:ext cx="719138" cy="500063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 dirty="0"/>
          </a:p>
        </p:txBody>
      </p:sp>
      <p:pic>
        <p:nvPicPr>
          <p:cNvPr id="8245" name="Picture 19">
            <a:extLst>
              <a:ext uri="{FF2B5EF4-FFF2-40B4-BE49-F238E27FC236}">
                <a16:creationId xmlns:a16="http://schemas.microsoft.com/office/drawing/2014/main" xmlns="" id="{0C980D9F-D317-4D9D-8E22-C4564A7C70B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29474" r="27693"/>
          <a:stretch>
            <a:fillRect/>
          </a:stretch>
        </p:blipFill>
        <p:spPr bwMode="auto">
          <a:xfrm>
            <a:off x="8497003" y="4466761"/>
            <a:ext cx="346075" cy="809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246" name="Picture 19">
            <a:extLst>
              <a:ext uri="{FF2B5EF4-FFF2-40B4-BE49-F238E27FC236}">
                <a16:creationId xmlns:a16="http://schemas.microsoft.com/office/drawing/2014/main" xmlns="" id="{FCB1F0E7-63D0-41B7-82CE-241AC6D4CFC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29474" r="27693"/>
          <a:stretch>
            <a:fillRect/>
          </a:stretch>
        </p:blipFill>
        <p:spPr bwMode="auto">
          <a:xfrm>
            <a:off x="8347075" y="3418183"/>
            <a:ext cx="346075" cy="809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247" name="Picture 19">
            <a:extLst>
              <a:ext uri="{FF2B5EF4-FFF2-40B4-BE49-F238E27FC236}">
                <a16:creationId xmlns:a16="http://schemas.microsoft.com/office/drawing/2014/main" xmlns="" id="{3D27642B-2D7C-4F7E-889B-9C503B0B067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29474" r="27693"/>
          <a:stretch>
            <a:fillRect/>
          </a:stretch>
        </p:blipFill>
        <p:spPr bwMode="auto">
          <a:xfrm>
            <a:off x="8119269" y="4466760"/>
            <a:ext cx="346075" cy="809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248" name="Picture 21">
            <a:extLst>
              <a:ext uri="{FF2B5EF4-FFF2-40B4-BE49-F238E27FC236}">
                <a16:creationId xmlns:a16="http://schemas.microsoft.com/office/drawing/2014/main" xmlns="" id="{645780DB-2568-472F-A1E2-7FBBAC60D13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t="33731"/>
          <a:stretch>
            <a:fillRect/>
          </a:stretch>
        </p:blipFill>
        <p:spPr bwMode="auto">
          <a:xfrm>
            <a:off x="8144736" y="2352098"/>
            <a:ext cx="642937" cy="571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249" name="Picture 21">
            <a:extLst>
              <a:ext uri="{FF2B5EF4-FFF2-40B4-BE49-F238E27FC236}">
                <a16:creationId xmlns:a16="http://schemas.microsoft.com/office/drawing/2014/main" xmlns="" id="{25D9703A-FCF5-46C0-86C4-B0C407DDA9B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t="33731"/>
          <a:stretch>
            <a:fillRect/>
          </a:stretch>
        </p:blipFill>
        <p:spPr bwMode="auto">
          <a:xfrm>
            <a:off x="8198643" y="5624063"/>
            <a:ext cx="642938" cy="571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xmlns="" id="{6AA0DECD-78CD-46B9-A6D1-8A3B7D4E7A8B}"/>
              </a:ext>
            </a:extLst>
          </p:cNvPr>
          <p:cNvSpPr/>
          <p:nvPr/>
        </p:nvSpPr>
        <p:spPr>
          <a:xfrm>
            <a:off x="35496" y="2017303"/>
            <a:ext cx="9072563" cy="127912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xmlns="" id="{F57A4FEC-A341-4333-B186-973ADD1279FD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/>
          <a:srcRect b="1470"/>
          <a:stretch/>
        </p:blipFill>
        <p:spPr>
          <a:xfrm>
            <a:off x="4676066" y="4532114"/>
            <a:ext cx="736600" cy="711063"/>
          </a:xfrm>
          <a:prstGeom prst="ellipse">
            <a:avLst/>
          </a:prstGeom>
          <a:ln w="63500" cap="rnd">
            <a:noFill/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</p:spPr>
      </p:pic>
      <p:pic>
        <p:nvPicPr>
          <p:cNvPr id="4" name="Рисунок 3">
            <a:extLst>
              <a:ext uri="{FF2B5EF4-FFF2-40B4-BE49-F238E27FC236}">
                <a16:creationId xmlns:a16="http://schemas.microsoft.com/office/drawing/2014/main" xmlns="" id="{93B609CA-6D92-48CF-A20F-0AE438CC7CA5}"/>
              </a:ext>
            </a:extLst>
          </p:cNvPr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4708697" y="5633367"/>
            <a:ext cx="671339" cy="675953"/>
          </a:xfrm>
          <a:prstGeom prst="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xmlns="" id="{11C9B20F-6F6E-4FAF-9F9D-0D2087ECBDDC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400992" y="3362898"/>
            <a:ext cx="1251128" cy="840173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xmlns="" id="{950F07B0-2FE6-483E-A97F-52FBD48A5B09}"/>
              </a:ext>
            </a:extLst>
          </p:cNvPr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4373994" y="2103898"/>
            <a:ext cx="1414683" cy="1037069"/>
          </a:xfrm>
          <a:prstGeom prst="rect">
            <a:avLst/>
          </a:prstGeom>
        </p:spPr>
      </p:pic>
      <p:sp>
        <p:nvSpPr>
          <p:cNvPr id="27" name="Прямоугольник 26">
            <a:extLst>
              <a:ext uri="{FF2B5EF4-FFF2-40B4-BE49-F238E27FC236}">
                <a16:creationId xmlns:a16="http://schemas.microsoft.com/office/drawing/2014/main" xmlns="" id="{1503A082-33A5-4F33-A262-A76174E79247}"/>
              </a:ext>
            </a:extLst>
          </p:cNvPr>
          <p:cNvSpPr/>
          <p:nvPr/>
        </p:nvSpPr>
        <p:spPr>
          <a:xfrm>
            <a:off x="6876256" y="5659781"/>
            <a:ext cx="767557" cy="500063"/>
          </a:xfrm>
          <a:prstGeom prst="rect">
            <a:avLst/>
          </a:prstGeom>
          <a:solidFill>
            <a:schemeClr val="bg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Заголовок 1">
            <a:extLst>
              <a:ext uri="{FF2B5EF4-FFF2-40B4-BE49-F238E27FC236}">
                <a16:creationId xmlns:a16="http://schemas.microsoft.com/office/drawing/2014/main" xmlns="" id="{135ACE31-1474-4DB7-BE66-04392AEB452E}"/>
              </a:ext>
            </a:extLst>
          </p:cNvPr>
          <p:cNvSpPr txBox="1">
            <a:spLocks/>
          </p:cNvSpPr>
          <p:nvPr/>
        </p:nvSpPr>
        <p:spPr bwMode="auto">
          <a:xfrm>
            <a:off x="550863" y="61913"/>
            <a:ext cx="6878637" cy="7858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eaLnBrk="0" hangingPunct="0">
              <a:defRPr/>
            </a:pPr>
            <a:r>
              <a:rPr lang="ru-RU" sz="4400" dirty="0" smtClean="0">
                <a:solidFill>
                  <a:srgbClr val="00B050"/>
                </a:solidFill>
                <a:latin typeface="Calibri" pitchFamily="34" charset="0"/>
                <a:ea typeface="Adobe Fan Heiti Std B" pitchFamily="34" charset="-128"/>
                <a:cs typeface="+mj-cs"/>
              </a:rPr>
              <a:t>этапы</a:t>
            </a:r>
            <a:endParaRPr lang="ru-RU" sz="4400" dirty="0">
              <a:solidFill>
                <a:srgbClr val="00B050"/>
              </a:solidFill>
              <a:latin typeface="Calibri" pitchFamily="34" charset="0"/>
              <a:ea typeface="Adobe Fan Heiti Std B" pitchFamily="34" charset="-128"/>
              <a:cs typeface="+mj-cs"/>
            </a:endParaRPr>
          </a:p>
        </p:txBody>
      </p:sp>
      <p:sp>
        <p:nvSpPr>
          <p:cNvPr id="10" name="Rectangle 5">
            <a:extLst>
              <a:ext uri="{FF2B5EF4-FFF2-40B4-BE49-F238E27FC236}">
                <a16:creationId xmlns:a16="http://schemas.microsoft.com/office/drawing/2014/main" xmlns="" id="{B376FF7C-F584-46A2-BF1D-E794966D2783}"/>
              </a:ext>
            </a:extLst>
          </p:cNvPr>
          <p:cNvSpPr>
            <a:spLocks noChangeArrowheads="1"/>
          </p:cNvSpPr>
          <p:nvPr/>
        </p:nvSpPr>
        <p:spPr bwMode="auto">
          <a:xfrm>
            <a:off x="2357438" y="1857364"/>
            <a:ext cx="6929437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defRPr/>
            </a:pPr>
            <a:r>
              <a:rPr lang="ru-RU" sz="2400" dirty="0" smtClean="0"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разработка прототипа (2020)</a:t>
            </a:r>
            <a:endParaRPr lang="ru-RU" sz="2400" dirty="0">
              <a:effectLst>
                <a:outerShdw blurRad="38100" dist="38100" dir="2700000" algn="tl">
                  <a:srgbClr val="C0C0C0"/>
                </a:outerShdw>
              </a:effectLst>
              <a:latin typeface="Arial" charset="0"/>
            </a:endParaRPr>
          </a:p>
        </p:txBody>
      </p:sp>
      <p:sp>
        <p:nvSpPr>
          <p:cNvPr id="11" name="Rectangle 5">
            <a:extLst>
              <a:ext uri="{FF2B5EF4-FFF2-40B4-BE49-F238E27FC236}">
                <a16:creationId xmlns:a16="http://schemas.microsoft.com/office/drawing/2014/main" xmlns="" id="{EB1B6E00-4814-40B4-8837-A5E1E6EC2BCD}"/>
              </a:ext>
            </a:extLst>
          </p:cNvPr>
          <p:cNvSpPr>
            <a:spLocks noChangeArrowheads="1"/>
          </p:cNvSpPr>
          <p:nvPr/>
        </p:nvSpPr>
        <p:spPr bwMode="auto">
          <a:xfrm>
            <a:off x="2519362" y="2643182"/>
            <a:ext cx="6624638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defRPr/>
            </a:pPr>
            <a:r>
              <a:rPr lang="ru-RU" sz="2400" dirty="0" smtClean="0"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участие в конкурсах </a:t>
            </a:r>
          </a:p>
          <a:p>
            <a:pPr>
              <a:defRPr/>
            </a:pPr>
            <a:r>
              <a:rPr lang="ru-RU" sz="2400" dirty="0" smtClean="0"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(акселераторы и гранты) (2020)</a:t>
            </a:r>
            <a:endParaRPr lang="ru-RU" sz="2400" dirty="0">
              <a:effectLst>
                <a:outerShdw blurRad="38100" dist="38100" dir="2700000" algn="tl">
                  <a:srgbClr val="C0C0C0"/>
                </a:outerShdw>
              </a:effectLst>
              <a:latin typeface="Arial" charset="0"/>
            </a:endParaRPr>
          </a:p>
        </p:txBody>
      </p:sp>
      <p:pic>
        <p:nvPicPr>
          <p:cNvPr id="11269" name="Picture 12">
            <a:extLst>
              <a:ext uri="{FF2B5EF4-FFF2-40B4-BE49-F238E27FC236}">
                <a16:creationId xmlns:a16="http://schemas.microsoft.com/office/drawing/2014/main" xmlns="" id="{B1E9B144-AA0C-42EC-B2E1-C84582F62A5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429520" y="500042"/>
            <a:ext cx="1179541" cy="10887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270" name="Picture 12">
            <a:extLst>
              <a:ext uri="{FF2B5EF4-FFF2-40B4-BE49-F238E27FC236}">
                <a16:creationId xmlns:a16="http://schemas.microsoft.com/office/drawing/2014/main" xmlns="" id="{9C18B5B7-A3A8-497A-AC20-B2BA2B8ADE8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143768" y="2071678"/>
            <a:ext cx="1608137" cy="14843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271" name="Picture 12">
            <a:extLst>
              <a:ext uri="{FF2B5EF4-FFF2-40B4-BE49-F238E27FC236}">
                <a16:creationId xmlns:a16="http://schemas.microsoft.com/office/drawing/2014/main" xmlns="" id="{C53F7275-4DF1-4A41-BDB8-DC362927831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143768" y="3143248"/>
            <a:ext cx="1608137" cy="14843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6" name="Rectangle 5">
            <a:extLst>
              <a:ext uri="{FF2B5EF4-FFF2-40B4-BE49-F238E27FC236}">
                <a16:creationId xmlns:a16="http://schemas.microsoft.com/office/drawing/2014/main" xmlns="" id="{59825FE2-6EF9-4A49-AD07-BF633910E5C9}"/>
              </a:ext>
            </a:extLst>
          </p:cNvPr>
          <p:cNvSpPr>
            <a:spLocks noChangeArrowheads="1"/>
          </p:cNvSpPr>
          <p:nvPr/>
        </p:nvSpPr>
        <p:spPr bwMode="auto">
          <a:xfrm>
            <a:off x="2214563" y="1000125"/>
            <a:ext cx="6929437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defRPr/>
            </a:pPr>
            <a:r>
              <a:rPr lang="ru-RU" sz="2400" dirty="0" smtClean="0"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старт проекта (2019)</a:t>
            </a:r>
            <a:endParaRPr lang="ru-RU" sz="2400" dirty="0">
              <a:effectLst>
                <a:outerShdw blurRad="38100" dist="38100" dir="2700000" algn="tl">
                  <a:srgbClr val="C0C0C0"/>
                </a:outerShdw>
              </a:effectLst>
              <a:latin typeface="Arial" charset="0"/>
            </a:endParaRPr>
          </a:p>
        </p:txBody>
      </p:sp>
      <p:pic>
        <p:nvPicPr>
          <p:cNvPr id="11273" name="Picture 12">
            <a:extLst>
              <a:ext uri="{FF2B5EF4-FFF2-40B4-BE49-F238E27FC236}">
                <a16:creationId xmlns:a16="http://schemas.microsoft.com/office/drawing/2014/main" xmlns="" id="{2D83ADF2-93E8-4D01-B191-0813B6487D1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358082" y="1142984"/>
            <a:ext cx="1393156" cy="12858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" name="Rectangle 5">
            <a:extLst>
              <a:ext uri="{FF2B5EF4-FFF2-40B4-BE49-F238E27FC236}">
                <a16:creationId xmlns:a16="http://schemas.microsoft.com/office/drawing/2014/main" xmlns="" id="{E13C2D98-0E97-4C01-916C-892115F5EC2D}"/>
              </a:ext>
            </a:extLst>
          </p:cNvPr>
          <p:cNvSpPr>
            <a:spLocks noChangeArrowheads="1"/>
          </p:cNvSpPr>
          <p:nvPr/>
        </p:nvSpPr>
        <p:spPr bwMode="auto">
          <a:xfrm>
            <a:off x="2662270" y="3786190"/>
            <a:ext cx="4910126" cy="249299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>
              <a:defRPr/>
            </a:pPr>
            <a:r>
              <a:rPr lang="ru-RU" sz="2400" dirty="0" smtClean="0"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получен патент </a:t>
            </a:r>
          </a:p>
          <a:p>
            <a:pPr>
              <a:defRPr/>
            </a:pPr>
            <a:r>
              <a:rPr lang="ru-RU" sz="2400" dirty="0" smtClean="0"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на изобретение (2021)</a:t>
            </a:r>
          </a:p>
          <a:p>
            <a:pPr>
              <a:defRPr/>
            </a:pPr>
            <a:r>
              <a:rPr lang="ru-RU" sz="2400" dirty="0" smtClean="0"/>
              <a:t>данные Библиографические:</a:t>
            </a:r>
            <a:endParaRPr lang="ru-RU" sz="2400" dirty="0" smtClean="0">
              <a:effectLst>
                <a:outerShdw blurRad="38100" dist="38100" dir="2700000" algn="tl">
                  <a:srgbClr val="C0C0C0"/>
                </a:outerShdw>
              </a:effectLst>
              <a:latin typeface="Arial" charset="0"/>
            </a:endParaRPr>
          </a:p>
          <a:p>
            <a:pPr>
              <a:defRPr/>
            </a:pPr>
            <a:endParaRPr lang="en-US" sz="1400" dirty="0" smtClean="0"/>
          </a:p>
          <a:p>
            <a:pPr>
              <a:defRPr/>
            </a:pPr>
            <a:r>
              <a:rPr lang="ru-RU" sz="1400" dirty="0" smtClean="0"/>
              <a:t>Пат</a:t>
            </a:r>
            <a:r>
              <a:rPr lang="ru-RU" sz="1400" dirty="0" smtClean="0"/>
              <a:t>. RU 2748174 Российская Федерация, МПК G06K 7/00. Способ бесконтактной передачи данных / Полетаев Д.А., </a:t>
            </a:r>
            <a:r>
              <a:rPr lang="ru-RU" sz="1400" dirty="0" err="1" smtClean="0"/>
              <a:t>патентообладатель</a:t>
            </a:r>
            <a:r>
              <a:rPr lang="ru-RU" sz="1400" dirty="0" smtClean="0"/>
              <a:t> Полетаев Д.А. – № 2019125434; </a:t>
            </a:r>
            <a:r>
              <a:rPr lang="ru-RU" sz="1400" dirty="0" err="1" smtClean="0"/>
              <a:t>заявл</a:t>
            </a:r>
            <a:r>
              <a:rPr lang="ru-RU" sz="1400" dirty="0" smtClean="0"/>
              <a:t>. 16.07.2019; </a:t>
            </a:r>
            <a:r>
              <a:rPr lang="ru-RU" sz="1400" dirty="0" err="1" smtClean="0"/>
              <a:t>публ</a:t>
            </a:r>
            <a:r>
              <a:rPr lang="ru-RU" sz="1400" dirty="0" smtClean="0"/>
              <a:t>. </a:t>
            </a:r>
            <a:r>
              <a:rPr lang="en-US" sz="1400" dirty="0" smtClean="0"/>
              <a:t>2</a:t>
            </a:r>
            <a:r>
              <a:rPr lang="ru-RU" sz="1400" dirty="0" smtClean="0"/>
              <a:t>0.0</a:t>
            </a:r>
            <a:r>
              <a:rPr lang="en-US" sz="1400" dirty="0" smtClean="0"/>
              <a:t>5</a:t>
            </a:r>
            <a:r>
              <a:rPr lang="ru-RU" sz="1400" dirty="0" smtClean="0"/>
              <a:t>.202</a:t>
            </a:r>
            <a:r>
              <a:rPr lang="en-US" sz="1400" dirty="0" smtClean="0"/>
              <a:t>1</a:t>
            </a:r>
            <a:r>
              <a:rPr lang="ru-RU" sz="1400" dirty="0" smtClean="0"/>
              <a:t>, </a:t>
            </a:r>
            <a:r>
              <a:rPr lang="ru-RU" sz="1400" dirty="0" err="1" smtClean="0"/>
              <a:t>бюл</a:t>
            </a:r>
            <a:r>
              <a:rPr lang="ru-RU" sz="1400" dirty="0" smtClean="0"/>
              <a:t>. № 1</a:t>
            </a:r>
            <a:r>
              <a:rPr lang="en-US" sz="1400" dirty="0" smtClean="0"/>
              <a:t>4</a:t>
            </a:r>
            <a:r>
              <a:rPr lang="ru-RU" sz="1400" dirty="0" smtClean="0"/>
              <a:t>.</a:t>
            </a:r>
            <a:endParaRPr lang="ru-RU" sz="1400" dirty="0">
              <a:effectLst>
                <a:outerShdw blurRad="38100" dist="38100" dir="2700000" algn="tl">
                  <a:srgbClr val="C0C0C0"/>
                </a:outerShdw>
              </a:effectLst>
              <a:latin typeface="Arial" charset="0"/>
            </a:endParaRPr>
          </a:p>
        </p:txBody>
      </p:sp>
      <p:sp>
        <p:nvSpPr>
          <p:cNvPr id="14" name="Номер слайда 3">
            <a:extLst>
              <a:ext uri="{FF2B5EF4-FFF2-40B4-BE49-F238E27FC236}">
                <a16:creationId xmlns:a16="http://schemas.microsoft.com/office/drawing/2014/main" xmlns="" id="{5EB9B811-E01D-4EB5-A159-6055B2DA4D3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862763" y="114300"/>
            <a:ext cx="2133600" cy="365125"/>
          </a:xfrm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91B9BBB8-34C4-442B-B343-8ADA475028EB}" type="slidenum">
              <a:rPr lang="ru-RU" altLang="ru-RU" sz="2800" b="1">
                <a:solidFill>
                  <a:srgbClr val="00B050"/>
                </a:solidFill>
                <a:latin typeface="Calibri" panose="020F0502020204030204" pitchFamily="34" charset="0"/>
              </a:rPr>
              <a:pPr eaLnBrk="1" hangingPunct="1"/>
              <a:t>7</a:t>
            </a:fld>
            <a:endParaRPr lang="ru-RU" altLang="ru-RU" sz="2800" b="1">
              <a:solidFill>
                <a:srgbClr val="00B050"/>
              </a:solidFill>
              <a:latin typeface="Calibri" panose="020F0502020204030204" pitchFamily="34" charset="0"/>
            </a:endParaRPr>
          </a:p>
        </p:txBody>
      </p:sp>
      <p:sp>
        <p:nvSpPr>
          <p:cNvPr id="15" name="Rectangle 5">
            <a:extLst>
              <a:ext uri="{FF2B5EF4-FFF2-40B4-BE49-F238E27FC236}">
                <a16:creationId xmlns:a16="http://schemas.microsoft.com/office/drawing/2014/main" xmlns="" id="{E13C2D98-0E97-4C01-916C-892115F5EC2D}"/>
              </a:ext>
            </a:extLst>
          </p:cNvPr>
          <p:cNvSpPr>
            <a:spLocks noChangeArrowheads="1"/>
          </p:cNvSpPr>
          <p:nvPr/>
        </p:nvSpPr>
        <p:spPr bwMode="auto">
          <a:xfrm>
            <a:off x="2519362" y="6000768"/>
            <a:ext cx="6624638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defRPr/>
            </a:pPr>
            <a:r>
              <a:rPr lang="ru-RU" sz="2400" dirty="0" smtClean="0"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разработка готова для продажи в виде лицензии на право использования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Заголовок 1">
            <a:extLst>
              <a:ext uri="{FF2B5EF4-FFF2-40B4-BE49-F238E27FC236}">
                <a16:creationId xmlns:a16="http://schemas.microsoft.com/office/drawing/2014/main" xmlns="" id="{D452E86D-97A9-4B88-9D5D-376738D10B9D}"/>
              </a:ext>
            </a:extLst>
          </p:cNvPr>
          <p:cNvSpPr txBox="1">
            <a:spLocks/>
          </p:cNvSpPr>
          <p:nvPr/>
        </p:nvSpPr>
        <p:spPr bwMode="auto">
          <a:xfrm>
            <a:off x="550863" y="61913"/>
            <a:ext cx="6878637" cy="7858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eaLnBrk="0" hangingPunct="0">
              <a:defRPr/>
            </a:pPr>
            <a:r>
              <a:rPr lang="ru-RU" sz="4400" dirty="0" smtClean="0">
                <a:solidFill>
                  <a:srgbClr val="00B050"/>
                </a:solidFill>
                <a:latin typeface="Calibri" pitchFamily="34" charset="0"/>
                <a:ea typeface="Adobe Fan Heiti Std B" pitchFamily="34" charset="-128"/>
                <a:cs typeface="+mj-cs"/>
              </a:rPr>
              <a:t>результаты</a:t>
            </a:r>
            <a:endParaRPr lang="ru-RU" sz="4400" dirty="0">
              <a:solidFill>
                <a:srgbClr val="00B050"/>
              </a:solidFill>
              <a:latin typeface="Calibri" pitchFamily="34" charset="0"/>
              <a:ea typeface="Adobe Fan Heiti Std B" pitchFamily="34" charset="-128"/>
              <a:cs typeface="+mj-cs"/>
            </a:endParaRPr>
          </a:p>
        </p:txBody>
      </p:sp>
      <p:sp>
        <p:nvSpPr>
          <p:cNvPr id="10" name="Rectangle 5">
            <a:extLst>
              <a:ext uri="{FF2B5EF4-FFF2-40B4-BE49-F238E27FC236}">
                <a16:creationId xmlns:a16="http://schemas.microsoft.com/office/drawing/2014/main" xmlns="" id="{070C7948-D3B4-4D2F-99E3-9411F04F5A18}"/>
              </a:ext>
            </a:extLst>
          </p:cNvPr>
          <p:cNvSpPr>
            <a:spLocks noChangeArrowheads="1"/>
          </p:cNvSpPr>
          <p:nvPr/>
        </p:nvSpPr>
        <p:spPr bwMode="auto">
          <a:xfrm>
            <a:off x="2500313" y="1571625"/>
            <a:ext cx="6929437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defRPr/>
            </a:pPr>
            <a:r>
              <a:rPr lang="ru-RU" sz="2400" dirty="0" smtClean="0"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получен патент на изобретение</a:t>
            </a:r>
          </a:p>
          <a:p>
            <a:pPr>
              <a:defRPr/>
            </a:pPr>
            <a:endParaRPr lang="ru-RU" sz="2400" dirty="0">
              <a:effectLst>
                <a:outerShdw blurRad="38100" dist="38100" dir="2700000" algn="tl">
                  <a:srgbClr val="C0C0C0"/>
                </a:outerShdw>
              </a:effectLst>
              <a:latin typeface="Arial" charset="0"/>
            </a:endParaRPr>
          </a:p>
        </p:txBody>
      </p:sp>
      <p:sp>
        <p:nvSpPr>
          <p:cNvPr id="11" name="Rectangle 5">
            <a:extLst>
              <a:ext uri="{FF2B5EF4-FFF2-40B4-BE49-F238E27FC236}">
                <a16:creationId xmlns:a16="http://schemas.microsoft.com/office/drawing/2014/main" xmlns="" id="{4AB34D80-F266-4A02-955B-90D1CE7B25DA}"/>
              </a:ext>
            </a:extLst>
          </p:cNvPr>
          <p:cNvSpPr>
            <a:spLocks noChangeArrowheads="1"/>
          </p:cNvSpPr>
          <p:nvPr/>
        </p:nvSpPr>
        <p:spPr bwMode="auto">
          <a:xfrm>
            <a:off x="2928926" y="2714620"/>
            <a:ext cx="6624637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defRPr/>
            </a:pPr>
            <a:r>
              <a:rPr lang="ru-RU" sz="2400" dirty="0" smtClean="0"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публикация статей</a:t>
            </a:r>
            <a:endParaRPr lang="ru-RU" sz="2400" dirty="0">
              <a:effectLst>
                <a:outerShdw blurRad="38100" dist="38100" dir="2700000" algn="tl">
                  <a:srgbClr val="C0C0C0"/>
                </a:outerShdw>
              </a:effectLst>
              <a:latin typeface="Arial" charset="0"/>
            </a:endParaRPr>
          </a:p>
        </p:txBody>
      </p:sp>
      <p:pic>
        <p:nvPicPr>
          <p:cNvPr id="12293" name="Picture 12">
            <a:extLst>
              <a:ext uri="{FF2B5EF4-FFF2-40B4-BE49-F238E27FC236}">
                <a16:creationId xmlns:a16="http://schemas.microsoft.com/office/drawing/2014/main" xmlns="" id="{D260E60A-7F00-44A6-B168-9866C3A1674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42938" y="1214438"/>
            <a:ext cx="1608137" cy="14843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294" name="Picture 12">
            <a:extLst>
              <a:ext uri="{FF2B5EF4-FFF2-40B4-BE49-F238E27FC236}">
                <a16:creationId xmlns:a16="http://schemas.microsoft.com/office/drawing/2014/main" xmlns="" id="{464EED18-4E5D-49E2-B312-A8F3E6D93FA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214438" y="2428875"/>
            <a:ext cx="1608137" cy="14843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4" name="Номер слайда 3">
            <a:extLst>
              <a:ext uri="{FF2B5EF4-FFF2-40B4-BE49-F238E27FC236}">
                <a16:creationId xmlns:a16="http://schemas.microsoft.com/office/drawing/2014/main" xmlns="" id="{CC669B15-2F1B-43FD-828A-C75A7C8279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862763" y="114300"/>
            <a:ext cx="2133600" cy="365125"/>
          </a:xfrm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2A463084-7871-4348-A5DB-7AF4E75F745A}" type="slidenum">
              <a:rPr lang="ru-RU" altLang="ru-RU" sz="2800" b="1">
                <a:solidFill>
                  <a:srgbClr val="00B050"/>
                </a:solidFill>
                <a:latin typeface="Calibri" panose="020F0502020204030204" pitchFamily="34" charset="0"/>
              </a:rPr>
              <a:pPr eaLnBrk="1" hangingPunct="1"/>
              <a:t>8</a:t>
            </a:fld>
            <a:endParaRPr lang="ru-RU" altLang="ru-RU" sz="2800" b="1">
              <a:solidFill>
                <a:srgbClr val="00B050"/>
              </a:solidFill>
              <a:latin typeface="Calibri" panose="020F0502020204030204" pitchFamily="34" charset="0"/>
            </a:endParaRPr>
          </a:p>
        </p:txBody>
      </p:sp>
      <p:pic>
        <p:nvPicPr>
          <p:cNvPr id="12296" name="Picture 12">
            <a:extLst>
              <a:ext uri="{FF2B5EF4-FFF2-40B4-BE49-F238E27FC236}">
                <a16:creationId xmlns:a16="http://schemas.microsoft.com/office/drawing/2014/main" xmlns="" id="{C4B3BBE1-C908-482E-A855-C2D4CA2CFE4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785938" y="3571875"/>
            <a:ext cx="1608137" cy="14843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" name="Rectangle 5">
            <a:extLst>
              <a:ext uri="{FF2B5EF4-FFF2-40B4-BE49-F238E27FC236}">
                <a16:creationId xmlns:a16="http://schemas.microsoft.com/office/drawing/2014/main" xmlns="" id="{B689294C-00BB-42F1-902F-BDD5080E6F4A}"/>
              </a:ext>
            </a:extLst>
          </p:cNvPr>
          <p:cNvSpPr>
            <a:spLocks noChangeArrowheads="1"/>
          </p:cNvSpPr>
          <p:nvPr/>
        </p:nvSpPr>
        <p:spPr bwMode="auto">
          <a:xfrm>
            <a:off x="2928938" y="4143375"/>
            <a:ext cx="6624637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defRPr/>
            </a:pPr>
            <a:r>
              <a:rPr lang="ru-RU" sz="2400" dirty="0" smtClean="0"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участие в конкурсах</a:t>
            </a:r>
            <a:endParaRPr lang="ru-RU" sz="2400" dirty="0">
              <a:effectLst>
                <a:outerShdw blurRad="38100" dist="38100" dir="2700000" algn="tl">
                  <a:srgbClr val="C0C0C0"/>
                </a:outerShdw>
              </a:effectLst>
              <a:latin typeface="Arial" charset="0"/>
            </a:endParaRPr>
          </a:p>
        </p:txBody>
      </p:sp>
      <p:pic>
        <p:nvPicPr>
          <p:cNvPr id="12298" name="Picture 12">
            <a:extLst>
              <a:ext uri="{FF2B5EF4-FFF2-40B4-BE49-F238E27FC236}">
                <a16:creationId xmlns:a16="http://schemas.microsoft.com/office/drawing/2014/main" xmlns="" id="{7AFB7959-B072-465C-AA29-728EACBD5B7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000250" y="4786313"/>
            <a:ext cx="1608138" cy="14843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8" name="Rectangle 5">
            <a:extLst>
              <a:ext uri="{FF2B5EF4-FFF2-40B4-BE49-F238E27FC236}">
                <a16:creationId xmlns:a16="http://schemas.microsoft.com/office/drawing/2014/main" xmlns="" id="{57F4AE06-9A33-4B74-B0E4-9277F7232DA0}"/>
              </a:ext>
            </a:extLst>
          </p:cNvPr>
          <p:cNvSpPr>
            <a:spLocks noChangeArrowheads="1"/>
          </p:cNvSpPr>
          <p:nvPr/>
        </p:nvSpPr>
        <p:spPr bwMode="auto">
          <a:xfrm>
            <a:off x="3214688" y="5429250"/>
            <a:ext cx="6624637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defRPr/>
            </a:pPr>
            <a:r>
              <a:rPr lang="ru-RU" sz="2400" dirty="0" smtClean="0"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разработка прототипа</a:t>
            </a:r>
            <a:endParaRPr lang="ru-RU" sz="2400" dirty="0">
              <a:effectLst>
                <a:outerShdw blurRad="38100" dist="38100" dir="2700000" algn="tl">
                  <a:srgbClr val="C0C0C0"/>
                </a:outerShdw>
              </a:effectLst>
              <a:latin typeface="Arial" charset="0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>
            <a:extLst>
              <a:ext uri="{FF2B5EF4-FFF2-40B4-BE49-F238E27FC236}">
                <a16:creationId xmlns:a16="http://schemas.microsoft.com/office/drawing/2014/main" xmlns="" id="{C7B8BC9E-6F08-411E-A259-E7F4BF6D9E54}"/>
              </a:ext>
            </a:extLst>
          </p:cNvPr>
          <p:cNvSpPr txBox="1">
            <a:spLocks/>
          </p:cNvSpPr>
          <p:nvPr/>
        </p:nvSpPr>
        <p:spPr bwMode="auto">
          <a:xfrm>
            <a:off x="323528" y="175938"/>
            <a:ext cx="3929063" cy="6462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eaLnBrk="0" hangingPunct="0">
              <a:defRPr/>
            </a:pPr>
            <a:r>
              <a:rPr lang="ru-RU" sz="4400" dirty="0">
                <a:solidFill>
                  <a:srgbClr val="00B050"/>
                </a:solidFill>
                <a:latin typeface="Calibri" pitchFamily="34" charset="0"/>
                <a:ea typeface="Adobe Fan Heiti Std B" pitchFamily="34" charset="-128"/>
                <a:cs typeface="+mj-cs"/>
              </a:rPr>
              <a:t>команда</a:t>
            </a:r>
          </a:p>
          <a:p>
            <a:pPr eaLnBrk="0" hangingPunct="0">
              <a:defRPr/>
            </a:pPr>
            <a:endParaRPr lang="ru-RU" dirty="0">
              <a:solidFill>
                <a:srgbClr val="00B050"/>
              </a:solidFill>
              <a:latin typeface="Calibri" pitchFamily="34" charset="0"/>
              <a:ea typeface="Adobe Fan Heiti Std B" pitchFamily="34" charset="-128"/>
              <a:cs typeface="+mj-cs"/>
            </a:endParaRPr>
          </a:p>
        </p:txBody>
      </p:sp>
      <p:sp>
        <p:nvSpPr>
          <p:cNvPr id="4100" name="Прямоугольник 4">
            <a:extLst>
              <a:ext uri="{FF2B5EF4-FFF2-40B4-BE49-F238E27FC236}">
                <a16:creationId xmlns:a16="http://schemas.microsoft.com/office/drawing/2014/main" xmlns="" id="{E79F28A4-C5F8-4B1C-A477-D39F033ACA89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7504" y="4659312"/>
            <a:ext cx="7643813" cy="2092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ru-RU" altLang="ru-RU" sz="1300" b="1" dirty="0"/>
              <a:t>до</a:t>
            </a:r>
            <a:r>
              <a:rPr lang="uk-UA" altLang="ru-RU" sz="1300" b="1" dirty="0" err="1"/>
              <a:t>стижения</a:t>
            </a:r>
            <a:r>
              <a:rPr lang="uk-UA" altLang="ru-RU" sz="1300" b="1" dirty="0"/>
              <a:t> </a:t>
            </a:r>
            <a:r>
              <a:rPr lang="uk-UA" altLang="ru-RU" sz="1300" b="1" dirty="0" err="1"/>
              <a:t>команды</a:t>
            </a:r>
            <a:r>
              <a:rPr lang="uk-UA" altLang="ru-RU" sz="1300" b="1" dirty="0"/>
              <a:t>:</a:t>
            </a:r>
          </a:p>
          <a:p>
            <a:pPr eaLnBrk="1" hangingPunct="1"/>
            <a:r>
              <a:rPr lang="ru-RU" altLang="ru-RU" sz="1300" dirty="0"/>
              <a:t>финал конкурса  </a:t>
            </a:r>
            <a:r>
              <a:rPr lang="ru-RU" altLang="ru-RU" sz="1300" dirty="0" err="1"/>
              <a:t>майкрософт</a:t>
            </a:r>
            <a:r>
              <a:rPr lang="ru-RU" altLang="ru-RU" sz="1300" dirty="0"/>
              <a:t> </a:t>
            </a:r>
            <a:r>
              <a:rPr lang="en-US" altLang="ru-RU" sz="1300" dirty="0" err="1"/>
              <a:t>i</a:t>
            </a:r>
            <a:r>
              <a:rPr lang="ru-RU" altLang="ru-RU" sz="1300" dirty="0" err="1"/>
              <a:t>magine</a:t>
            </a:r>
            <a:r>
              <a:rPr lang="ru-RU" altLang="ru-RU" sz="1300" dirty="0"/>
              <a:t> </a:t>
            </a:r>
            <a:r>
              <a:rPr lang="en-US" altLang="ru-RU" sz="1300" dirty="0"/>
              <a:t>c</a:t>
            </a:r>
            <a:r>
              <a:rPr lang="ru-RU" altLang="ru-RU" sz="1300" dirty="0" err="1"/>
              <a:t>up</a:t>
            </a:r>
            <a:r>
              <a:rPr lang="ru-RU" altLang="ru-RU" sz="1300" dirty="0"/>
              <a:t> (2013)</a:t>
            </a:r>
          </a:p>
          <a:p>
            <a:pPr eaLnBrk="1" hangingPunct="1"/>
            <a:r>
              <a:rPr lang="ru-RU" altLang="ru-RU" sz="1300" dirty="0"/>
              <a:t>конкурс инновационных проектов в области фотоники , ИТМО (2014),</a:t>
            </a:r>
          </a:p>
          <a:p>
            <a:pPr eaLnBrk="1" hangingPunct="1"/>
            <a:r>
              <a:rPr lang="ru-RU" altLang="ru-RU" sz="1300" dirty="0"/>
              <a:t>конкурс инновационных предложения республики Крым (2014),</a:t>
            </a:r>
          </a:p>
          <a:p>
            <a:pPr eaLnBrk="1" hangingPunct="1"/>
            <a:r>
              <a:rPr lang="ru-RU" altLang="ru-RU" sz="1300" dirty="0"/>
              <a:t>конкурс  «про: регион – 2015»,</a:t>
            </a:r>
          </a:p>
          <a:p>
            <a:pPr eaLnBrk="1" hangingPunct="1"/>
            <a:r>
              <a:rPr lang="ru-RU" altLang="ru-RU" sz="1300" dirty="0"/>
              <a:t>финал конкурса проектов всероссийской инженерной школы (2016)</a:t>
            </a:r>
          </a:p>
          <a:p>
            <a:pPr eaLnBrk="1" hangingPunct="1"/>
            <a:r>
              <a:rPr lang="ru-RU" altLang="ru-RU" sz="1300" dirty="0"/>
              <a:t>конкурс умник (2016),</a:t>
            </a:r>
          </a:p>
          <a:p>
            <a:pPr eaLnBrk="1" hangingPunct="1"/>
            <a:r>
              <a:rPr lang="ru-RU" altLang="ru-RU" sz="1300" dirty="0"/>
              <a:t>международный молодежный конкурс инновационных проектов и стартапов «потенциал будущего»  мгу (2015 – </a:t>
            </a:r>
            <a:r>
              <a:rPr lang="ru-RU" altLang="ru-RU" sz="1300" dirty="0" smtClean="0"/>
              <a:t>20</a:t>
            </a:r>
            <a:r>
              <a:rPr lang="en-US" altLang="ru-RU" sz="1300" dirty="0" smtClean="0"/>
              <a:t>2</a:t>
            </a:r>
            <a:r>
              <a:rPr lang="ru-RU" altLang="ru-RU" sz="1300" dirty="0" smtClean="0"/>
              <a:t>1)</a:t>
            </a:r>
            <a:endParaRPr lang="ru-RU" altLang="ru-RU" sz="1300" dirty="0"/>
          </a:p>
          <a:p>
            <a:pPr eaLnBrk="1" hangingPunct="1"/>
            <a:r>
              <a:rPr lang="ru-RU" altLang="ru-RU" sz="1300" dirty="0"/>
              <a:t>к</a:t>
            </a:r>
            <a:r>
              <a:rPr lang="ru-RU" altLang="ru-RU" sz="1300" dirty="0" smtClean="0"/>
              <a:t>онкурс </a:t>
            </a:r>
            <a:r>
              <a:rPr lang="ru-RU" altLang="ru-RU" sz="1300" dirty="0"/>
              <a:t>проектов форума «Лидеры перемен» (2018)</a:t>
            </a:r>
          </a:p>
        </p:txBody>
      </p:sp>
      <p:sp>
        <p:nvSpPr>
          <p:cNvPr id="9" name="Прямоугольник 8">
            <a:extLst>
              <a:ext uri="{FF2B5EF4-FFF2-40B4-BE49-F238E27FC236}">
                <a16:creationId xmlns:a16="http://schemas.microsoft.com/office/drawing/2014/main" xmlns="" id="{F87E51F7-270F-457E-81B0-E69BEF6E1E7D}"/>
              </a:ext>
            </a:extLst>
          </p:cNvPr>
          <p:cNvSpPr/>
          <p:nvPr/>
        </p:nvSpPr>
        <p:spPr>
          <a:xfrm>
            <a:off x="0" y="1152525"/>
            <a:ext cx="3203848" cy="18928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</a:tabLst>
              <a:defRPr/>
            </a:pPr>
            <a:r>
              <a:rPr lang="ru-RU" altLang="ru-RU" sz="1300" b="1" dirty="0">
                <a:latin typeface="Arial" charset="0"/>
              </a:rPr>
              <a:t>Соколенко Богдан Валентинович,</a:t>
            </a:r>
            <a:r>
              <a:rPr lang="ru-RU" altLang="ru-RU" sz="1300" dirty="0">
                <a:latin typeface="Arial" charset="0"/>
              </a:rPr>
              <a:t> </a:t>
            </a:r>
            <a:r>
              <a:rPr kumimoji="1" lang="ru-RU" sz="1300" dirty="0"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кандидат физико-математических наук, ассистент кафедры общей физики физико-технического института Крымского федерального университета имени В.И. Вернадского главный конструктор студенческого конструкторского бюро – инженер проекта</a:t>
            </a:r>
          </a:p>
        </p:txBody>
      </p:sp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xmlns="" id="{08071796-0384-415C-923A-15E67A35CD6A}"/>
              </a:ext>
            </a:extLst>
          </p:cNvPr>
          <p:cNvSpPr/>
          <p:nvPr/>
        </p:nvSpPr>
        <p:spPr>
          <a:xfrm>
            <a:off x="0" y="2996952"/>
            <a:ext cx="3203848" cy="14927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</a:tabLst>
              <a:defRPr/>
            </a:pPr>
            <a:r>
              <a:rPr kumimoji="1" lang="ru-RU" altLang="ru-RU" sz="1300" b="1" dirty="0"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Бахов Валерий Андреевич,</a:t>
            </a:r>
            <a:r>
              <a:rPr kumimoji="1" lang="ru-RU" sz="1300" dirty="0"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 молодой ученый, преподаватель Таврического колледжа Крымского федерального университета имени В.И. Вернадского главный конструктор студенческого конструкторского бюро – инженер проекта</a:t>
            </a:r>
            <a:endParaRPr lang="ru-RU" altLang="ru-RU" sz="1300" dirty="0">
              <a:latin typeface="Arial" charset="0"/>
            </a:endParaRPr>
          </a:p>
        </p:txBody>
      </p:sp>
      <p:pic>
        <p:nvPicPr>
          <p:cNvPr id="4103" name="Picture 11">
            <a:extLst>
              <a:ext uri="{FF2B5EF4-FFF2-40B4-BE49-F238E27FC236}">
                <a16:creationId xmlns:a16="http://schemas.microsoft.com/office/drawing/2014/main" xmlns="" id="{6B569A9C-C00D-45CF-94CB-3180EF2FF5E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355976" y="147711"/>
            <a:ext cx="1428750" cy="8270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104" name="Прямоугольник 12">
            <a:extLst>
              <a:ext uri="{FF2B5EF4-FFF2-40B4-BE49-F238E27FC236}">
                <a16:creationId xmlns:a16="http://schemas.microsoft.com/office/drawing/2014/main" xmlns="" id="{CD945C4C-0C95-4D6E-8228-ABF6D6DAC64A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4191000"/>
            <a:ext cx="4143375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just" eaLnBrk="1" hangingPunct="1"/>
            <a:endParaRPr lang="ru-RU" altLang="ru-RU" sz="1400"/>
          </a:p>
        </p:txBody>
      </p:sp>
      <p:sp>
        <p:nvSpPr>
          <p:cNvPr id="12" name="Номер слайда 3">
            <a:extLst>
              <a:ext uri="{FF2B5EF4-FFF2-40B4-BE49-F238E27FC236}">
                <a16:creationId xmlns:a16="http://schemas.microsoft.com/office/drawing/2014/main" xmlns="" id="{2E7A4EF7-5839-4C88-9887-0DD26EFE1EC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862763" y="114300"/>
            <a:ext cx="2133600" cy="365125"/>
          </a:xfrm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381DAB25-9C3A-4C84-A89F-559D41C296FD}" type="slidenum">
              <a:rPr lang="ru-RU" altLang="ru-RU" sz="2800" b="1">
                <a:solidFill>
                  <a:srgbClr val="00B050"/>
                </a:solidFill>
                <a:latin typeface="Calibri" panose="020F0502020204030204" pitchFamily="34" charset="0"/>
              </a:rPr>
              <a:pPr eaLnBrk="1" hangingPunct="1"/>
              <a:t>9</a:t>
            </a:fld>
            <a:endParaRPr lang="ru-RU" altLang="ru-RU" sz="2800" b="1">
              <a:solidFill>
                <a:srgbClr val="00B050"/>
              </a:solidFill>
              <a:latin typeface="Calibri" panose="020F0502020204030204" pitchFamily="34" charset="0"/>
            </a:endParaRP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xmlns="" id="{813A235F-C7D0-41C3-911B-2265693F52A8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BEBA8EAE-BF5A-486C-A8C5-ECC9F3942E4B}">
                <a14:imgProps xmlns:a14="http://schemas.microsoft.com/office/drawing/2010/main" xmlns="">
                  <a14:imgLayer r:embed="rId4">
                    <a14:imgEffect>
                      <a14:sharpenSoften amount="32000"/>
                    </a14:imgEffect>
                    <a14:imgEffect>
                      <a14:brightnessContrast bright="23000" contrast="26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 val="0"/>
              </a:ext>
            </a:extLst>
          </a:blip>
          <a:srcRect l="3003" r="1813"/>
          <a:stretch/>
        </p:blipFill>
        <p:spPr>
          <a:xfrm>
            <a:off x="3293147" y="1230796"/>
            <a:ext cx="5527325" cy="3062300"/>
          </a:xfrm>
          <a:prstGeom prst="roundRect">
            <a:avLst>
              <a:gd name="adj" fmla="val 3128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xmlns="" id="{0B6727B8-0F5F-47B6-B160-83A4B4896E2D}"/>
              </a:ext>
            </a:extLst>
          </p:cNvPr>
          <p:cNvSpPr/>
          <p:nvPr/>
        </p:nvSpPr>
        <p:spPr>
          <a:xfrm>
            <a:off x="323528" y="561255"/>
            <a:ext cx="394236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eaLnBrk="0" hangingPunct="0">
              <a:defRPr/>
            </a:pPr>
            <a:r>
              <a:rPr lang="ru-RU" dirty="0">
                <a:solidFill>
                  <a:srgbClr val="00B050"/>
                </a:solidFill>
                <a:latin typeface="Calibri" pitchFamily="34" charset="0"/>
                <a:ea typeface="Adobe Fan Heiti Std B" pitchFamily="34" charset="-128"/>
              </a:rPr>
              <a:t>студенческого конструкторского бюро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Заголовок 1">
            <a:extLst>
              <a:ext uri="{FF2B5EF4-FFF2-40B4-BE49-F238E27FC236}">
                <a16:creationId xmlns:a16="http://schemas.microsoft.com/office/drawing/2014/main" xmlns="" id="{D452E86D-97A9-4B88-9D5D-376738D10B9D}"/>
              </a:ext>
            </a:extLst>
          </p:cNvPr>
          <p:cNvSpPr txBox="1">
            <a:spLocks/>
          </p:cNvSpPr>
          <p:nvPr/>
        </p:nvSpPr>
        <p:spPr bwMode="auto">
          <a:xfrm>
            <a:off x="550863" y="61913"/>
            <a:ext cx="6878637" cy="7858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eaLnBrk="0" hangingPunct="0">
              <a:defRPr/>
            </a:pPr>
            <a:r>
              <a:rPr lang="ru-RU" sz="4400" dirty="0" smtClean="0">
                <a:solidFill>
                  <a:srgbClr val="00B050"/>
                </a:solidFill>
                <a:latin typeface="Calibri" pitchFamily="34" charset="0"/>
                <a:ea typeface="Adobe Fan Heiti Std B" pitchFamily="34" charset="-128"/>
                <a:cs typeface="+mj-cs"/>
              </a:rPr>
              <a:t>инвестиции</a:t>
            </a:r>
            <a:endParaRPr lang="ru-RU" sz="4400" dirty="0">
              <a:solidFill>
                <a:srgbClr val="00B050"/>
              </a:solidFill>
              <a:latin typeface="Calibri" pitchFamily="34" charset="0"/>
              <a:ea typeface="Adobe Fan Heiti Std B" pitchFamily="34" charset="-128"/>
              <a:cs typeface="+mj-cs"/>
            </a:endParaRPr>
          </a:p>
        </p:txBody>
      </p:sp>
      <p:sp>
        <p:nvSpPr>
          <p:cNvPr id="10" name="Rectangle 5">
            <a:extLst>
              <a:ext uri="{FF2B5EF4-FFF2-40B4-BE49-F238E27FC236}">
                <a16:creationId xmlns:a16="http://schemas.microsoft.com/office/drawing/2014/main" xmlns="" id="{070C7948-D3B4-4D2F-99E3-9411F04F5A18}"/>
              </a:ext>
            </a:extLst>
          </p:cNvPr>
          <p:cNvSpPr>
            <a:spLocks noChangeArrowheads="1"/>
          </p:cNvSpPr>
          <p:nvPr/>
        </p:nvSpPr>
        <p:spPr bwMode="auto">
          <a:xfrm>
            <a:off x="2500313" y="1571625"/>
            <a:ext cx="6929437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defRPr/>
            </a:pPr>
            <a:r>
              <a:rPr lang="ru-RU" sz="2400" dirty="0" smtClean="0"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продажа лицензии на готовый продукт</a:t>
            </a:r>
            <a:endParaRPr lang="ru-RU" sz="2400" dirty="0">
              <a:effectLst>
                <a:outerShdw blurRad="38100" dist="38100" dir="2700000" algn="tl">
                  <a:srgbClr val="C0C0C0"/>
                </a:outerShdw>
              </a:effectLst>
              <a:latin typeface="Arial" charset="0"/>
            </a:endParaRPr>
          </a:p>
        </p:txBody>
      </p:sp>
      <p:pic>
        <p:nvPicPr>
          <p:cNvPr id="12293" name="Picture 12">
            <a:extLst>
              <a:ext uri="{FF2B5EF4-FFF2-40B4-BE49-F238E27FC236}">
                <a16:creationId xmlns:a16="http://schemas.microsoft.com/office/drawing/2014/main" xmlns="" id="{D260E60A-7F00-44A6-B168-9866C3A1674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42938" y="1214438"/>
            <a:ext cx="1608137" cy="14843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4" name="Номер слайда 3">
            <a:extLst>
              <a:ext uri="{FF2B5EF4-FFF2-40B4-BE49-F238E27FC236}">
                <a16:creationId xmlns:a16="http://schemas.microsoft.com/office/drawing/2014/main" xmlns="" id="{CC669B15-2F1B-43FD-828A-C75A7C8279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862763" y="114300"/>
            <a:ext cx="2133600" cy="365125"/>
          </a:xfrm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2A463084-7871-4348-A5DB-7AF4E75F745A}" type="slidenum">
              <a:rPr lang="ru-RU" altLang="ru-RU" sz="2800" b="1">
                <a:solidFill>
                  <a:srgbClr val="00B050"/>
                </a:solidFill>
                <a:latin typeface="Calibri" panose="020F0502020204030204" pitchFamily="34" charset="0"/>
              </a:rPr>
              <a:pPr eaLnBrk="1" hangingPunct="1"/>
              <a:t>10</a:t>
            </a:fld>
            <a:endParaRPr lang="ru-RU" altLang="ru-RU" sz="2800" b="1">
              <a:solidFill>
                <a:srgbClr val="00B050"/>
              </a:solidFill>
              <a:latin typeface="Calibri" panose="020F0502020204030204" pitchFamily="34" charset="0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1282</TotalTime>
  <Words>408</Words>
  <Application>Microsoft Office PowerPoint</Application>
  <PresentationFormat>Экран (4:3)</PresentationFormat>
  <Paragraphs>89</Paragraphs>
  <Slides>10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1" baseType="lpstr">
      <vt:lpstr>Тема Office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</vt:vector>
  </TitlesOfParts>
  <Company>home_netbook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dm1try</dc:creator>
  <cp:lastModifiedBy>dmjtry</cp:lastModifiedBy>
  <cp:revision>232</cp:revision>
  <dcterms:created xsi:type="dcterms:W3CDTF">2014-09-08T10:16:08Z</dcterms:created>
  <dcterms:modified xsi:type="dcterms:W3CDTF">2021-06-12T08:11:56Z</dcterms:modified>
</cp:coreProperties>
</file>