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301" r:id="rId3"/>
    <p:sldId id="303" r:id="rId4"/>
    <p:sldId id="266" r:id="rId5"/>
    <p:sldId id="309" r:id="rId6"/>
    <p:sldId id="312" r:id="rId7"/>
    <p:sldId id="316" r:id="rId8"/>
    <p:sldId id="318" r:id="rId9"/>
    <p:sldId id="322" r:id="rId10"/>
    <p:sldId id="323" r:id="rId11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1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91135B-8EA2-E151-529E-264153724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192002" cy="6858000"/>
          </a:xfrm>
          <a:prstGeom prst="rect">
            <a:avLst/>
          </a:prstGeom>
        </p:spPr>
      </p:pic>
      <p:sp>
        <p:nvSpPr>
          <p:cNvPr id="118" name="Google Shape;92;p1"/>
          <p:cNvSpPr/>
          <p:nvPr/>
        </p:nvSpPr>
        <p:spPr>
          <a:xfrm>
            <a:off x="2870198" y="4438977"/>
            <a:ext cx="6451601" cy="579121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Google Shape;93;p1"/>
          <p:cNvSpPr txBox="1"/>
          <p:nvPr/>
        </p:nvSpPr>
        <p:spPr>
          <a:xfrm>
            <a:off x="2105655" y="3073656"/>
            <a:ext cx="7980686" cy="83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algn="ctr">
              <a:defRPr sz="5800" b="1"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𝑷𝑺𝑼 𝑴𝑶𝑩𝑰𝑳𝑬</a:t>
            </a:r>
          </a:p>
        </p:txBody>
      </p: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9" y="6481062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143" y="6364144"/>
            <a:ext cx="1158241" cy="48535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C3EBA0-6293-4FDF-84E0-6711878A0DDE}"/>
              </a:ext>
            </a:extLst>
          </p:cNvPr>
          <p:cNvSpPr txBox="1"/>
          <p:nvPr/>
        </p:nvSpPr>
        <p:spPr>
          <a:xfrm>
            <a:off x="2931139" y="4543871"/>
            <a:ext cx="6390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Мобильное приложение для студентов и преподавателей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AAFAB0B-CF66-391E-1357-E20A1CD1B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33" y="6489583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047" y="6372642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47;p4">
            <a:extLst>
              <a:ext uri="{FF2B5EF4-FFF2-40B4-BE49-F238E27FC236}">
                <a16:creationId xmlns:a16="http://schemas.microsoft.com/office/drawing/2014/main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2434E-AB9E-C1AF-5E14-C5C2B844D983}"/>
              </a:ext>
            </a:extLst>
          </p:cNvPr>
          <p:cNvSpPr txBox="1"/>
          <p:nvPr/>
        </p:nvSpPr>
        <p:spPr>
          <a:xfrm>
            <a:off x="4453440" y="3586502"/>
            <a:ext cx="36203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Заварзина Ангелина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Лидер команды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Стаж проектной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деят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более 5 лет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Реализовала 2 грантовых проекта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BE691B-B724-CC18-981E-F066D433ECE6}"/>
              </a:ext>
            </a:extLst>
          </p:cNvPr>
          <p:cNvSpPr txBox="1"/>
          <p:nvPr/>
        </p:nvSpPr>
        <p:spPr>
          <a:xfrm>
            <a:off x="144103" y="1385849"/>
            <a:ext cx="2286924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Коробейников Вячеслав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Аналитик-стратег</a:t>
            </a:r>
            <a:r>
              <a:rPr kumimoji="0" lang="en-US" sz="1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Небольшой опыт в информационных системах и приложениях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</a:t>
            </a:r>
            <a:endParaRPr kumimoji="0" lang="ru-RU" sz="14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D5F1A0-F75A-C88E-7E01-462640ACE20B}"/>
              </a:ext>
            </a:extLst>
          </p:cNvPr>
          <p:cNvSpPr txBox="1"/>
          <p:nvPr/>
        </p:nvSpPr>
        <p:spPr>
          <a:xfrm>
            <a:off x="10058704" y="4450882"/>
            <a:ext cx="2133276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Черняев Сергей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Дизайнер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Опыт работы в 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Adobe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Photoshop 3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года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3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Моделирование в 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blender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F93156-26FA-1DC3-5C70-87F45A0FE76F}"/>
              </a:ext>
            </a:extLst>
          </p:cNvPr>
          <p:cNvSpPr txBox="1"/>
          <p:nvPr/>
        </p:nvSpPr>
        <p:spPr>
          <a:xfrm>
            <a:off x="10070506" y="1385849"/>
            <a:ext cx="1907317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Гатаулин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Ге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оргий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Генератор идей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Участвует в проектной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</a:t>
            </a:r>
            <a:r>
              <a:rPr kumimoji="0" lang="ru-RU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еят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 более 4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х лет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B5E2191-7640-51B2-376A-2928ACB819DB}"/>
              </a:ext>
            </a:extLst>
          </p:cNvPr>
          <p:cNvSpPr/>
          <p:nvPr/>
        </p:nvSpPr>
        <p:spPr>
          <a:xfrm>
            <a:off x="4900579" y="752863"/>
            <a:ext cx="2726073" cy="27693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0612A40-74D3-B169-A3DC-26AB6E2BF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182" y="722060"/>
            <a:ext cx="2884758" cy="2885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2150A68-261F-1185-43B0-51B05F91529F}"/>
              </a:ext>
            </a:extLst>
          </p:cNvPr>
          <p:cNvSpPr txBox="1"/>
          <p:nvPr/>
        </p:nvSpPr>
        <p:spPr>
          <a:xfrm>
            <a:off x="87532" y="4450882"/>
            <a:ext cx="32518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Саух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Василий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Наблюдатель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Рассматривает идеи;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Даёт объективную оценку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4AABAB-013B-632C-8E54-C82F8A3B992F}"/>
              </a:ext>
            </a:extLst>
          </p:cNvPr>
          <p:cNvSpPr/>
          <p:nvPr/>
        </p:nvSpPr>
        <p:spPr>
          <a:xfrm>
            <a:off x="2638178" y="999633"/>
            <a:ext cx="1860729" cy="18496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39D87EE-8370-82EB-469F-9E0197A26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177" y="1041040"/>
            <a:ext cx="1860729" cy="1849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FDDF185-C996-0B4F-C209-FC297CD8C639}"/>
              </a:ext>
            </a:extLst>
          </p:cNvPr>
          <p:cNvSpPr/>
          <p:nvPr/>
        </p:nvSpPr>
        <p:spPr>
          <a:xfrm>
            <a:off x="8002626" y="999633"/>
            <a:ext cx="1860729" cy="18496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DC47E8-B033-0678-3BD8-020C5D6E64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123" y="1025366"/>
            <a:ext cx="1860729" cy="1849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C3017B9-524D-8090-C9EB-7DEAE83C98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8218" y="3967311"/>
            <a:ext cx="1871634" cy="185944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75FDEAE-D8A4-C6A3-A22D-CFF42E3443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218" y="3967311"/>
            <a:ext cx="1860729" cy="1849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B1415E1-C30F-81CE-F7E2-85D1ECFD96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7272" y="3967311"/>
            <a:ext cx="1871634" cy="185944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BB47DC2-7BA3-64F6-9B49-86730C3105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747" y="3967312"/>
            <a:ext cx="1727152" cy="1748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397085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62DC20-80B4-D79B-5D0D-8F14D1256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43" name="Google Shape;272;p10"/>
          <p:cNvSpPr txBox="1"/>
          <p:nvPr/>
        </p:nvSpPr>
        <p:spPr>
          <a:xfrm>
            <a:off x="594376" y="274324"/>
            <a:ext cx="28857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244" name="Google Shape;273;p10"/>
          <p:cNvSpPr/>
          <p:nvPr/>
        </p:nvSpPr>
        <p:spPr>
          <a:xfrm>
            <a:off x="-1" y="761999"/>
            <a:ext cx="3276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274;p10">
            <a:extLst>
              <a:ext uri="{FF2B5EF4-FFF2-40B4-BE49-F238E27FC236}">
                <a16:creationId xmlns:a16="http://schemas.microsoft.com/office/drawing/2014/main" id="{B1403F65-A442-7379-084E-2416179D857F}"/>
              </a:ext>
            </a:extLst>
          </p:cNvPr>
          <p:cNvSpPr txBox="1"/>
          <p:nvPr/>
        </p:nvSpPr>
        <p:spPr>
          <a:xfrm>
            <a:off x="260351" y="1144072"/>
            <a:ext cx="11931650" cy="5539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r>
              <a:rPr lang="ru-RU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Проблема, которую мы хотим решить в проекте:</a:t>
            </a:r>
          </a:p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лема переноса сайта Заполярного Государственного Университета им Н.М Федоровского в приложение на смартфон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endParaRPr lang="ru-RU" sz="24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>Решение проблемы</a:t>
            </a:r>
            <a:r>
              <a:rPr lang="ru-RU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defRPr sz="1800"/>
            </a:pP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удобного и интуитивно понятного интерфейса приложения.</a:t>
            </a:r>
          </a:p>
          <a:p>
            <a:pPr>
              <a:defRPr sz="1800"/>
            </a:pP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безопасной системы аутентификации и авторизации пользователей.</a:t>
            </a: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Оптимизация приложения для различных устройств и операционных систем</a:t>
            </a: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Проведение тестирования приложения на предмет его надежности</a:t>
            </a: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 sz="1800"/>
            </a:pPr>
            <a:r>
              <a:rPr lang="ru-RU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>Приложение может быть </a:t>
            </a:r>
            <a:r>
              <a:rPr lang="ru-RU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эффективным, потому что</a:t>
            </a:r>
            <a:r>
              <a:rPr lang="en-US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endParaRPr lang="ru-RU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 sz="1800"/>
            </a:pP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Отсутствует мотивация у людей старших возрастов переходить на более удобный формат и электронные носители в качестве основного источника информации</a:t>
            </a:r>
          </a:p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1150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C8A9E09-3EF8-330E-FC05-CA0F0DAB4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59" name="Google Shape;291;p11"/>
          <p:cNvSpPr txBox="1"/>
          <p:nvPr/>
        </p:nvSpPr>
        <p:spPr>
          <a:xfrm>
            <a:off x="594375" y="274324"/>
            <a:ext cx="52779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Google Shape;295;p11"/>
          <p:cNvSpPr/>
          <p:nvPr/>
        </p:nvSpPr>
        <p:spPr>
          <a:xfrm>
            <a:off x="4322631" y="963567"/>
            <a:ext cx="3099391" cy="38775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tx1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Google Shape;297;p11"/>
          <p:cNvSpPr txBox="1"/>
          <p:nvPr/>
        </p:nvSpPr>
        <p:spPr>
          <a:xfrm>
            <a:off x="118064" y="902511"/>
            <a:ext cx="4376663" cy="4524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аудитория:</a:t>
            </a:r>
          </a:p>
          <a:p>
            <a:pPr>
              <a:defRPr sz="1800" b="1">
                <a:solidFill>
                  <a:srgbClr val="20A1D4"/>
                </a:solidFill>
              </a:defRPr>
            </a:pPr>
            <a:endParaRPr lang="ru-RU"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ЗГУ (лица от 18 лет)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Благополучатели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defRPr sz="1800" b="1">
                <a:solidFill>
                  <a:srgbClr val="20A1D4"/>
                </a:solidFill>
              </a:defRPr>
            </a:pPr>
            <a:endParaRPr lang="ru-RU"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Студенты, преподаватели</a:t>
            </a:r>
          </a:p>
          <a:p>
            <a:pPr>
              <a:defRPr sz="1800" b="1">
                <a:solidFill>
                  <a:srgbClr val="20A1D4"/>
                </a:solidFill>
              </a:defRPr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потребности</a:t>
            </a:r>
            <a:r>
              <a:rPr sz="1600" b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Неполный доступ к расписанию (в дни</a:t>
            </a:r>
            <a:r>
              <a:rPr lang="en-US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ru-RU"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в Норильске пропадает интернет)</a:t>
            </a:r>
            <a:r>
              <a:rPr lang="en-US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долгий доступ к расписанию</a:t>
            </a:r>
            <a:r>
              <a:rPr lang="en-US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потребность к удобству пользованием журналом и расписанием</a:t>
            </a:r>
            <a:r>
              <a:rPr lang="en-US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также частичная уборка письменных отчётов.</a:t>
            </a:r>
            <a:endParaRPr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296517-3F0A-61A1-A27A-557DE3FAA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31" y="1031296"/>
            <a:ext cx="3099391" cy="3742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0A8282-16FA-8FD3-AA11-D4F6E2A69F0D}"/>
              </a:ext>
            </a:extLst>
          </p:cNvPr>
          <p:cNvSpPr txBox="1"/>
          <p:nvPr/>
        </p:nvSpPr>
        <p:spPr>
          <a:xfrm>
            <a:off x="7461156" y="661796"/>
            <a:ext cx="484888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Продукты</a:t>
            </a: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которые сейчас использует для решения проблемы / которые есть на рынке:</a:t>
            </a:r>
          </a:p>
          <a:p>
            <a:pPr>
              <a:defRPr sz="1800" b="1">
                <a:solidFill>
                  <a:srgbClr val="20A1D4"/>
                </a:solidFill>
              </a:defRPr>
            </a:pPr>
            <a:endParaRPr lang="ru-RU"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 и сайты для высших учебных заведений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 которым текущие решения «не работают»:</a:t>
            </a:r>
          </a:p>
          <a:p>
            <a:pPr>
              <a:defRPr sz="1800" b="1">
                <a:solidFill>
                  <a:srgbClr val="20A1D4"/>
                </a:solidFill>
              </a:defRPr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Неполный доступ, неудобный доступ к платформам, тяжелый интерфейс, в котором тяжело разобраться преподавателям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Что ценит</a:t>
            </a:r>
            <a:r>
              <a:rPr lang="ru-RU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 что обращает внимание: на удобство, на бесперебойную работу, на быстрый доступ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0219F7-D7A3-8CC9-1854-BE32342B0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5" y="274319"/>
            <a:ext cx="203246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81F34-4552-B322-2F44-9E1A2B366185}"/>
              </a:ext>
            </a:extLst>
          </p:cNvPr>
          <p:cNvSpPr txBox="1"/>
          <p:nvPr/>
        </p:nvSpPr>
        <p:spPr>
          <a:xfrm>
            <a:off x="185290" y="1043887"/>
            <a:ext cx="6990618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 продукт: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Приложение для мобильных устрой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PSU MOBILE</a:t>
            </a:r>
            <a:endParaRPr kumimoji="0" lang="ru-RU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-Быстрый просмотр расписания</a:t>
            </a:r>
            <a:r>
              <a:rPr lang="en-US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ru-RU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Заказ справок в деканате для студентов</a:t>
            </a: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Функции для преподавателей и старост (эл. журнал)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-Успеваемость (зачётная книжка)</a:t>
            </a: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-Оффлайн режим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использования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Вход в приложение </a:t>
            </a:r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ru-RU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осмотр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расписания </a:t>
            </a:r>
            <a:r>
              <a:rPr lang="ru-RU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открытие меню в левом верхнем меню </a:t>
            </a:r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выбор одного из 5 пунктов (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расписание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журнал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успеваемость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отчёты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справки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функцией приложения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385495-A4AC-8C31-6678-331B7A00445D}"/>
              </a:ext>
            </a:extLst>
          </p:cNvPr>
          <p:cNvSpPr/>
          <p:nvPr/>
        </p:nvSpPr>
        <p:spPr>
          <a:xfrm>
            <a:off x="7361178" y="1198880"/>
            <a:ext cx="3469382" cy="4300677"/>
          </a:xfrm>
          <a:prstGeom prst="rect">
            <a:avLst/>
          </a:prstGeom>
          <a:noFill/>
          <a:ln w="19050">
            <a:solidFill>
              <a:srgbClr val="08C8D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5ECD4-B9E4-8452-DEDD-F2844EDD1788}"/>
              </a:ext>
            </a:extLst>
          </p:cNvPr>
          <p:cNvSpPr txBox="1"/>
          <p:nvPr/>
        </p:nvSpPr>
        <p:spPr>
          <a:xfrm>
            <a:off x="7574034" y="5719934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Пример внешнего вида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9717B6-AB5C-51C0-F763-3990F6A01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511" y="1239640"/>
            <a:ext cx="3400714" cy="421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5CEB4B2E-D4FA-EB8F-7D0C-EB9C9E3015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25C427-381C-46DC-AD0C-93558CFDC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403110" y="1011205"/>
            <a:ext cx="1087449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 решение основано на технологии: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Кроссплатформенной</a:t>
            </a:r>
            <a:r>
              <a:rPr kumimoji="0" lang="ru-RU" sz="2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разработки мобильного приложения</a:t>
            </a: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использование специальных фреймворков для создания приложения на основе семейства языков JavaScript.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Продукт обладает следующими техническими параметрами: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Для устройств диагональю от 3 до 13 дюймов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OC iOS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Android;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Простой и гибкий интерфейс для удобства пользователя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Хранение данных в базе данных </a:t>
            </a:r>
            <a:r>
              <a:rPr lang="en-US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MySQL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(сейчас) с выходом на </a:t>
            </a:r>
            <a:r>
              <a:rPr lang="ru-RU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уровень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1784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C28AEF-D55A-DE37-4D0B-CF8C95FC2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>
            <p:extLst>
              <p:ext uri="{D42A27DB-BD31-4B8C-83A1-F6EECF244321}">
                <p14:modId xmlns:p14="http://schemas.microsoft.com/office/powerpoint/2010/main" val="1168422013"/>
              </p:ext>
            </p:extLst>
          </p:nvPr>
        </p:nvGraphicFramePr>
        <p:xfrm>
          <a:off x="367609" y="919011"/>
          <a:ext cx="11114704" cy="5691585"/>
        </p:xfrm>
        <a:graphic>
          <a:graphicData uri="http://schemas.openxmlformats.org/drawingml/2006/table">
            <a:tbl>
              <a:tblPr firstRow="1" bandRow="1"/>
              <a:tblGrid>
                <a:gridCol w="1763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7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5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48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399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i="0" dirty="0" err="1">
                          <a:solidFill>
                            <a:srgbClr val="FFFFFF"/>
                          </a:solidFill>
                          <a:sym typeface="Arial"/>
                        </a:rPr>
                        <a:t>Критерии</a:t>
                      </a:r>
                      <a:endParaRPr sz="1600" b="1" i="0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en-US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PSU MOBILE</a:t>
                      </a:r>
                      <a:r>
                        <a:rPr lang="ru-RU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600" b="1" i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en-US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Student App</a:t>
                      </a:r>
                      <a:r>
                        <a:rPr lang="ru-RU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600" b="1" i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en-US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Moodle</a:t>
                      </a:r>
                      <a:r>
                        <a:rPr lang="ru-RU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600" b="1" i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«</a:t>
                      </a:r>
                      <a:r>
                        <a:rPr lang="en-US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APPS4B</a:t>
                      </a:r>
                      <a:r>
                        <a:rPr lang="ru-RU" sz="1600" b="1" i="1" dirty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  <a:endParaRPr sz="1600" b="1" i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i="1" dirty="0">
                          <a:sym typeface="Arial"/>
                        </a:rPr>
                        <a:t>Стоимость</a:t>
                      </a:r>
                      <a:endParaRPr sz="1400" b="1" i="1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≈</a:t>
                      </a:r>
                      <a:r>
                        <a:rPr lang="en-US" sz="1600" i="1" dirty="0"/>
                        <a:t>1.000.000 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₽</a:t>
                      </a:r>
                      <a:endParaRPr sz="1600" i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&gt;2.000.000 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₽</a:t>
                      </a:r>
                      <a:endParaRPr sz="1600" i="1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142 800 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₽ </a:t>
                      </a:r>
                      <a:r>
                        <a:rPr lang="en-US" sz="1600" i="1" dirty="0"/>
                        <a:t>/</a:t>
                      </a:r>
                      <a:r>
                        <a:rPr lang="ru-RU" sz="1600" i="1" dirty="0"/>
                        <a:t>  год</a:t>
                      </a:r>
                      <a:endParaRPr sz="1600" i="1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&gt;3.000.000 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₽</a:t>
                      </a:r>
                      <a:endParaRPr sz="1600" i="1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i="1" dirty="0">
                          <a:sym typeface="Arial"/>
                        </a:rPr>
                        <a:t>Функциональность</a:t>
                      </a:r>
                      <a:endParaRPr sz="1400" b="1" i="1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Удобное расписание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Управление отчётностью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Заказ справок с деканата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Электронный журнал</a:t>
                      </a:r>
                      <a:r>
                        <a:rPr lang="en-US" sz="1600" i="1" dirty="0"/>
                        <a:t>;</a:t>
                      </a:r>
                      <a:endParaRPr lang="ru-RU" sz="1600" i="1" dirty="0"/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-Уведомления</a:t>
                      </a:r>
                      <a:r>
                        <a:rPr lang="en-US" sz="1600" i="1" dirty="0"/>
                        <a:t>;</a:t>
                      </a:r>
                      <a:endParaRPr lang="ru-RU" sz="1600" i="1" dirty="0"/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-Обратная связь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Оффлайн режим</a:t>
                      </a:r>
                      <a:r>
                        <a:rPr lang="en-US" sz="1600" i="1" dirty="0"/>
                        <a:t>;</a:t>
                      </a:r>
                      <a:endParaRPr lang="ru-RU" sz="1600" i="1" dirty="0"/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-Режим абитуриента</a:t>
                      </a:r>
                      <a:r>
                        <a:rPr lang="en-US" sz="1600" i="1" dirty="0"/>
                        <a:t>;</a:t>
                      </a:r>
                      <a:endParaRPr sz="1600" i="1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Расписание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-Электронный журнал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Оффлайн режим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-Режим абитуриента</a:t>
                      </a:r>
                      <a:r>
                        <a:rPr lang="en-US" sz="1600" i="1" dirty="0"/>
                        <a:t>;</a:t>
                      </a:r>
                      <a:endParaRPr sz="1600" i="1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Расписание</a:t>
                      </a:r>
                      <a:r>
                        <a:rPr lang="en-US" sz="1600" i="1" dirty="0"/>
                        <a:t>;</a:t>
                      </a:r>
                      <a:endParaRPr lang="ru-RU" sz="1600" i="1" dirty="0"/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-Онлайн курсы и лекции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-Обратная связь с преподавателями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Задания</a:t>
                      </a:r>
                      <a:r>
                        <a:rPr lang="en-US" sz="1600" i="1" dirty="0"/>
                        <a:t>;</a:t>
                      </a:r>
                      <a:endParaRPr sz="1600" i="1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endParaRPr lang="ru-RU" sz="1600" dirty="0"/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Удобное расписание;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-Управление отчётностью;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-Заказ справок с деканата;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-Электронный журнал;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-Уведомления;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-Обратная связь;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-Оффлайн режим;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-Режим абитуриента;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i="1" dirty="0">
                          <a:sym typeface="Arial"/>
                        </a:rPr>
                        <a:t>Продвижение</a:t>
                      </a:r>
                      <a:endParaRPr sz="1400" b="1" i="1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-Телеграмм каналы</a:t>
                      </a:r>
                      <a:r>
                        <a:rPr lang="en-US" sz="1600" i="1" dirty="0"/>
                        <a:t>;</a:t>
                      </a:r>
                      <a:r>
                        <a:rPr lang="ru-RU" sz="1600" i="1" dirty="0"/>
                        <a:t> 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-Реклама в социальных сетях</a:t>
                      </a:r>
                      <a:r>
                        <a:rPr lang="en-US" sz="1600" i="1" dirty="0"/>
                        <a:t>;</a:t>
                      </a:r>
                      <a:endParaRPr lang="ru-RU" sz="1600" i="1" dirty="0"/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-Агитация в университете</a:t>
                      </a:r>
                      <a:r>
                        <a:rPr lang="en-US" sz="1600" i="1" dirty="0"/>
                        <a:t>;</a:t>
                      </a:r>
                      <a:endParaRPr lang="ru-RU" sz="1600" i="1" dirty="0"/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endParaRPr lang="en-US"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Реклама сайта</a:t>
                      </a:r>
                      <a:r>
                        <a:rPr lang="en-US" sz="1600" i="1" dirty="0"/>
                        <a:t>;</a:t>
                      </a:r>
                      <a:endParaRPr lang="ru-RU" sz="1600" i="1" dirty="0"/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-Большой опыт разработки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Огромная команда менеджмента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Большая база студентов со всей России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Реклама в </a:t>
                      </a:r>
                      <a:r>
                        <a:rPr lang="ru-RU" sz="1600" i="1" dirty="0" err="1"/>
                        <a:t>соц.сетях</a:t>
                      </a:r>
                      <a:r>
                        <a:rPr lang="en-US" sz="1600" i="1" dirty="0"/>
                        <a:t>;</a:t>
                      </a:r>
                      <a:endParaRPr sz="1600" i="1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Свой сайт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Множество довольных клиентов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i="1" dirty="0"/>
                        <a:t>-Клиенты ведущих компаний и ВУЗов РФ</a:t>
                      </a:r>
                      <a:r>
                        <a:rPr lang="en-US" sz="1600" i="1" dirty="0"/>
                        <a:t>;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en-US" sz="1600" i="1" dirty="0"/>
                        <a:t>-</a:t>
                      </a:r>
                      <a:r>
                        <a:rPr lang="ru-RU" sz="1600" i="1" dirty="0"/>
                        <a:t>Билборды</a:t>
                      </a:r>
                      <a:r>
                        <a:rPr lang="en-US" sz="1600" i="1" dirty="0"/>
                        <a:t>;</a:t>
                      </a:r>
                      <a:endParaRPr sz="1600" i="1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1617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EABF19-075F-0BEA-2935-D862606A9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Google Shape;383;p16">
            <a:extLst>
              <a:ext uri="{FF2B5EF4-FFF2-40B4-BE49-F238E27FC236}">
                <a16:creationId xmlns:a16="http://schemas.microsoft.com/office/drawing/2014/main" id="{68C08D72-E06C-B839-4E5D-EBAB43DE51C2}"/>
              </a:ext>
            </a:extLst>
          </p:cNvPr>
          <p:cNvSpPr/>
          <p:nvPr/>
        </p:nvSpPr>
        <p:spPr>
          <a:xfrm>
            <a:off x="-1" y="761999"/>
            <a:ext cx="3888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86;p16">
            <a:extLst>
              <a:ext uri="{FF2B5EF4-FFF2-40B4-BE49-F238E27FC236}">
                <a16:creationId xmlns:a16="http://schemas.microsoft.com/office/drawing/2014/main" id="{F76A626F-B10E-EDF5-B99A-1E55B18CB943}"/>
              </a:ext>
            </a:extLst>
          </p:cNvPr>
          <p:cNvSpPr txBox="1"/>
          <p:nvPr/>
        </p:nvSpPr>
        <p:spPr>
          <a:xfrm>
            <a:off x="594364" y="274319"/>
            <a:ext cx="358409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ОБЪЁМ РЫНКА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89;g208d8d4173f_0_186">
            <a:extLst>
              <a:ext uri="{FF2B5EF4-FFF2-40B4-BE49-F238E27FC236}">
                <a16:creationId xmlns:a16="http://schemas.microsoft.com/office/drawing/2014/main" id="{A68836D0-E92D-6148-B191-1B680796DB9C}"/>
              </a:ext>
            </a:extLst>
          </p:cNvPr>
          <p:cNvSpPr/>
          <p:nvPr/>
        </p:nvSpPr>
        <p:spPr>
          <a:xfrm>
            <a:off x="592154" y="1346732"/>
            <a:ext cx="4687089" cy="4801072"/>
          </a:xfrm>
          <a:prstGeom prst="ellipse">
            <a:avLst/>
          </a:prstGeom>
          <a:noFill/>
          <a:ln w="28575" cap="flat" cmpd="sng">
            <a:solidFill>
              <a:srgbClr val="20A1D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390;g208d8d4173f_0_186">
            <a:extLst>
              <a:ext uri="{FF2B5EF4-FFF2-40B4-BE49-F238E27FC236}">
                <a16:creationId xmlns:a16="http://schemas.microsoft.com/office/drawing/2014/main" id="{1AD2ECC8-4384-B21A-EECC-ACE047FB4346}"/>
              </a:ext>
            </a:extLst>
          </p:cNvPr>
          <p:cNvSpPr/>
          <p:nvPr/>
        </p:nvSpPr>
        <p:spPr>
          <a:xfrm>
            <a:off x="1138350" y="2465850"/>
            <a:ext cx="3594363" cy="3682062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391;g208d8d4173f_0_186">
            <a:extLst>
              <a:ext uri="{FF2B5EF4-FFF2-40B4-BE49-F238E27FC236}">
                <a16:creationId xmlns:a16="http://schemas.microsoft.com/office/drawing/2014/main" id="{87CBF05E-5667-05AB-7690-B6F1CCDCE329}"/>
              </a:ext>
            </a:extLst>
          </p:cNvPr>
          <p:cNvSpPr/>
          <p:nvPr/>
        </p:nvSpPr>
        <p:spPr>
          <a:xfrm>
            <a:off x="1810256" y="3842470"/>
            <a:ext cx="2250510" cy="2305420"/>
          </a:xfrm>
          <a:prstGeom prst="ellipse">
            <a:avLst/>
          </a:prstGeom>
          <a:noFill/>
          <a:ln w="28575" cap="flat" cmpd="sng">
            <a:solidFill>
              <a:srgbClr val="F2220F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392;g208d8d4173f_0_186">
            <a:extLst>
              <a:ext uri="{FF2B5EF4-FFF2-40B4-BE49-F238E27FC236}">
                <a16:creationId xmlns:a16="http://schemas.microsoft.com/office/drawing/2014/main" id="{E639243F-84AC-8BFE-4469-F8E8D8C306E7}"/>
              </a:ext>
            </a:extLst>
          </p:cNvPr>
          <p:cNvSpPr/>
          <p:nvPr/>
        </p:nvSpPr>
        <p:spPr>
          <a:xfrm>
            <a:off x="6095980" y="1778525"/>
            <a:ext cx="5664353" cy="11104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TAM: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Количество заказов мобильных приложений  2 816 000 за 2022г. По всей России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, 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что примерно 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$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1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4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млрд.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/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год</a:t>
            </a:r>
          </a:p>
        </p:txBody>
      </p:sp>
      <p:sp>
        <p:nvSpPr>
          <p:cNvPr id="17" name="Google Shape;393;g208d8d4173f_0_186">
            <a:extLst>
              <a:ext uri="{FF2B5EF4-FFF2-40B4-BE49-F238E27FC236}">
                <a16:creationId xmlns:a16="http://schemas.microsoft.com/office/drawing/2014/main" id="{E5B4B977-031F-C653-482B-A4BE6FC84F96}"/>
              </a:ext>
            </a:extLst>
          </p:cNvPr>
          <p:cNvSpPr/>
          <p:nvPr/>
        </p:nvSpPr>
        <p:spPr>
          <a:xfrm>
            <a:off x="6140083" y="3115428"/>
            <a:ext cx="5118447" cy="10011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SAM:</a:t>
            </a:r>
            <a:endParaRPr lang="ru-RU"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Количество заказов по Красноярскому краю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, 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примерно 300 000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, 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что примерно 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$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1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,5 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млрд</a:t>
            </a:r>
            <a:r>
              <a:rPr lang="ru-RU" sz="1600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.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/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год</a:t>
            </a:r>
            <a:endParaRPr lang="ru-RU" sz="1600" i="1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18" name="Google Shape;394;g208d8d4173f_0_186">
            <a:extLst>
              <a:ext uri="{FF2B5EF4-FFF2-40B4-BE49-F238E27FC236}">
                <a16:creationId xmlns:a16="http://schemas.microsoft.com/office/drawing/2014/main" id="{F630E669-019B-00A1-2783-289868974E39}"/>
              </a:ext>
            </a:extLst>
          </p:cNvPr>
          <p:cNvSpPr/>
          <p:nvPr/>
        </p:nvSpPr>
        <p:spPr>
          <a:xfrm>
            <a:off x="6095999" y="4343032"/>
            <a:ext cx="5664333" cy="11104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SOM:</a:t>
            </a:r>
            <a:endParaRPr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По Норильскому Промышленному Району число заказов примерно 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50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-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60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 т.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, 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что примерно 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$250 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млн.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/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год</a:t>
            </a:r>
            <a:endParaRPr sz="1600" i="1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C5B52C5B-7884-7A47-CD3D-E06B6B5C1CB5}"/>
              </a:ext>
            </a:extLst>
          </p:cNvPr>
          <p:cNvCxnSpPr/>
          <p:nvPr/>
        </p:nvCxnSpPr>
        <p:spPr>
          <a:xfrm flipV="1">
            <a:off x="4292600" y="1219200"/>
            <a:ext cx="4953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BB50B1-90A8-66FD-2FC5-7049CB0E55EC}"/>
              </a:ext>
            </a:extLst>
          </p:cNvPr>
          <p:cNvSpPr txBox="1"/>
          <p:nvPr/>
        </p:nvSpPr>
        <p:spPr>
          <a:xfrm>
            <a:off x="4761778" y="977292"/>
            <a:ext cx="181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$ </a:t>
            </a:r>
            <a:r>
              <a:rPr lang="ru-RU" i="1" dirty="0"/>
              <a:t>14</a:t>
            </a:r>
            <a:r>
              <a:rPr lang="en-US" i="1" dirty="0"/>
              <a:t>,</a:t>
            </a:r>
            <a:r>
              <a:rPr lang="ru-RU" i="1" dirty="0"/>
              <a:t>080</a:t>
            </a:r>
            <a:r>
              <a:rPr lang="en-US" i="1" dirty="0"/>
              <a:t>,</a:t>
            </a:r>
            <a:r>
              <a:rPr lang="ru-RU" i="1" dirty="0"/>
              <a:t>000</a:t>
            </a:r>
            <a:r>
              <a:rPr lang="en-US" i="1" dirty="0"/>
              <a:t>,</a:t>
            </a:r>
            <a:r>
              <a:rPr lang="ru-RU" i="1" dirty="0"/>
              <a:t>000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67947257-BE4D-4E0F-9799-57DA1ACA4930}"/>
              </a:ext>
            </a:extLst>
          </p:cNvPr>
          <p:cNvCxnSpPr>
            <a:stCxn id="14" idx="7"/>
          </p:cNvCxnSpPr>
          <p:nvPr/>
        </p:nvCxnSpPr>
        <p:spPr>
          <a:xfrm flipV="1">
            <a:off x="4206331" y="1265380"/>
            <a:ext cx="2785019" cy="1739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F9A4047-6936-C8A4-17C7-F1216B80B4B3}"/>
              </a:ext>
            </a:extLst>
          </p:cNvPr>
          <p:cNvSpPr txBox="1"/>
          <p:nvPr/>
        </p:nvSpPr>
        <p:spPr>
          <a:xfrm>
            <a:off x="6978550" y="1008061"/>
            <a:ext cx="1914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$ 1,500,000,000</a:t>
            </a:r>
            <a:endParaRPr lang="ru-RU" i="1" dirty="0"/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1E56E926-C52C-783A-82B8-72A6200E1002}"/>
              </a:ext>
            </a:extLst>
          </p:cNvPr>
          <p:cNvCxnSpPr>
            <a:stCxn id="15" idx="5"/>
          </p:cNvCxnSpPr>
          <p:nvPr/>
        </p:nvCxnSpPr>
        <p:spPr>
          <a:xfrm>
            <a:off x="3731186" y="5810269"/>
            <a:ext cx="1475814" cy="488931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F6DB916-952F-BD67-701F-3E3F162C0B99}"/>
              </a:ext>
            </a:extLst>
          </p:cNvPr>
          <p:cNvSpPr txBox="1"/>
          <p:nvPr/>
        </p:nvSpPr>
        <p:spPr>
          <a:xfrm>
            <a:off x="5312253" y="6147804"/>
            <a:ext cx="2123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$250, 000, 000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34404434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829090-80B2-5994-1324-B7999C2DD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07" name="Google Shape;348;p14"/>
          <p:cNvSpPr/>
          <p:nvPr/>
        </p:nvSpPr>
        <p:spPr>
          <a:xfrm>
            <a:off x="0" y="761999"/>
            <a:ext cx="4356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4" y="274319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2909D4F-F22A-69AB-BD93-16BB74F3A980}"/>
              </a:ext>
            </a:extLst>
          </p:cNvPr>
          <p:cNvGrpSpPr/>
          <p:nvPr/>
        </p:nvGrpSpPr>
        <p:grpSpPr>
          <a:xfrm>
            <a:off x="673570" y="1001218"/>
            <a:ext cx="10582188" cy="5800977"/>
            <a:chOff x="1183860" y="1001218"/>
            <a:chExt cx="10071896" cy="5800977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0C5FDC8D-6F90-CBB4-E01B-77D44461F1F3}"/>
                </a:ext>
              </a:extLst>
            </p:cNvPr>
            <p:cNvGrpSpPr/>
            <p:nvPr/>
          </p:nvGrpSpPr>
          <p:grpSpPr>
            <a:xfrm>
              <a:off x="1248687" y="1035540"/>
              <a:ext cx="10007069" cy="5630294"/>
              <a:chOff x="2361756" y="1035540"/>
              <a:chExt cx="8455541" cy="5630294"/>
            </a:xfrm>
          </p:grpSpPr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6CEF1D31-ED5B-CFC4-A348-C7AF8305AB79}"/>
                  </a:ext>
                </a:extLst>
              </p:cNvPr>
              <p:cNvSpPr/>
              <p:nvPr/>
            </p:nvSpPr>
            <p:spPr>
              <a:xfrm>
                <a:off x="2361757" y="1035542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AFACB4B2-2F2D-5F4C-1FAD-F7708569A4FF}"/>
                  </a:ext>
                </a:extLst>
              </p:cNvPr>
              <p:cNvSpPr/>
              <p:nvPr/>
            </p:nvSpPr>
            <p:spPr>
              <a:xfrm>
                <a:off x="4052688" y="1035541"/>
                <a:ext cx="1690931" cy="1961708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73FDED9F-6B85-64C5-FCD0-619844A4455A}"/>
                  </a:ext>
                </a:extLst>
              </p:cNvPr>
              <p:cNvSpPr/>
              <p:nvPr/>
            </p:nvSpPr>
            <p:spPr>
              <a:xfrm>
                <a:off x="5743619" y="1035541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E71D5E55-4DD6-4316-44E3-6FB02BAF16B7}"/>
                  </a:ext>
                </a:extLst>
              </p:cNvPr>
              <p:cNvSpPr/>
              <p:nvPr/>
            </p:nvSpPr>
            <p:spPr>
              <a:xfrm>
                <a:off x="9125481" y="1035540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06AB2759-FE8D-8878-5F89-8D245D6C21EC}"/>
                  </a:ext>
                </a:extLst>
              </p:cNvPr>
              <p:cNvSpPr/>
              <p:nvPr/>
            </p:nvSpPr>
            <p:spPr>
              <a:xfrm>
                <a:off x="4052688" y="2997250"/>
                <a:ext cx="1690931" cy="1977654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4D8BD6F0-680D-4D1F-02FE-4243D5E7026B}"/>
                  </a:ext>
                </a:extLst>
              </p:cNvPr>
              <p:cNvSpPr/>
              <p:nvPr/>
            </p:nvSpPr>
            <p:spPr>
              <a:xfrm>
                <a:off x="7434550" y="1035540"/>
                <a:ext cx="1690931" cy="1961708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68C4F2BE-5244-D77A-D1D6-3B00923846BD}"/>
                  </a:ext>
                </a:extLst>
              </p:cNvPr>
              <p:cNvSpPr/>
              <p:nvPr/>
            </p:nvSpPr>
            <p:spPr>
              <a:xfrm>
                <a:off x="7434550" y="2997249"/>
                <a:ext cx="1690931" cy="1977654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CF081A16-0E49-3C51-E3A0-D914E6C5F74B}"/>
                  </a:ext>
                </a:extLst>
              </p:cNvPr>
              <p:cNvSpPr/>
              <p:nvPr/>
            </p:nvSpPr>
            <p:spPr>
              <a:xfrm rot="5400000">
                <a:off x="3632347" y="3704312"/>
                <a:ext cx="1690931" cy="423211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86619C00-6973-EA8D-B70D-8DED49E5D4BB}"/>
                  </a:ext>
                </a:extLst>
              </p:cNvPr>
              <p:cNvSpPr/>
              <p:nvPr/>
            </p:nvSpPr>
            <p:spPr>
              <a:xfrm rot="5400000">
                <a:off x="7860117" y="3708654"/>
                <a:ext cx="1690931" cy="4223429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274C59-F7B8-428F-2409-B1B7D871890E}"/>
                </a:ext>
              </a:extLst>
            </p:cNvPr>
            <p:cNvSpPr txBox="1"/>
            <p:nvPr/>
          </p:nvSpPr>
          <p:spPr>
            <a:xfrm>
              <a:off x="1239847" y="1055157"/>
              <a:ext cx="1955885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партнёры</a:t>
              </a:r>
              <a:endParaRPr lang="en-US" sz="16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ИТ-специалисты 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Заполярного Государственного Университета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b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Фрилансеры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дизайнеры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программисты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тестировщики)</a:t>
              </a:r>
            </a:p>
            <a:p>
              <a:b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Менеджеры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маркетологи (ЗГУ)</a:t>
              </a: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9AC7CD-EFDA-B440-5095-B403C232326A}"/>
                </a:ext>
              </a:extLst>
            </p:cNvPr>
            <p:cNvSpPr txBox="1"/>
            <p:nvPr/>
          </p:nvSpPr>
          <p:spPr>
            <a:xfrm>
              <a:off x="5243731" y="1054255"/>
              <a:ext cx="1965730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Ценностные предложения</a:t>
              </a: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Одно из самых дешёвых решений на рынке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 учётом количества функций. Мы предоставляем цифровизацию посредством нашего приложения для всех сегментов ЗГУ.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D7906F6-D5E6-F4CB-3E5F-FF89C28247BD}"/>
                </a:ext>
              </a:extLst>
            </p:cNvPr>
            <p:cNvSpPr txBox="1"/>
            <p:nvPr/>
          </p:nvSpPr>
          <p:spPr>
            <a:xfrm>
              <a:off x="3238572" y="1001218"/>
              <a:ext cx="204504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виды деятельности</a:t>
              </a:r>
            </a:p>
            <a:p>
              <a:b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Разработка приложения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продажа лицензии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услуги на </a:t>
              </a:r>
              <a:r>
                <a:rPr lang="ru-RU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тех.поддержку</a:t>
              </a:r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7003A4-13F5-D1E8-EDDF-8DAC8B4ABCCE}"/>
                </a:ext>
              </a:extLst>
            </p:cNvPr>
            <p:cNvSpPr txBox="1"/>
            <p:nvPr/>
          </p:nvSpPr>
          <p:spPr>
            <a:xfrm>
              <a:off x="9315031" y="1097542"/>
              <a:ext cx="184046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Сегменты потребителей</a:t>
              </a: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Администрация ВУЗа заинтересованная в внедрении нашего проекта.</a:t>
              </a: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Студенты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преподаватели и иные </a:t>
              </a:r>
              <a:r>
                <a:rPr lang="ru-RU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благополучатели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 проекта.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716369-E96A-1134-0A22-D4FDBF7B7EB5}"/>
                </a:ext>
              </a:extLst>
            </p:cNvPr>
            <p:cNvSpPr txBox="1"/>
            <p:nvPr/>
          </p:nvSpPr>
          <p:spPr>
            <a:xfrm>
              <a:off x="7175674" y="1086132"/>
              <a:ext cx="222688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Отношения с потребителями</a:t>
              </a:r>
            </a:p>
            <a:p>
              <a:b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Личные встречи с покупателем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Очные мероприятия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Реклама в соц.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ru-RU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етях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9A49F7-C79D-B0B8-0EEF-5451ECE60353}"/>
                </a:ext>
              </a:extLst>
            </p:cNvPr>
            <p:cNvSpPr txBox="1"/>
            <p:nvPr/>
          </p:nvSpPr>
          <p:spPr>
            <a:xfrm>
              <a:off x="3250454" y="2984217"/>
              <a:ext cx="200064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ресурсы</a:t>
              </a: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Интеллектуальные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Персонал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Финансовые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3E323D-195E-82D5-BD1C-0162A7CAAE5E}"/>
                </a:ext>
              </a:extLst>
            </p:cNvPr>
            <p:cNvSpPr txBox="1"/>
            <p:nvPr/>
          </p:nvSpPr>
          <p:spPr>
            <a:xfrm>
              <a:off x="7235088" y="2954713"/>
              <a:ext cx="2029738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Каналы сбыта</a:t>
              </a: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Сбыт клиентам через скачивание из 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Google Play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и 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Apple Store.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Возможная продажа ЗГУ напрямую.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46364B3-3E84-B66D-6E66-E886A72B4668}"/>
                </a:ext>
              </a:extLst>
            </p:cNvPr>
            <p:cNvSpPr txBox="1"/>
            <p:nvPr/>
          </p:nvSpPr>
          <p:spPr>
            <a:xfrm>
              <a:off x="1183860" y="4912428"/>
              <a:ext cx="505003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Структура издержек</a:t>
              </a:r>
              <a:r>
                <a:rPr 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b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Постоянные – денежные выплаты (з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 партнёрам проекта)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обслуживание приложения (300.000 </a:t>
              </a:r>
              <a:r>
                <a:rPr lang="ru-RU" sz="16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₽)</a:t>
              </a:r>
              <a:b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b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Переменные – поломка приложения и так далее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ru-RU" sz="16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sym typeface="Arial"/>
                </a:rPr>
                <a:t>≈ 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100.000 </a:t>
              </a:r>
              <a:r>
                <a:rPr lang="ru-RU" sz="16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₽</a:t>
              </a:r>
              <a:r>
                <a:rPr lang="en-US" sz="16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/</a:t>
              </a:r>
              <a:r>
                <a:rPr lang="ru-RU" sz="16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год)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A9933A2-7819-D264-A28A-FC7BB8CC5209}"/>
                </a:ext>
              </a:extLst>
            </p:cNvPr>
            <p:cNvSpPr txBox="1"/>
            <p:nvPr/>
          </p:nvSpPr>
          <p:spPr>
            <a:xfrm>
              <a:off x="6280034" y="4986313"/>
              <a:ext cx="497467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Потоки доходов</a:t>
              </a:r>
              <a:r>
                <a:rPr 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ru-RU" sz="16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-Единичная продажа лицензии на приложение (1.000.000 </a:t>
              </a:r>
              <a:r>
                <a:rPr lang="ru-RU" sz="16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₽)</a:t>
              </a:r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-Поддержка работоспособности приложения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ru-RU" sz="16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600.000 ₽</a:t>
              </a:r>
              <a:r>
                <a:rPr lang="en-US" sz="16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/</a:t>
              </a:r>
              <a:r>
                <a:rPr lang="ru-RU" sz="16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год)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77010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D5D8AA-2A14-A6F0-BAE3-523D6CA97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143354" y="956487"/>
            <a:ext cx="12243806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количественным показателям реализации проекта мы относим: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Продажа лицензий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продуктов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 разработок (20-30 шт.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год)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Количество пользователей приложением стабильно 800-1000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 Процент преподавателей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стабильно пользующихся приложением </a:t>
            </a:r>
            <a:r>
              <a:rPr lang="ru-RU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≈ 90%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 студентов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стабильно посещающих приложение </a:t>
            </a:r>
            <a:r>
              <a:rPr lang="ru-RU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≈ 95%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приложений от пользователей 4.5-5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баллов из 5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качественным показателям реализации относятся следующие результаты: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 Повышение интереса к развитию приложения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Развитие навыков работы с приложениями формата Высших Учебных Заведений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 Удовлетворение ожидания клиентов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Формирование привычки у преподавателей пользоваться системными технологиями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цифровизация обучения в ВУЗах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среднесрочной перспективе (3-5 лет) мы планируем… </a:t>
            </a:r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Выход на Всероссийский уровень приложений для ВУЗов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 системы приложения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разработка дополнительных функций для него и улучшение их удобств используя оценки и рекомендации пользователей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2047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1087</Words>
  <Application>Microsoft Office PowerPoint</Application>
  <PresentationFormat>Широкоэкранный</PresentationFormat>
  <Paragraphs>217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Ангелина Заварзина</cp:lastModifiedBy>
  <cp:revision>10</cp:revision>
  <dcterms:created xsi:type="dcterms:W3CDTF">2023-11-04T17:04:24Z</dcterms:created>
  <dcterms:modified xsi:type="dcterms:W3CDTF">2023-11-13T20:27:00Z</dcterms:modified>
</cp:coreProperties>
</file>