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70" r:id="rId2"/>
    <p:sldId id="281" r:id="rId3"/>
    <p:sldId id="286" r:id="rId4"/>
    <p:sldId id="307" r:id="rId5"/>
    <p:sldId id="308" r:id="rId6"/>
    <p:sldId id="315" r:id="rId7"/>
    <p:sldId id="316" r:id="rId8"/>
    <p:sldId id="314" r:id="rId9"/>
    <p:sldId id="306" r:id="rId10"/>
    <p:sldId id="313" r:id="rId11"/>
    <p:sldId id="309" r:id="rId12"/>
    <p:sldId id="312" r:id="rId13"/>
    <p:sldId id="310" r:id="rId14"/>
    <p:sldId id="269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4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8" d="100"/>
          <a:sy n="108" d="100"/>
        </p:scale>
        <p:origin x="396" y="102"/>
      </p:cViewPr>
      <p:guideLst>
        <p:guide orient="horz" pos="2160"/>
        <p:guide pos="393"/>
        <p:guide orient="horz" pos="14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nfo@kino-multpro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8" y="1230069"/>
            <a:ext cx="6121526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600" dirty="0"/>
              <a:t>Создание цифровой платформы </a:t>
            </a:r>
            <a:r>
              <a:rPr lang="ru-RU" sz="2600" dirty="0" err="1"/>
              <a:t>МультПро</a:t>
            </a:r>
            <a:r>
              <a:rPr lang="ru-RU" sz="2600" dirty="0"/>
              <a:t> </a:t>
            </a:r>
            <a:r>
              <a:rPr lang="ru-RU" sz="2600" dirty="0" err="1"/>
              <a:t>kids</a:t>
            </a:r>
            <a:r>
              <a:rPr lang="ru-RU" sz="2600" dirty="0"/>
              <a:t> для школы по производству фильмов </a:t>
            </a:r>
            <a:r>
              <a:rPr lang="ru-RU" sz="2600" dirty="0" err="1"/>
              <a:t>Мультпро</a:t>
            </a:r>
            <a:endParaRPr sz="26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Метла Дмитрий</a:t>
            </a:r>
            <a:endParaRPr sz="16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Генеральный директор</a:t>
            </a:r>
            <a:endParaRPr sz="16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9" y="2341717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23888" y="118745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Протестированная проблема ЦА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36583" y="310303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object 7">
            <a:extLst>
              <a:ext uri="{FF2B5EF4-FFF2-40B4-BE49-F238E27FC236}">
                <a16:creationId xmlns:a16="http://schemas.microsoft.com/office/drawing/2014/main" id="{6FC75AA2-FAA4-4F03-BCAB-D0717BFA66B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231" y="2384425"/>
            <a:ext cx="4544568" cy="2987040"/>
          </a:xfrm>
          <a:prstGeom prst="rect">
            <a:avLst/>
          </a:prstGeom>
        </p:spPr>
      </p:pic>
      <p:sp>
        <p:nvSpPr>
          <p:cNvPr id="16" name="object 8">
            <a:extLst>
              <a:ext uri="{FF2B5EF4-FFF2-40B4-BE49-F238E27FC236}">
                <a16:creationId xmlns:a16="http://schemas.microsoft.com/office/drawing/2014/main" id="{50BF0D93-5D57-4037-BCAA-AFF856045991}"/>
              </a:ext>
            </a:extLst>
          </p:cNvPr>
          <p:cNvSpPr txBox="1"/>
          <p:nvPr/>
        </p:nvSpPr>
        <p:spPr>
          <a:xfrm>
            <a:off x="623888" y="5529783"/>
            <a:ext cx="440974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latin typeface="Calibri"/>
                <a:cs typeface="Calibri"/>
              </a:rPr>
              <a:t>Невозможность</a:t>
            </a:r>
            <a:r>
              <a:rPr lang="ru-RU" sz="1800" dirty="0">
                <a:latin typeface="Calibri"/>
                <a:cs typeface="Calibri"/>
              </a:rPr>
              <a:t> получения качественного образования в отдаленных точках страны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205A779E-2827-4066-A07D-2F4AD67184A5}"/>
              </a:ext>
            </a:extLst>
          </p:cNvPr>
          <p:cNvSpPr txBox="1"/>
          <p:nvPr/>
        </p:nvSpPr>
        <p:spPr>
          <a:xfrm>
            <a:off x="6788403" y="5529783"/>
            <a:ext cx="454405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latin typeface="Calibri"/>
                <a:cs typeface="Calibri"/>
              </a:rPr>
              <a:t>Проблема внеурочной деятельности</a:t>
            </a:r>
            <a:endParaRPr lang="ru-RU" sz="1800" dirty="0">
              <a:latin typeface="Calibri"/>
              <a:cs typeface="Calibri"/>
            </a:endParaRPr>
          </a:p>
        </p:txBody>
      </p:sp>
      <p:pic>
        <p:nvPicPr>
          <p:cNvPr id="18" name="object 6">
            <a:extLst>
              <a:ext uri="{FF2B5EF4-FFF2-40B4-BE49-F238E27FC236}">
                <a16:creationId xmlns:a16="http://schemas.microsoft.com/office/drawing/2014/main" id="{C9940B49-8628-4942-B8FC-715B98680F9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87895" y="2371344"/>
            <a:ext cx="4544567" cy="2980943"/>
          </a:xfrm>
          <a:prstGeom prst="rect">
            <a:avLst/>
          </a:prstGeom>
        </p:spPr>
      </p:pic>
      <p:pic>
        <p:nvPicPr>
          <p:cNvPr id="19" name="object 5">
            <a:extLst>
              <a:ext uri="{FF2B5EF4-FFF2-40B4-BE49-F238E27FC236}">
                <a16:creationId xmlns:a16="http://schemas.microsoft.com/office/drawing/2014/main" id="{7F93CAB5-1FF5-4D07-BFB6-8D4BFD04456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- Участие в творческой деятельности</a:t>
            </a:r>
            <a:endParaRPr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784287-EA71-4CF4-97DE-B29FD828190B}"/>
              </a:ext>
            </a:extLst>
          </p:cNvPr>
          <p:cNvSpPr txBox="1"/>
          <p:nvPr/>
        </p:nvSpPr>
        <p:spPr>
          <a:xfrm>
            <a:off x="523740" y="2974019"/>
            <a:ext cx="6103398" cy="1477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2700" marR="212090" algn="just">
              <a:lnSpc>
                <a:spcPct val="100000"/>
              </a:lnSpc>
              <a:spcBef>
                <a:spcPts val="100"/>
              </a:spcBef>
            </a:pPr>
            <a:r>
              <a:rPr lang="ru-RU" sz="1800" dirty="0">
                <a:latin typeface="Candara"/>
                <a:cs typeface="Candara"/>
              </a:rPr>
              <a:t>ООО</a:t>
            </a:r>
            <a:r>
              <a:rPr lang="ru-RU" sz="1800" spc="-20" dirty="0">
                <a:latin typeface="Candara"/>
                <a:cs typeface="Candara"/>
              </a:rPr>
              <a:t> </a:t>
            </a:r>
            <a:r>
              <a:rPr lang="ru-RU" sz="1800" dirty="0">
                <a:latin typeface="Candara"/>
                <a:cs typeface="Candara"/>
              </a:rPr>
              <a:t>Киностудия</a:t>
            </a:r>
            <a:r>
              <a:rPr lang="ru-RU" sz="1800" spc="-55" dirty="0">
                <a:latin typeface="Candara"/>
                <a:cs typeface="Candara"/>
              </a:rPr>
              <a:t> </a:t>
            </a:r>
            <a:r>
              <a:rPr lang="ru-RU" sz="1800" dirty="0">
                <a:latin typeface="Candara"/>
                <a:cs typeface="Candara"/>
              </a:rPr>
              <a:t>«</a:t>
            </a:r>
            <a:r>
              <a:rPr lang="ru-RU" sz="1800" dirty="0" err="1">
                <a:latin typeface="Candara"/>
                <a:cs typeface="Candara"/>
              </a:rPr>
              <a:t>Мультпро</a:t>
            </a:r>
            <a:r>
              <a:rPr lang="ru-RU" sz="1800" dirty="0">
                <a:latin typeface="Candara"/>
                <a:cs typeface="Candara"/>
              </a:rPr>
              <a:t>»</a:t>
            </a:r>
            <a:r>
              <a:rPr lang="ru-RU" sz="1800" spc="-15" dirty="0">
                <a:latin typeface="Candara"/>
                <a:cs typeface="Candara"/>
              </a:rPr>
              <a:t> </a:t>
            </a:r>
            <a:r>
              <a:rPr lang="ru-RU" sz="1800" dirty="0">
                <a:latin typeface="Calibri"/>
                <a:cs typeface="Calibri"/>
              </a:rPr>
              <a:t>–</a:t>
            </a:r>
            <a:r>
              <a:rPr lang="ru-RU" sz="1800" spc="380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это</a:t>
            </a:r>
            <a:r>
              <a:rPr lang="ru-RU" sz="1800" spc="2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возможность</a:t>
            </a:r>
            <a:r>
              <a:rPr lang="ru-RU" sz="1800" spc="-45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занять </a:t>
            </a:r>
            <a:r>
              <a:rPr lang="ru-RU" sz="1800" dirty="0">
                <a:latin typeface="Calibri"/>
                <a:cs typeface="Calibri"/>
              </a:rPr>
              <a:t>ребенка</a:t>
            </a:r>
            <a:r>
              <a:rPr lang="ru-RU" sz="1800" spc="10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творческой</a:t>
            </a:r>
            <a:r>
              <a:rPr lang="ru-RU" sz="1800" spc="-20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деятельностью,</a:t>
            </a:r>
            <a:r>
              <a:rPr lang="ru-RU" sz="1800" spc="-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в</a:t>
            </a:r>
            <a:r>
              <a:rPr lang="ru-RU" sz="1800" spc="-2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которой</a:t>
            </a:r>
            <a:r>
              <a:rPr lang="ru-RU" sz="1800" spc="-2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они</a:t>
            </a:r>
            <a:r>
              <a:rPr lang="ru-RU" sz="1800" spc="-25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смогут </a:t>
            </a:r>
            <a:r>
              <a:rPr lang="ru-RU" sz="1800" dirty="0">
                <a:latin typeface="Calibri"/>
                <a:cs typeface="Calibri"/>
              </a:rPr>
              <a:t>ощутить</a:t>
            </a:r>
            <a:r>
              <a:rPr lang="ru-RU" sz="1800" spc="-20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себя</a:t>
            </a:r>
            <a:r>
              <a:rPr lang="ru-RU" sz="1800" spc="-15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настоящим</a:t>
            </a:r>
            <a:r>
              <a:rPr lang="ru-RU" sz="1800" spc="-40" dirty="0">
                <a:latin typeface="Calibri"/>
                <a:cs typeface="Calibri"/>
              </a:rPr>
              <a:t> </a:t>
            </a:r>
            <a:r>
              <a:rPr lang="ru-RU" sz="1800" dirty="0">
                <a:latin typeface="Calibri"/>
                <a:cs typeface="Calibri"/>
              </a:rPr>
              <a:t>актером, режиссером, сценаристом</a:t>
            </a:r>
            <a:r>
              <a:rPr lang="ru-RU" sz="1800" spc="5" dirty="0">
                <a:latin typeface="Calibri"/>
                <a:cs typeface="Calibri"/>
              </a:rPr>
              <a:t> </a:t>
            </a:r>
            <a:r>
              <a:rPr lang="ru-RU" sz="1800" spc="-10" dirty="0">
                <a:latin typeface="Calibri"/>
                <a:cs typeface="Calibri"/>
              </a:rPr>
              <a:t>фильма, через обучающую платформу </a:t>
            </a:r>
            <a:r>
              <a:rPr lang="en-US" sz="1800" spc="-10" dirty="0" err="1">
                <a:latin typeface="Calibri"/>
                <a:cs typeface="Calibri"/>
              </a:rPr>
              <a:t>Multpro</a:t>
            </a:r>
            <a:r>
              <a:rPr lang="en-US" sz="1800" spc="-10" dirty="0">
                <a:latin typeface="Calibri"/>
                <a:cs typeface="Calibri"/>
              </a:rPr>
              <a:t> Kids</a:t>
            </a:r>
            <a:endParaRPr lang="ru-RU" sz="1800" dirty="0">
              <a:latin typeface="Calibri"/>
              <a:cs typeface="Calibri"/>
            </a:endParaRPr>
          </a:p>
        </p:txBody>
      </p:sp>
      <p:pic>
        <p:nvPicPr>
          <p:cNvPr id="17" name="object 6">
            <a:extLst>
              <a:ext uri="{FF2B5EF4-FFF2-40B4-BE49-F238E27FC236}">
                <a16:creationId xmlns:a16="http://schemas.microsoft.com/office/drawing/2014/main" id="{9884643F-E5E4-4312-90F0-FF7D9159894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1711" y="2081783"/>
            <a:ext cx="3590544" cy="3477767"/>
          </a:xfrm>
          <a:prstGeom prst="rect">
            <a:avLst/>
          </a:prstGeom>
        </p:spPr>
      </p:pic>
      <p:pic>
        <p:nvPicPr>
          <p:cNvPr id="18" name="object 5">
            <a:extLst>
              <a:ext uri="{FF2B5EF4-FFF2-40B4-BE49-F238E27FC236}">
                <a16:creationId xmlns:a16="http://schemas.microsoft.com/office/drawing/2014/main" id="{1E77E362-215B-4A73-8AA9-DD5D7ADD227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pic>
        <p:nvPicPr>
          <p:cNvPr id="18" name="object 5">
            <a:extLst>
              <a:ext uri="{FF2B5EF4-FFF2-40B4-BE49-F238E27FC236}">
                <a16:creationId xmlns:a16="http://schemas.microsoft.com/office/drawing/2014/main" id="{67D2AD12-672D-436F-BC05-C2D1C8A086D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C5B457-2EDE-46FF-B5C5-D65DE4E9D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2" y="1568391"/>
            <a:ext cx="3578540" cy="35785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7F08549-1DB7-4A37-A8C3-06E3DED52B56}"/>
              </a:ext>
            </a:extLst>
          </p:cNvPr>
          <p:cNvSpPr txBox="1"/>
          <p:nvPr/>
        </p:nvSpPr>
        <p:spPr>
          <a:xfrm>
            <a:off x="4656299" y="2315070"/>
            <a:ext cx="6103398" cy="14696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lang="ru-RU" sz="1750" dirty="0">
              <a:latin typeface="Candara"/>
              <a:cs typeface="Candara"/>
            </a:endParaRPr>
          </a:p>
          <a:p>
            <a:pPr marL="12065">
              <a:lnSpc>
                <a:spcPct val="100000"/>
              </a:lnSpc>
              <a:buSzPct val="94444"/>
              <a:tabLst>
                <a:tab pos="93980" algn="l"/>
              </a:tabLst>
            </a:pPr>
            <a:r>
              <a:rPr lang="ru-RU" sz="1800" dirty="0">
                <a:latin typeface="Candara"/>
                <a:cs typeface="Candara"/>
              </a:rPr>
              <a:t>Рынок </a:t>
            </a:r>
            <a:r>
              <a:rPr lang="en-US" sz="1800" dirty="0">
                <a:latin typeface="Candara"/>
                <a:cs typeface="Candara"/>
              </a:rPr>
              <a:t>PAM – 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474 млрд. руб.</a:t>
            </a:r>
            <a:endParaRPr lang="ru-RU" sz="1800" dirty="0">
              <a:latin typeface="Candara"/>
              <a:cs typeface="Candara"/>
            </a:endParaRPr>
          </a:p>
          <a:p>
            <a:pPr marL="12065">
              <a:buSzPct val="94444"/>
              <a:tabLst>
                <a:tab pos="93980" algn="l"/>
              </a:tabLst>
            </a:pPr>
            <a:r>
              <a:rPr lang="ru-RU" sz="1800" dirty="0">
                <a:latin typeface="Candara"/>
                <a:cs typeface="Candara"/>
              </a:rPr>
              <a:t>Рынок </a:t>
            </a:r>
            <a:r>
              <a:rPr lang="en-US" sz="1800" dirty="0">
                <a:latin typeface="Candara"/>
                <a:cs typeface="Candara"/>
              </a:rPr>
              <a:t>TAM</a:t>
            </a:r>
            <a:r>
              <a:rPr lang="ru-RU" sz="1800" dirty="0">
                <a:latin typeface="Candara"/>
                <a:cs typeface="Candara"/>
              </a:rPr>
              <a:t> –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4081,7 млн.руб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.</a:t>
            </a:r>
            <a:r>
              <a:rPr lang="ru-RU" sz="1800" dirty="0">
                <a:latin typeface="Candara"/>
                <a:cs typeface="Candara"/>
              </a:rPr>
              <a:t> </a:t>
            </a:r>
          </a:p>
          <a:p>
            <a:pPr marL="12065">
              <a:lnSpc>
                <a:spcPct val="100000"/>
              </a:lnSpc>
              <a:buSzPct val="94444"/>
              <a:tabLst>
                <a:tab pos="93980" algn="l"/>
              </a:tabLst>
            </a:pPr>
            <a:r>
              <a:rPr lang="ru-RU" sz="1800" dirty="0">
                <a:latin typeface="Candara"/>
                <a:cs typeface="Candara"/>
              </a:rPr>
              <a:t>Рынок </a:t>
            </a:r>
            <a:r>
              <a:rPr lang="en-US" sz="1800" dirty="0">
                <a:latin typeface="Candara"/>
                <a:cs typeface="Candara"/>
              </a:rPr>
              <a:t>SAM –</a:t>
            </a:r>
            <a:r>
              <a:rPr lang="ru-RU" sz="1800" dirty="0">
                <a:latin typeface="Candara"/>
                <a:cs typeface="Candara"/>
              </a:rPr>
              <a:t>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897,974 млн.руб.</a:t>
            </a:r>
            <a:endParaRPr lang="en-US" sz="1800" dirty="0">
              <a:latin typeface="Candara"/>
              <a:cs typeface="Candara"/>
            </a:endParaRPr>
          </a:p>
          <a:p>
            <a:pPr marL="12065">
              <a:lnSpc>
                <a:spcPct val="100000"/>
              </a:lnSpc>
              <a:buSzPct val="94444"/>
              <a:tabLst>
                <a:tab pos="93980" algn="l"/>
              </a:tabLst>
            </a:pPr>
            <a:r>
              <a:rPr lang="ru-RU" dirty="0">
                <a:latin typeface="Candara"/>
                <a:cs typeface="Candara"/>
              </a:rPr>
              <a:t>Рынок </a:t>
            </a:r>
            <a:r>
              <a:rPr lang="en-US" dirty="0">
                <a:latin typeface="Candara"/>
                <a:cs typeface="Candara"/>
              </a:rPr>
              <a:t>SOM –</a:t>
            </a:r>
            <a:r>
              <a:rPr lang="ru-RU" dirty="0">
                <a:latin typeface="Candara"/>
                <a:cs typeface="Candara"/>
              </a:rPr>
              <a:t> </a:t>
            </a:r>
            <a:r>
              <a:rPr lang="en-GB" dirty="0">
                <a:latin typeface="Candara"/>
                <a:cs typeface="Candara"/>
              </a:rPr>
              <a:t>4,490 </a:t>
            </a:r>
            <a:r>
              <a:rPr lang="ru-RU">
                <a:latin typeface="Candara"/>
                <a:cs typeface="Candara"/>
              </a:rPr>
              <a:t>млн.руб.</a:t>
            </a:r>
            <a:endParaRPr lang="ru-RU" sz="18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409578907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endParaRPr lang="ru-RU" sz="3600" dirty="0">
              <a:latin typeface="Candara"/>
              <a:cs typeface="Candar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784287-EA71-4CF4-97DE-B29FD828190B}"/>
              </a:ext>
            </a:extLst>
          </p:cNvPr>
          <p:cNvSpPr txBox="1"/>
          <p:nvPr/>
        </p:nvSpPr>
        <p:spPr>
          <a:xfrm>
            <a:off x="647231" y="2333234"/>
            <a:ext cx="6103398" cy="3046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>
                <a:latin typeface="Candara"/>
                <a:cs typeface="Candara"/>
              </a:rPr>
              <a:t>На</a:t>
            </a:r>
            <a:r>
              <a:rPr lang="ru-RU" sz="1600" spc="-2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данный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момент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проект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реализуется</a:t>
            </a:r>
            <a:r>
              <a:rPr lang="ru-RU" sz="1600" spc="-3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офлайн.</a:t>
            </a:r>
            <a:r>
              <a:rPr lang="ru-RU" sz="1600" spc="-1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В</a:t>
            </a:r>
            <a:r>
              <a:rPr lang="ru-RU" sz="1600" spc="-15" dirty="0">
                <a:latin typeface="Candara"/>
                <a:cs typeface="Candara"/>
              </a:rPr>
              <a:t> </a:t>
            </a:r>
            <a:r>
              <a:rPr lang="ru-RU" sz="1600" spc="-10" dirty="0">
                <a:latin typeface="Candara"/>
                <a:cs typeface="Candara"/>
              </a:rPr>
              <a:t>на 2024 год запустить</a:t>
            </a:r>
            <a:r>
              <a:rPr lang="ru-RU" sz="1600" spc="-1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обучение</a:t>
            </a:r>
            <a:r>
              <a:rPr lang="ru-RU" sz="1600" spc="-35" dirty="0">
                <a:latin typeface="Candara"/>
                <a:cs typeface="Candara"/>
              </a:rPr>
              <a:t> онлайн </a:t>
            </a:r>
            <a:r>
              <a:rPr lang="ru-RU" sz="1600" dirty="0">
                <a:latin typeface="Candara"/>
                <a:cs typeface="Candara"/>
              </a:rPr>
              <a:t>для</a:t>
            </a:r>
            <a:r>
              <a:rPr lang="ru-RU" sz="1600" spc="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детей</a:t>
            </a:r>
            <a:r>
              <a:rPr lang="ru-RU" sz="1600" spc="-1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по</a:t>
            </a:r>
            <a:r>
              <a:rPr lang="ru-RU" sz="1600" spc="-10" dirty="0">
                <a:latin typeface="Candara"/>
                <a:cs typeface="Candara"/>
              </a:rPr>
              <a:t> съемках </a:t>
            </a:r>
            <a:r>
              <a:rPr lang="ru-RU" sz="1600" dirty="0">
                <a:latin typeface="Candara"/>
                <a:cs typeface="Candara"/>
              </a:rPr>
              <a:t>фильма,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протестировать</a:t>
            </a:r>
            <a:r>
              <a:rPr lang="ru-RU" sz="1600" spc="-3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гипотезы,</a:t>
            </a:r>
            <a:r>
              <a:rPr lang="ru-RU" sz="1600" spc="-5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запустить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spc="-20" dirty="0">
                <a:latin typeface="Candara"/>
                <a:cs typeface="Candara"/>
              </a:rPr>
              <a:t>курс </a:t>
            </a:r>
            <a:r>
              <a:rPr lang="ru-RU" sz="1600" dirty="0">
                <a:latin typeface="Candara"/>
                <a:cs typeface="Candara"/>
              </a:rPr>
              <a:t>для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детей школьного,</a:t>
            </a:r>
            <a:r>
              <a:rPr lang="ru-RU" sz="1600" spc="-4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дошкольного</a:t>
            </a:r>
            <a:r>
              <a:rPr lang="ru-RU" sz="1600" spc="-45" dirty="0">
                <a:latin typeface="Candara"/>
                <a:cs typeface="Candara"/>
              </a:rPr>
              <a:t> </a:t>
            </a:r>
            <a:r>
              <a:rPr lang="ru-RU" sz="1600" spc="-10" dirty="0">
                <a:latin typeface="Candara"/>
                <a:cs typeface="Candara"/>
              </a:rPr>
              <a:t>возраста.</a:t>
            </a:r>
            <a:endParaRPr lang="ru-RU" sz="1600" dirty="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ru-RU" sz="1600" dirty="0">
              <a:latin typeface="Candara"/>
              <a:cs typeface="Candara"/>
            </a:endParaRPr>
          </a:p>
          <a:p>
            <a:pPr marL="93345" indent="-81280">
              <a:lnSpc>
                <a:spcPct val="100000"/>
              </a:lnSpc>
              <a:buSzPct val="94444"/>
              <a:buFont typeface="Microsoft Sans Serif"/>
              <a:buChar char="•"/>
              <a:tabLst>
                <a:tab pos="93980" algn="l"/>
              </a:tabLst>
            </a:pPr>
            <a:r>
              <a:rPr lang="ru-RU" sz="1600" dirty="0">
                <a:latin typeface="Candara"/>
                <a:cs typeface="Candara"/>
              </a:rPr>
              <a:t>Платформа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обучения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предусматривает</a:t>
            </a:r>
            <a:r>
              <a:rPr lang="ru-RU" sz="1600" spc="-5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15</a:t>
            </a:r>
            <a:r>
              <a:rPr lang="ru-RU" sz="1600" spc="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занятий,</a:t>
            </a:r>
            <a:r>
              <a:rPr lang="ru-RU" sz="1600" spc="-55" dirty="0">
                <a:latin typeface="Candara"/>
                <a:cs typeface="Candara"/>
              </a:rPr>
              <a:t> </a:t>
            </a:r>
            <a:r>
              <a:rPr lang="ru-RU" sz="1600" spc="-25" dirty="0">
                <a:latin typeface="Candara"/>
                <a:cs typeface="Candara"/>
              </a:rPr>
              <a:t>на</a:t>
            </a:r>
            <a:endParaRPr lang="ru-RU" sz="1600" dirty="0">
              <a:latin typeface="Candara"/>
              <a:cs typeface="Candara"/>
            </a:endParaRPr>
          </a:p>
          <a:p>
            <a:pPr marL="12700" marR="382270">
              <a:lnSpc>
                <a:spcPct val="100000"/>
              </a:lnSpc>
            </a:pPr>
            <a:r>
              <a:rPr lang="ru-RU" sz="1600" dirty="0">
                <a:latin typeface="Candara"/>
                <a:cs typeface="Candara"/>
              </a:rPr>
              <a:t>которых</a:t>
            </a:r>
            <a:r>
              <a:rPr lang="ru-RU" sz="1600" spc="-6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дети</a:t>
            </a:r>
            <a:r>
              <a:rPr lang="ru-RU" sz="1600" spc="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учатся</a:t>
            </a:r>
            <a:r>
              <a:rPr lang="ru-RU" sz="1600" spc="-3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разрабатывать</a:t>
            </a:r>
            <a:r>
              <a:rPr lang="ru-RU" sz="1600" spc="-4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концептуальные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spc="-20" dirty="0">
                <a:latin typeface="Candara"/>
                <a:cs typeface="Candara"/>
              </a:rPr>
              <a:t>идеи </a:t>
            </a:r>
            <a:r>
              <a:rPr lang="ru-RU" sz="1600" dirty="0">
                <a:latin typeface="Candara"/>
                <a:cs typeface="Candara"/>
              </a:rPr>
              <a:t>для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фильма,</a:t>
            </a:r>
            <a:r>
              <a:rPr lang="ru-RU" sz="1600" spc="-1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пишут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сценарии,</a:t>
            </a:r>
            <a:r>
              <a:rPr lang="ru-RU" sz="1600" spc="-3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изучают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съемочный</a:t>
            </a:r>
            <a:r>
              <a:rPr lang="ru-RU" sz="1600" spc="5" dirty="0">
                <a:latin typeface="Candara"/>
                <a:cs typeface="Candara"/>
              </a:rPr>
              <a:t> </a:t>
            </a:r>
            <a:r>
              <a:rPr lang="ru-RU" sz="1600" spc="-10" dirty="0">
                <a:latin typeface="Candara"/>
                <a:cs typeface="Candara"/>
              </a:rPr>
              <a:t>процесс, </a:t>
            </a:r>
            <a:r>
              <a:rPr lang="ru-RU" sz="1600" dirty="0">
                <a:latin typeface="Candara"/>
                <a:cs typeface="Candara"/>
              </a:rPr>
              <a:t>по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итогу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на</a:t>
            </a:r>
            <a:r>
              <a:rPr lang="ru-RU" sz="1600" spc="-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основе</a:t>
            </a:r>
            <a:r>
              <a:rPr lang="ru-RU" sz="1600" spc="-3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полученных</a:t>
            </a:r>
            <a:r>
              <a:rPr lang="ru-RU" sz="1600" spc="1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знаниях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снимают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spc="-10" dirty="0">
                <a:latin typeface="Candara"/>
                <a:cs typeface="Candara"/>
              </a:rPr>
              <a:t>фильм.</a:t>
            </a:r>
            <a:endParaRPr lang="ru-RU" sz="1600" dirty="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1600" dirty="0">
              <a:latin typeface="Candara"/>
              <a:cs typeface="Candara"/>
            </a:endParaRPr>
          </a:p>
          <a:p>
            <a:pPr marL="93345" indent="-81280">
              <a:lnSpc>
                <a:spcPct val="100000"/>
              </a:lnSpc>
              <a:buSzPct val="94444"/>
              <a:buFont typeface="Microsoft Sans Serif"/>
              <a:buChar char="•"/>
              <a:tabLst>
                <a:tab pos="93980" algn="l"/>
              </a:tabLst>
            </a:pPr>
            <a:r>
              <a:rPr lang="ru-RU" sz="1600" dirty="0">
                <a:latin typeface="Candara"/>
                <a:cs typeface="Candara"/>
              </a:rPr>
              <a:t>Лучшим</a:t>
            </a:r>
            <a:r>
              <a:rPr lang="ru-RU" sz="1600" spc="-3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ученикам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Киностудия</a:t>
            </a:r>
            <a:r>
              <a:rPr lang="ru-RU" sz="1600" spc="-5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«</a:t>
            </a:r>
            <a:r>
              <a:rPr lang="ru-RU" sz="1600" dirty="0" err="1">
                <a:latin typeface="Candara"/>
                <a:cs typeface="Candara"/>
              </a:rPr>
              <a:t>Мультпро</a:t>
            </a:r>
            <a:r>
              <a:rPr lang="ru-RU" sz="1600" dirty="0">
                <a:latin typeface="Candara"/>
                <a:cs typeface="Candara"/>
              </a:rPr>
              <a:t>»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при</a:t>
            </a:r>
            <a:r>
              <a:rPr lang="ru-RU" sz="1600" spc="-35" dirty="0">
                <a:latin typeface="Candara"/>
                <a:cs typeface="Candara"/>
              </a:rPr>
              <a:t> </a:t>
            </a:r>
            <a:r>
              <a:rPr lang="ru-RU" sz="1600" spc="-10" dirty="0">
                <a:latin typeface="Candara"/>
                <a:cs typeface="Candara"/>
              </a:rPr>
              <a:t>съемке</a:t>
            </a:r>
            <a:endParaRPr lang="ru-RU" sz="1600" dirty="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1600" dirty="0">
                <a:latin typeface="Candara"/>
                <a:cs typeface="Candara"/>
              </a:rPr>
              <a:t>помогает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с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оборудованием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и</a:t>
            </a:r>
            <a:r>
              <a:rPr lang="ru-RU" sz="1600" spc="-2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съемочной</a:t>
            </a:r>
            <a:r>
              <a:rPr lang="ru-RU" sz="1600" spc="-5" dirty="0">
                <a:latin typeface="Candara"/>
                <a:cs typeface="Candara"/>
              </a:rPr>
              <a:t> </a:t>
            </a:r>
            <a:r>
              <a:rPr lang="ru-RU" sz="1600" spc="-10" dirty="0">
                <a:latin typeface="Candara"/>
                <a:cs typeface="Candara"/>
              </a:rPr>
              <a:t>группой.</a:t>
            </a:r>
            <a:endParaRPr lang="ru-RU" sz="1600" dirty="0">
              <a:latin typeface="Candara"/>
              <a:cs typeface="Candara"/>
            </a:endParaRPr>
          </a:p>
        </p:txBody>
      </p:sp>
      <p:pic>
        <p:nvPicPr>
          <p:cNvPr id="18" name="object 5">
            <a:extLst>
              <a:ext uri="{FF2B5EF4-FFF2-40B4-BE49-F238E27FC236}">
                <a16:creationId xmlns:a16="http://schemas.microsoft.com/office/drawing/2014/main" id="{9CD175C3-472D-4F84-A607-79D066C13F9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  <p:pic>
        <p:nvPicPr>
          <p:cNvPr id="21" name="object 6">
            <a:extLst>
              <a:ext uri="{FF2B5EF4-FFF2-40B4-BE49-F238E27FC236}">
                <a16:creationId xmlns:a16="http://schemas.microsoft.com/office/drawing/2014/main" id="{70F78301-976D-4EA5-82DA-F15F9390642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83680" y="2060848"/>
            <a:ext cx="4910328" cy="2932176"/>
          </a:xfrm>
          <a:prstGeom prst="rect">
            <a:avLst/>
          </a:prstGeom>
        </p:spPr>
      </p:pic>
      <p:sp>
        <p:nvSpPr>
          <p:cNvPr id="22" name="Текст 2">
            <a:extLst>
              <a:ext uri="{FF2B5EF4-FFF2-40B4-BE49-F238E27FC236}">
                <a16:creationId xmlns:a16="http://schemas.microsoft.com/office/drawing/2014/main" id="{55D18F2B-DBD6-4A42-872C-88433F5A10BE}"/>
              </a:ext>
            </a:extLst>
          </p:cNvPr>
          <p:cNvSpPr txBox="1"/>
          <p:nvPr/>
        </p:nvSpPr>
        <p:spPr>
          <a:xfrm>
            <a:off x="697992" y="149614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3600" dirty="0" err="1">
                <a:latin typeface="Candara"/>
                <a:cs typeface="Candara"/>
              </a:rPr>
              <a:t>Лендинг</a:t>
            </a:r>
            <a:r>
              <a:rPr lang="ru-RU" sz="3600" dirty="0">
                <a:latin typeface="Candara"/>
                <a:cs typeface="Candara"/>
              </a:rPr>
              <a:t> киностудии</a:t>
            </a:r>
          </a:p>
        </p:txBody>
      </p:sp>
    </p:spTree>
    <p:extLst>
      <p:ext uri="{BB962C8B-B14F-4D97-AF65-F5344CB8AC3E}">
        <p14:creationId xmlns:p14="http://schemas.microsoft.com/office/powerpoint/2010/main" val="33892239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endParaRPr lang="ru-RU" sz="3600" dirty="0">
              <a:latin typeface="Candara"/>
              <a:cs typeface="Candar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784287-EA71-4CF4-97DE-B29FD828190B}"/>
              </a:ext>
            </a:extLst>
          </p:cNvPr>
          <p:cNvSpPr txBox="1"/>
          <p:nvPr/>
        </p:nvSpPr>
        <p:spPr>
          <a:xfrm>
            <a:off x="480282" y="1018018"/>
            <a:ext cx="6598342" cy="5262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1.Сегменты потребителей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  Родители от 35 до 50 лет, у которых есть дети от 7 до 17 лет; дети от 7 до 17 лет. </a:t>
            </a:r>
          </a:p>
          <a:p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2. Ценностное предложение: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Для родителей создается ценность по внеурочной занятости ребенка. На создаваемой платформе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МультПро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kids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ребенок получает полезные знания и компетенции в области киноиндустрии (написание сценария, съемка, монтаж,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видеобработка</a:t>
            </a:r>
            <a:r>
              <a:rPr lang="ru-RU" sz="1600" dirty="0">
                <a:latin typeface="-webkit-standard"/>
              </a:rPr>
              <a:t>)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3. Каналы продвижения: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ВКонтакте,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таргетированная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реклама,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баннерная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(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медийная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) реклама,  реклама у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блогеров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контекстная реклама (Яндекс, Гугл).</a:t>
            </a:r>
          </a:p>
          <a:p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4. Взаимоотношения с потребителями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 Взаимодействие  с клиентом будет происходить после получения контакта клиента. Для этого в переписке в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мессенджере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или в ходе телефонного звонка  уточняется вся необходимая информация: возраст ребенка, откуда  узнали о школе, опыт участия в подобных проектах, какие именно уроки интересуют, какие таланты и интересы есть у ребенка. Далее все данные будут заноситься в 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CRM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систему. </a:t>
            </a:r>
          </a:p>
          <a:p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5. Каналы сбыта.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 Продукт (обучающий курс) реализуется онлайн при помощи партнерской поддержки школой кинематографа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МултПро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 Есть возможность прохождения курса как в он-лайн, так и оффлайн формате. </a:t>
            </a:r>
          </a:p>
          <a:p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6. </a:t>
            </a:r>
            <a:r>
              <a:rPr lang="ru-RU" sz="1600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Монетизация</a:t>
            </a:r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Разработано несколько моделей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монетизации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в виде плата за обучающий курс на платформе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Мультпро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kids:</a:t>
            </a:r>
          </a:p>
        </p:txBody>
      </p:sp>
      <p:pic>
        <p:nvPicPr>
          <p:cNvPr id="18" name="object 5">
            <a:extLst>
              <a:ext uri="{FF2B5EF4-FFF2-40B4-BE49-F238E27FC236}">
                <a16:creationId xmlns:a16="http://schemas.microsoft.com/office/drawing/2014/main" id="{9CD175C3-472D-4F84-A607-79D066C13F9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  <p:pic>
        <p:nvPicPr>
          <p:cNvPr id="21" name="object 6">
            <a:extLst>
              <a:ext uri="{FF2B5EF4-FFF2-40B4-BE49-F238E27FC236}">
                <a16:creationId xmlns:a16="http://schemas.microsoft.com/office/drawing/2014/main" id="{70F78301-976D-4EA5-82DA-F15F9390642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8624" y="2073109"/>
            <a:ext cx="4910328" cy="29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1825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endParaRPr lang="ru-RU" sz="3600" dirty="0">
              <a:latin typeface="Candara"/>
              <a:cs typeface="Candar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784287-EA71-4CF4-97DE-B29FD828190B}"/>
              </a:ext>
            </a:extLst>
          </p:cNvPr>
          <p:cNvSpPr txBox="1"/>
          <p:nvPr/>
        </p:nvSpPr>
        <p:spPr>
          <a:xfrm>
            <a:off x="559690" y="1394962"/>
            <a:ext cx="6598342" cy="4770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7. Ключевые ресурсы и способы их привлечения: 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необходимы финансовые, материальные и интеллектуальные ресурсы. Привлекать финансовые ресурсы планируется с помощью участия в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акселерационной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программе, различных конкурсах стартап-проектов, интеллектуальными ресурсами обеспеченность будет достигаться  за счет привлечения в проект знакомых. </a:t>
            </a:r>
          </a:p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материальные ресурсы - камеры для съемки,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хромокей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штатив, стабилизатор, телесуфлер и свет -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арендуется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за счет денежных средств родителей. На следующем бизнес этапе - происходит покупка собственного оборудования.</a:t>
            </a:r>
          </a:p>
          <a:p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8. Ключевые виды деятельности: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1. Разработать алгоритм цифровой платформы, ее эффективный функционал. 2. Создать обширную и постоянно растущую базу данных обучающих уроков, исходя из потребностей учеников</a:t>
            </a:r>
          </a:p>
          <a:p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9. Ключевыми партнерами являются: 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- школа по производству фильмов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Мультпро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- образовательные центры, на базе которых проводится съемки;</a:t>
            </a:r>
          </a:p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- кинотеатр, в котором проводятся премьеры фильмов;</a:t>
            </a:r>
          </a:p>
          <a:p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- 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Reg ru -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на нем находится домен и хостинг</a:t>
            </a:r>
          </a:p>
        </p:txBody>
      </p:sp>
      <p:pic>
        <p:nvPicPr>
          <p:cNvPr id="18" name="object 5">
            <a:extLst>
              <a:ext uri="{FF2B5EF4-FFF2-40B4-BE49-F238E27FC236}">
                <a16:creationId xmlns:a16="http://schemas.microsoft.com/office/drawing/2014/main" id="{9CD175C3-472D-4F84-A607-79D066C13F9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  <p:pic>
        <p:nvPicPr>
          <p:cNvPr id="21" name="object 6">
            <a:extLst>
              <a:ext uri="{FF2B5EF4-FFF2-40B4-BE49-F238E27FC236}">
                <a16:creationId xmlns:a16="http://schemas.microsoft.com/office/drawing/2014/main" id="{70F78301-976D-4EA5-82DA-F15F9390642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8624" y="2073109"/>
            <a:ext cx="4910328" cy="29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3291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Модель монетизации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401447"/>
            <a:ext cx="6518934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3600" dirty="0">
                <a:latin typeface="Candara"/>
                <a:cs typeface="Candara"/>
              </a:rPr>
              <a:t>В</a:t>
            </a:r>
            <a:r>
              <a:rPr lang="ru-RU" sz="3600" spc="-35" dirty="0">
                <a:latin typeface="Candara"/>
                <a:cs typeface="Candara"/>
              </a:rPr>
              <a:t> </a:t>
            </a:r>
            <a:r>
              <a:rPr lang="ru-RU" sz="3600" dirty="0">
                <a:latin typeface="Candara"/>
                <a:cs typeface="Candara"/>
              </a:rPr>
              <a:t>компании</a:t>
            </a:r>
            <a:r>
              <a:rPr lang="ru-RU" sz="3600" spc="-60" dirty="0">
                <a:latin typeface="Candara"/>
                <a:cs typeface="Candara"/>
              </a:rPr>
              <a:t> </a:t>
            </a:r>
            <a:r>
              <a:rPr lang="ru-RU" sz="3600" dirty="0">
                <a:latin typeface="Candara"/>
                <a:cs typeface="Candara"/>
              </a:rPr>
              <a:t>существуют</a:t>
            </a:r>
            <a:r>
              <a:rPr lang="ru-RU" sz="3600" spc="-5" dirty="0">
                <a:latin typeface="Candara"/>
                <a:cs typeface="Candara"/>
              </a:rPr>
              <a:t> </a:t>
            </a:r>
            <a:r>
              <a:rPr lang="ru-RU" sz="3600" dirty="0">
                <a:latin typeface="Candara"/>
                <a:cs typeface="Candara"/>
              </a:rPr>
              <a:t>несколько</a:t>
            </a:r>
            <a:r>
              <a:rPr lang="ru-RU" sz="3600" spc="-35" dirty="0">
                <a:latin typeface="Candara"/>
                <a:cs typeface="Candara"/>
              </a:rPr>
              <a:t> </a:t>
            </a:r>
            <a:r>
              <a:rPr lang="ru-RU" sz="3600" spc="-10" dirty="0">
                <a:latin typeface="Candara"/>
                <a:cs typeface="Candara"/>
              </a:rPr>
              <a:t>моделей</a:t>
            </a:r>
            <a:endParaRPr lang="ru-RU" sz="3600" dirty="0">
              <a:latin typeface="Candara"/>
              <a:cs typeface="Candara"/>
            </a:endParaRPr>
          </a:p>
          <a:p>
            <a:pPr marL="12700" algn="l">
              <a:lnSpc>
                <a:spcPct val="100000"/>
              </a:lnSpc>
              <a:spcBef>
                <a:spcPts val="5"/>
              </a:spcBef>
            </a:pPr>
            <a:r>
              <a:rPr lang="ru-RU" sz="3600" spc="-10" dirty="0">
                <a:latin typeface="Candara"/>
                <a:cs typeface="Candara"/>
              </a:rPr>
              <a:t>монетизации:</a:t>
            </a:r>
            <a:endParaRPr lang="ru-RU" sz="3600" dirty="0">
              <a:latin typeface="Candara"/>
              <a:cs typeface="Candar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784287-EA71-4CF4-97DE-B29FD828190B}"/>
              </a:ext>
            </a:extLst>
          </p:cNvPr>
          <p:cNvSpPr txBox="1"/>
          <p:nvPr/>
        </p:nvSpPr>
        <p:spPr>
          <a:xfrm>
            <a:off x="420955" y="3234604"/>
            <a:ext cx="6103398" cy="3046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b="0" i="0" u="none" strike="noStrike">
                <a:solidFill>
                  <a:srgbClr val="000000"/>
                </a:solidFill>
                <a:effectLst/>
                <a:latin typeface="-webkit-standard"/>
              </a:rPr>
              <a:t>Разработано несколько моделей монетизации, в виде плата за обучающий курс на платформе Мультпро </a:t>
            </a:r>
            <a:r>
              <a:rPr lang="en-GB" sz="1600" b="0" i="0" u="none" strike="noStrike">
                <a:solidFill>
                  <a:srgbClr val="000000"/>
                </a:solidFill>
                <a:effectLst/>
                <a:latin typeface="-webkit-standard"/>
              </a:rPr>
              <a:t>kids:</a:t>
            </a:r>
          </a:p>
          <a:p>
            <a:r>
              <a:rPr lang="en-GB" sz="1600" b="0" i="0" u="none" strike="noStrike">
                <a:solidFill>
                  <a:srgbClr val="000000"/>
                </a:solidFill>
                <a:effectLst/>
                <a:latin typeface="-webkit-standard"/>
              </a:rPr>
              <a:t>-</a:t>
            </a:r>
            <a:r>
              <a:rPr lang="ru-RU" sz="1600" b="0" i="0" u="none" strike="noStrike">
                <a:solidFill>
                  <a:srgbClr val="000000"/>
                </a:solidFill>
                <a:effectLst/>
                <a:latin typeface="-webkit-standard"/>
              </a:rPr>
              <a:t>Пакет “Классик”, предоставляется полноценный обучающий курс, благодаря которому ребенок сможет создать свой фильм - 3000 руб..</a:t>
            </a:r>
          </a:p>
          <a:p>
            <a:r>
              <a:rPr lang="ru-RU" sz="1600" b="0" i="0" u="none" strike="noStrike">
                <a:solidFill>
                  <a:srgbClr val="000000"/>
                </a:solidFill>
                <a:effectLst/>
                <a:latin typeface="-webkit-standard"/>
              </a:rPr>
              <a:t>-Пакет “ПРО”, пакет включает предоставление обучающего курса с проверкой выполнения домашних заданий, а также получение обратной связи - 5000 руб.. </a:t>
            </a:r>
          </a:p>
          <a:p>
            <a:r>
              <a:rPr lang="ru-RU" sz="1600" b="0" i="0" u="none" strike="noStrike">
                <a:solidFill>
                  <a:srgbClr val="000000"/>
                </a:solidFill>
                <a:effectLst/>
                <a:latin typeface="-webkit-standard"/>
              </a:rPr>
              <a:t>-Пакет “</a:t>
            </a:r>
            <a:r>
              <a:rPr lang="en-GB" sz="1600" b="0" i="0" u="none" strike="noStrike">
                <a:solidFill>
                  <a:srgbClr val="000000"/>
                </a:solidFill>
                <a:effectLst/>
                <a:latin typeface="-webkit-standard"/>
              </a:rPr>
              <a:t>VIP”, </a:t>
            </a:r>
            <a:r>
              <a:rPr lang="ru-RU" sz="1600" b="0" i="0" u="none" strike="noStrike">
                <a:solidFill>
                  <a:srgbClr val="000000"/>
                </a:solidFill>
                <a:effectLst/>
                <a:latin typeface="-webkit-standard"/>
              </a:rPr>
              <a:t>пакет включает предоставление обучающего курса с проверкой выполнения домашних заданий, получение обратной связи, а также разбор созданного короткометражного фильма с дальнейшей 3 месячной консультацией продвижения - 10 000 руб. </a:t>
            </a:r>
          </a:p>
        </p:txBody>
      </p:sp>
      <p:pic>
        <p:nvPicPr>
          <p:cNvPr id="18" name="object 5">
            <a:extLst>
              <a:ext uri="{FF2B5EF4-FFF2-40B4-BE49-F238E27FC236}">
                <a16:creationId xmlns:a16="http://schemas.microsoft.com/office/drawing/2014/main" id="{9CD175C3-472D-4F84-A607-79D066C13F9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  <p:pic>
        <p:nvPicPr>
          <p:cNvPr id="17" name="object 7">
            <a:extLst>
              <a:ext uri="{FF2B5EF4-FFF2-40B4-BE49-F238E27FC236}">
                <a16:creationId xmlns:a16="http://schemas.microsoft.com/office/drawing/2014/main" id="{A275BF3D-719C-44CA-AA47-DE022C40A83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2551" y="2066833"/>
            <a:ext cx="4919760" cy="286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578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Текущие результаты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23888" y="2388472"/>
            <a:ext cx="7984432" cy="3811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 err="1">
                <a:latin typeface="Candara"/>
                <a:cs typeface="Candara"/>
              </a:rPr>
              <a:t>Мультпро</a:t>
            </a:r>
            <a:r>
              <a:rPr lang="ru-RU" sz="1600" dirty="0">
                <a:latin typeface="Candara"/>
                <a:cs typeface="Candara"/>
              </a:rPr>
              <a:t> </a:t>
            </a:r>
            <a:r>
              <a:rPr lang="en-GB" sz="1600" dirty="0">
                <a:latin typeface="Candara"/>
                <a:cs typeface="Candara"/>
              </a:rPr>
              <a:t>kids </a:t>
            </a:r>
            <a:r>
              <a:rPr lang="ru-RU" sz="1600" dirty="0">
                <a:latin typeface="Candara"/>
                <a:cs typeface="Candara"/>
              </a:rPr>
              <a:t>создана для продвижения и масштабирования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>
                <a:latin typeface="Candara"/>
                <a:cs typeface="Candara"/>
              </a:rPr>
              <a:t> школы </a:t>
            </a:r>
            <a:r>
              <a:rPr lang="ru-RU" sz="1600" dirty="0" err="1">
                <a:latin typeface="Candara"/>
                <a:cs typeface="Candara"/>
              </a:rPr>
              <a:t>Мультпро</a:t>
            </a:r>
            <a:r>
              <a:rPr lang="ru-RU" sz="1600" dirty="0">
                <a:latin typeface="Candara"/>
                <a:cs typeface="Candara"/>
              </a:rPr>
              <a:t>. </a:t>
            </a:r>
            <a:r>
              <a:rPr lang="ru-RU" sz="1600" dirty="0" err="1">
                <a:latin typeface="Candara"/>
                <a:cs typeface="Candara"/>
              </a:rPr>
              <a:t>Мультпро</a:t>
            </a:r>
            <a:r>
              <a:rPr lang="ru-RU" sz="1600" dirty="0">
                <a:latin typeface="Candara"/>
                <a:cs typeface="Candara"/>
              </a:rPr>
              <a:t> – оффлайн проект, </a:t>
            </a:r>
            <a:r>
              <a:rPr lang="ru-RU" sz="1600" dirty="0" err="1">
                <a:latin typeface="Candara"/>
                <a:cs typeface="Candara"/>
              </a:rPr>
              <a:t>Мультпро</a:t>
            </a:r>
            <a:r>
              <a:rPr lang="ru-RU" sz="1600" dirty="0">
                <a:latin typeface="Candara"/>
                <a:cs typeface="Candara"/>
              </a:rPr>
              <a:t> </a:t>
            </a:r>
            <a:r>
              <a:rPr lang="en-GB" sz="1600" dirty="0">
                <a:latin typeface="Candara"/>
                <a:cs typeface="Candara"/>
              </a:rPr>
              <a:t>kids –</a:t>
            </a:r>
            <a:endParaRPr lang="ru-RU" sz="1600" dirty="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60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платформа, где дети будут обучаться в онлайн формате с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>
                <a:latin typeface="Candara"/>
                <a:cs typeface="Candara"/>
              </a:rPr>
              <a:t>дальнейшей публикации фильмов на платформе 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ru-RU" sz="1600" dirty="0">
              <a:latin typeface="Candara"/>
              <a:cs typeface="Candara"/>
            </a:endParaRPr>
          </a:p>
          <a:p>
            <a:pPr marL="140335" indent="-128270">
              <a:lnSpc>
                <a:spcPct val="100000"/>
              </a:lnSpc>
              <a:buFont typeface="Microsoft Sans Serif"/>
              <a:buChar char="•"/>
              <a:tabLst>
                <a:tab pos="140970" algn="l"/>
              </a:tabLst>
            </a:pPr>
            <a:r>
              <a:rPr lang="ru-RU" sz="1600" dirty="0">
                <a:latin typeface="Candara"/>
                <a:cs typeface="Candara"/>
              </a:rPr>
              <a:t>Стала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резидентом</a:t>
            </a:r>
            <a:r>
              <a:rPr lang="ru-RU" sz="1600" spc="-5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IТ-</a:t>
            </a:r>
            <a:r>
              <a:rPr lang="ru-RU" sz="1600" spc="-20" dirty="0">
                <a:latin typeface="Candara"/>
                <a:cs typeface="Candara"/>
              </a:rPr>
              <a:t>парка</a:t>
            </a:r>
            <a:endParaRPr lang="ru-RU" sz="1600" dirty="0">
              <a:latin typeface="Candara"/>
              <a:cs typeface="Candara"/>
            </a:endParaRPr>
          </a:p>
          <a:p>
            <a:pPr marL="140335" indent="-128270">
              <a:lnSpc>
                <a:spcPct val="100000"/>
              </a:lnSpc>
              <a:buFont typeface="Microsoft Sans Serif"/>
              <a:buChar char="•"/>
              <a:tabLst>
                <a:tab pos="140970" algn="l"/>
              </a:tabLst>
            </a:pPr>
            <a:r>
              <a:rPr lang="ru-RU" sz="1600" dirty="0">
                <a:latin typeface="Candara"/>
                <a:cs typeface="Candara"/>
              </a:rPr>
              <a:t>Получила</a:t>
            </a:r>
            <a:r>
              <a:rPr lang="ru-RU" sz="1600" spc="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первые инвестиции</a:t>
            </a:r>
            <a:r>
              <a:rPr lang="ru-RU" sz="1600" spc="-3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от</a:t>
            </a:r>
            <a:r>
              <a:rPr lang="ru-RU" sz="1600" spc="-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резидентов </a:t>
            </a:r>
            <a:r>
              <a:rPr lang="ru-RU" sz="1600" spc="-10" dirty="0">
                <a:latin typeface="Candara"/>
                <a:cs typeface="Candara"/>
              </a:rPr>
              <a:t>«Сколково»</a:t>
            </a:r>
            <a:endParaRPr lang="ru-RU" sz="1600" dirty="0">
              <a:latin typeface="Candara"/>
              <a:cs typeface="Candara"/>
            </a:endParaRPr>
          </a:p>
          <a:p>
            <a:pPr marL="93345" indent="-81280">
              <a:lnSpc>
                <a:spcPct val="100000"/>
              </a:lnSpc>
              <a:buFont typeface="Microsoft Sans Serif"/>
              <a:buChar char="•"/>
              <a:tabLst>
                <a:tab pos="93980" algn="l"/>
              </a:tabLst>
            </a:pPr>
            <a:r>
              <a:rPr lang="ru-RU" sz="1600" dirty="0">
                <a:latin typeface="Candara"/>
                <a:cs typeface="Candara"/>
              </a:rPr>
              <a:t>В</a:t>
            </a:r>
            <a:r>
              <a:rPr lang="ru-RU" sz="1600" spc="-1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2021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году</a:t>
            </a:r>
            <a:r>
              <a:rPr lang="ru-RU" sz="1600" spc="-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был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снят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К/Ф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«Первый</a:t>
            </a:r>
            <a:r>
              <a:rPr lang="ru-RU" sz="1600" spc="-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контакт»,</a:t>
            </a:r>
            <a:r>
              <a:rPr lang="ru-RU" sz="1600" spc="-6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о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котором</a:t>
            </a:r>
            <a:r>
              <a:rPr lang="ru-RU" sz="1600" spc="-65" dirty="0">
                <a:latin typeface="Candara"/>
                <a:cs typeface="Candara"/>
              </a:rPr>
              <a:t> </a:t>
            </a:r>
            <a:r>
              <a:rPr lang="ru-RU" sz="1600" spc="-10" dirty="0">
                <a:latin typeface="Candara"/>
                <a:cs typeface="Candara"/>
              </a:rPr>
              <a:t>написал</a:t>
            </a:r>
            <a:endParaRPr lang="ru-RU" sz="1600" dirty="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1600" spc="-10" dirty="0" err="1">
                <a:latin typeface="Candara"/>
                <a:cs typeface="Candara"/>
              </a:rPr>
              <a:t>КиноПоиск</a:t>
            </a:r>
            <a:endParaRPr lang="ru-RU" sz="1600" dirty="0">
              <a:latin typeface="Candara"/>
              <a:cs typeface="Candara"/>
            </a:endParaRPr>
          </a:p>
          <a:p>
            <a:pPr marL="140335" indent="-128270">
              <a:lnSpc>
                <a:spcPct val="100000"/>
              </a:lnSpc>
              <a:buFont typeface="Microsoft Sans Serif"/>
              <a:buChar char="•"/>
              <a:tabLst>
                <a:tab pos="140970" algn="l"/>
              </a:tabLst>
            </a:pPr>
            <a:r>
              <a:rPr lang="ru-RU" sz="1600" dirty="0">
                <a:latin typeface="Candara"/>
                <a:cs typeface="Candara"/>
              </a:rPr>
              <a:t>В</a:t>
            </a:r>
            <a:r>
              <a:rPr lang="ru-RU" sz="1600" spc="-2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2022</a:t>
            </a:r>
            <a:r>
              <a:rPr lang="ru-RU" sz="1600" spc="-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году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запущен</a:t>
            </a:r>
            <a:r>
              <a:rPr lang="ru-RU" sz="1600" spc="-1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первый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проект,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связанный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со</a:t>
            </a:r>
            <a:r>
              <a:rPr lang="ru-RU" sz="1600" spc="-35" dirty="0">
                <a:latin typeface="Candara"/>
                <a:cs typeface="Candara"/>
              </a:rPr>
              <a:t> </a:t>
            </a:r>
            <a:r>
              <a:rPr lang="ru-RU" sz="1600" spc="-10" dirty="0">
                <a:latin typeface="Candara"/>
                <a:cs typeface="Candara"/>
              </a:rPr>
              <a:t>съемкой</a:t>
            </a:r>
            <a:endParaRPr lang="ru-RU" sz="1600" dirty="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lang="ru-RU" sz="1600" dirty="0">
                <a:latin typeface="Candara"/>
                <a:cs typeface="Candara"/>
              </a:rPr>
              <a:t>кино,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в</a:t>
            </a:r>
            <a:r>
              <a:rPr lang="ru-RU" sz="1600" spc="-2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котором</a:t>
            </a:r>
            <a:r>
              <a:rPr lang="ru-RU" sz="1600" spc="-7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приняли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участие</a:t>
            </a:r>
            <a:r>
              <a:rPr lang="ru-RU" sz="1600" spc="-3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дети</a:t>
            </a:r>
            <a:r>
              <a:rPr lang="ru-RU" sz="1600" spc="-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школьного</a:t>
            </a:r>
            <a:r>
              <a:rPr lang="ru-RU" sz="1600" spc="-35" dirty="0">
                <a:latin typeface="Candara"/>
                <a:cs typeface="Candara"/>
              </a:rPr>
              <a:t> </a:t>
            </a:r>
            <a:r>
              <a:rPr lang="ru-RU" sz="1600" spc="-50" dirty="0">
                <a:latin typeface="Candara"/>
                <a:cs typeface="Candara"/>
              </a:rPr>
              <a:t>и</a:t>
            </a:r>
            <a:endParaRPr lang="ru-RU" sz="1600" dirty="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lang="ru-RU" sz="1600" dirty="0">
                <a:latin typeface="Candara"/>
                <a:cs typeface="Candara"/>
              </a:rPr>
              <a:t>дошкольного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spc="-10" dirty="0">
                <a:latin typeface="Candara"/>
                <a:cs typeface="Candara"/>
              </a:rPr>
              <a:t>возраста.</a:t>
            </a:r>
            <a:endParaRPr lang="ru-RU" sz="1600" dirty="0">
              <a:latin typeface="Candara"/>
              <a:cs typeface="Candara"/>
            </a:endParaRPr>
          </a:p>
          <a:p>
            <a:pPr marL="140335" indent="-128270">
              <a:lnSpc>
                <a:spcPct val="100000"/>
              </a:lnSpc>
              <a:buFont typeface="Microsoft Sans Serif"/>
              <a:buChar char="•"/>
              <a:tabLst>
                <a:tab pos="140970" algn="l"/>
              </a:tabLst>
            </a:pPr>
            <a:r>
              <a:rPr lang="ru-RU" sz="1600" dirty="0">
                <a:latin typeface="Candara"/>
                <a:cs typeface="Candara"/>
              </a:rPr>
              <a:t>Успешно</a:t>
            </a:r>
            <a:r>
              <a:rPr lang="ru-RU" sz="1600" spc="-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реализовано</a:t>
            </a:r>
            <a:r>
              <a:rPr lang="ru-RU" sz="1600" spc="-1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3</a:t>
            </a:r>
            <a:r>
              <a:rPr lang="ru-RU" sz="1600" spc="-2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проекта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в</a:t>
            </a:r>
            <a:r>
              <a:rPr lang="ru-RU" sz="1600" spc="-1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2022</a:t>
            </a:r>
            <a:r>
              <a:rPr lang="ru-RU" sz="1600" spc="-20" dirty="0">
                <a:latin typeface="Candara"/>
                <a:cs typeface="Candara"/>
              </a:rPr>
              <a:t> году</a:t>
            </a:r>
            <a:endParaRPr lang="ru-RU" sz="1600" dirty="0">
              <a:latin typeface="Candara"/>
              <a:cs typeface="Candara"/>
            </a:endParaRPr>
          </a:p>
          <a:p>
            <a:pPr marL="140335" indent="-12827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140970" algn="l"/>
              </a:tabLst>
            </a:pPr>
            <a:r>
              <a:rPr lang="ru-RU" sz="1600" dirty="0">
                <a:latin typeface="Candara"/>
                <a:cs typeface="Candara"/>
              </a:rPr>
              <a:t>Был</a:t>
            </a:r>
            <a:r>
              <a:rPr lang="ru-RU" sz="1600" spc="-4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разработан</a:t>
            </a:r>
            <a:r>
              <a:rPr lang="ru-RU" sz="1600" spc="-4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план</a:t>
            </a:r>
            <a:r>
              <a:rPr lang="ru-RU" sz="1600" spc="10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учебных</a:t>
            </a:r>
            <a:r>
              <a:rPr lang="ru-RU" sz="1600" spc="-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занятий</a:t>
            </a:r>
            <a:r>
              <a:rPr lang="ru-RU" sz="1600" spc="-3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по</a:t>
            </a:r>
            <a:r>
              <a:rPr lang="ru-RU" sz="1600" spc="-5" dirty="0">
                <a:latin typeface="Candara"/>
                <a:cs typeface="Candara"/>
              </a:rPr>
              <a:t> </a:t>
            </a:r>
            <a:r>
              <a:rPr lang="ru-RU" sz="1600" dirty="0">
                <a:latin typeface="Candara"/>
                <a:cs typeface="Candara"/>
              </a:rPr>
              <a:t>съёмкам</a:t>
            </a:r>
            <a:r>
              <a:rPr lang="ru-RU" sz="1600" spc="-15" dirty="0">
                <a:latin typeface="Candara"/>
                <a:cs typeface="Candara"/>
              </a:rPr>
              <a:t> </a:t>
            </a:r>
            <a:r>
              <a:rPr lang="ru-RU" sz="1600" spc="-10" dirty="0">
                <a:latin typeface="Candara"/>
                <a:cs typeface="Candara"/>
              </a:rPr>
              <a:t>фильма</a:t>
            </a:r>
            <a:endParaRPr lang="ru-RU" sz="1600" dirty="0">
              <a:latin typeface="Candara"/>
              <a:cs typeface="Candara"/>
            </a:endParaRPr>
          </a:p>
          <a:p>
            <a:pPr marL="143510" indent="-131445">
              <a:lnSpc>
                <a:spcPct val="100000"/>
              </a:lnSpc>
              <a:buFont typeface="Microsoft Sans Serif"/>
              <a:buChar char="•"/>
              <a:tabLst>
                <a:tab pos="144145" algn="l"/>
              </a:tabLst>
            </a:pPr>
            <a:r>
              <a:rPr lang="ru-RU" sz="1600" dirty="0">
                <a:latin typeface="Calibri"/>
                <a:cs typeface="Calibri"/>
              </a:rPr>
              <a:t>Разработан</a:t>
            </a:r>
            <a:r>
              <a:rPr lang="ru-RU" sz="1600" spc="5" dirty="0">
                <a:latin typeface="Calibri"/>
                <a:cs typeface="Calibri"/>
              </a:rPr>
              <a:t> </a:t>
            </a:r>
            <a:r>
              <a:rPr lang="ru-RU" sz="1600" spc="-10" dirty="0" err="1">
                <a:latin typeface="Calibri"/>
                <a:cs typeface="Calibri"/>
              </a:rPr>
              <a:t>лендинг</a:t>
            </a:r>
            <a:endParaRPr lang="ru-RU" sz="1600" dirty="0">
              <a:latin typeface="Calibri"/>
              <a:cs typeface="Calibri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614260" y="128144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Результаты 2021-2023 год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18" name="object 5">
            <a:extLst>
              <a:ext uri="{FF2B5EF4-FFF2-40B4-BE49-F238E27FC236}">
                <a16:creationId xmlns:a16="http://schemas.microsoft.com/office/drawing/2014/main" id="{ECA70953-2DBB-4F22-AFC4-33D702E226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  <p:pic>
        <p:nvPicPr>
          <p:cNvPr id="22" name="object 7">
            <a:extLst>
              <a:ext uri="{FF2B5EF4-FFF2-40B4-BE49-F238E27FC236}">
                <a16:creationId xmlns:a16="http://schemas.microsoft.com/office/drawing/2014/main" id="{8118A2AC-A705-4086-B726-8A5073F8576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89646" y="2254928"/>
            <a:ext cx="4699899" cy="311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Текущие результаты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23888" y="2388472"/>
            <a:ext cx="6518934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dirty="0">
                <a:latin typeface="Candara"/>
                <a:cs typeface="Candara"/>
              </a:rPr>
              <a:t>В 2023 году компания добилась следующий результатов: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ru-RU" sz="1600" dirty="0">
              <a:latin typeface="Candara"/>
              <a:cs typeface="Candara"/>
            </a:endParaRPr>
          </a:p>
          <a:p>
            <a:pPr marL="140335" indent="-128270">
              <a:lnSpc>
                <a:spcPct val="100000"/>
              </a:lnSpc>
              <a:buFont typeface="Microsoft Sans Serif"/>
              <a:buChar char="•"/>
              <a:tabLst>
                <a:tab pos="140970" algn="l"/>
              </a:tabLst>
            </a:pPr>
            <a:r>
              <a:rPr lang="ru-RU" sz="1600" dirty="0">
                <a:latin typeface="Candara"/>
                <a:cs typeface="Candara"/>
              </a:rPr>
              <a:t>Сняли социальный ролик про баскетбольную команду</a:t>
            </a:r>
          </a:p>
          <a:p>
            <a:pPr marL="140335" indent="-128270">
              <a:lnSpc>
                <a:spcPct val="100000"/>
              </a:lnSpc>
              <a:buFont typeface="Microsoft Sans Serif"/>
              <a:buChar char="•"/>
              <a:tabLst>
                <a:tab pos="140970" algn="l"/>
              </a:tabLst>
            </a:pPr>
            <a:r>
              <a:rPr lang="ru-RU" sz="1600" dirty="0">
                <a:latin typeface="Candara"/>
                <a:cs typeface="Candara"/>
              </a:rPr>
              <a:t>Стали участником проекта «Наставник для начинающего бизнеса»</a:t>
            </a:r>
          </a:p>
          <a:p>
            <a:pPr marL="93345" indent="-81280">
              <a:lnSpc>
                <a:spcPct val="100000"/>
              </a:lnSpc>
              <a:buFont typeface="Microsoft Sans Serif"/>
              <a:buChar char="•"/>
              <a:tabLst>
                <a:tab pos="93980" algn="l"/>
              </a:tabLst>
            </a:pPr>
            <a:r>
              <a:rPr lang="ru-RU" sz="1600" dirty="0">
                <a:latin typeface="Candara"/>
                <a:cs typeface="Candara"/>
              </a:rPr>
              <a:t>Приняли участие в съемках фильма, сериала, а также рекламы для телевидения в Геленджике на Черноморской Киностудии</a:t>
            </a:r>
          </a:p>
          <a:p>
            <a:pPr marL="140335" indent="-128270">
              <a:lnSpc>
                <a:spcPct val="100000"/>
              </a:lnSpc>
              <a:buFont typeface="Microsoft Sans Serif"/>
              <a:buChar char="•"/>
              <a:tabLst>
                <a:tab pos="140970" algn="l"/>
              </a:tabLst>
            </a:pPr>
            <a:r>
              <a:rPr lang="ru-RU" sz="1600" dirty="0">
                <a:latin typeface="Candara"/>
                <a:cs typeface="Candara"/>
              </a:rPr>
              <a:t>Наработаны связи с продюсерами, а также операторами, которые входят в гильдию кинематографистов России</a:t>
            </a:r>
          </a:p>
          <a:p>
            <a:pPr marL="140335" indent="-128270">
              <a:lnSpc>
                <a:spcPct val="100000"/>
              </a:lnSpc>
              <a:buFont typeface="Microsoft Sans Serif"/>
              <a:buChar char="•"/>
              <a:tabLst>
                <a:tab pos="140970" algn="l"/>
              </a:tabLst>
            </a:pPr>
            <a:r>
              <a:rPr lang="ru-RU" sz="1600" dirty="0">
                <a:latin typeface="Candara"/>
                <a:cs typeface="Candara"/>
              </a:rPr>
              <a:t>Снято более 50 проектов </a:t>
            </a:r>
            <a:r>
              <a:rPr lang="ru-RU" sz="1600" dirty="0" err="1">
                <a:latin typeface="Candara"/>
                <a:cs typeface="Candara"/>
              </a:rPr>
              <a:t>reels</a:t>
            </a:r>
            <a:r>
              <a:rPr lang="ru-RU" sz="1600" dirty="0">
                <a:latin typeface="Candara"/>
                <a:cs typeface="Candara"/>
              </a:rPr>
              <a:t>, а также рекламных роликов суммарно </a:t>
            </a:r>
          </a:p>
          <a:p>
            <a:pPr marL="143510" indent="-131445">
              <a:lnSpc>
                <a:spcPct val="100000"/>
              </a:lnSpc>
              <a:buFont typeface="Microsoft Sans Serif"/>
              <a:buChar char="•"/>
              <a:tabLst>
                <a:tab pos="144145" algn="l"/>
              </a:tabLst>
            </a:pPr>
            <a:r>
              <a:rPr lang="ru-RU" sz="1600" dirty="0">
                <a:latin typeface="Calibri"/>
                <a:cs typeface="Calibri"/>
              </a:rPr>
              <a:t>В</a:t>
            </a:r>
            <a:r>
              <a:rPr lang="ru-RU" sz="1600" spc="-20" dirty="0">
                <a:latin typeface="Calibri"/>
                <a:cs typeface="Calibri"/>
              </a:rPr>
              <a:t> </a:t>
            </a:r>
            <a:r>
              <a:rPr lang="ru-RU" sz="1600" dirty="0">
                <a:latin typeface="Calibri"/>
                <a:cs typeface="Calibri"/>
              </a:rPr>
              <a:t>2023</a:t>
            </a:r>
            <a:r>
              <a:rPr lang="ru-RU" sz="1600" spc="-5" dirty="0">
                <a:latin typeface="Calibri"/>
                <a:cs typeface="Calibri"/>
              </a:rPr>
              <a:t> </a:t>
            </a:r>
            <a:r>
              <a:rPr lang="ru-RU" sz="1600" dirty="0">
                <a:latin typeface="Calibri"/>
                <a:cs typeface="Calibri"/>
              </a:rPr>
              <a:t>году</a:t>
            </a:r>
            <a:r>
              <a:rPr lang="ru-RU" sz="1600" spc="-5" dirty="0">
                <a:latin typeface="Calibri"/>
                <a:cs typeface="Calibri"/>
              </a:rPr>
              <a:t> </a:t>
            </a:r>
            <a:r>
              <a:rPr lang="ru-RU" sz="1600" dirty="0">
                <a:latin typeface="Calibri"/>
                <a:cs typeface="Calibri"/>
              </a:rPr>
              <a:t>был</a:t>
            </a:r>
            <a:r>
              <a:rPr lang="ru-RU" sz="1600" spc="-5" dirty="0">
                <a:latin typeface="Calibri"/>
                <a:cs typeface="Calibri"/>
              </a:rPr>
              <a:t> </a:t>
            </a:r>
            <a:r>
              <a:rPr lang="ru-RU" sz="1600" dirty="0">
                <a:latin typeface="Calibri"/>
                <a:cs typeface="Calibri"/>
              </a:rPr>
              <a:t>снят</a:t>
            </a:r>
            <a:r>
              <a:rPr lang="ru-RU" sz="1600" spc="-10" dirty="0">
                <a:latin typeface="Calibri"/>
                <a:cs typeface="Calibri"/>
              </a:rPr>
              <a:t> </a:t>
            </a:r>
            <a:r>
              <a:rPr lang="ru-RU" sz="1600" dirty="0">
                <a:latin typeface="Calibri"/>
                <a:cs typeface="Calibri"/>
              </a:rPr>
              <a:t>один</a:t>
            </a:r>
            <a:r>
              <a:rPr lang="ru-RU" sz="1600" spc="-5" dirty="0">
                <a:latin typeface="Calibri"/>
                <a:cs typeface="Calibri"/>
              </a:rPr>
              <a:t> </a:t>
            </a:r>
            <a:r>
              <a:rPr lang="ru-RU" sz="1600" spc="-10" dirty="0">
                <a:latin typeface="Calibri"/>
                <a:cs typeface="Calibri"/>
              </a:rPr>
              <a:t>короткометражный</a:t>
            </a:r>
            <a:r>
              <a:rPr lang="ru-RU" sz="1600" spc="-25" dirty="0">
                <a:latin typeface="Calibri"/>
                <a:cs typeface="Calibri"/>
              </a:rPr>
              <a:t> </a:t>
            </a:r>
            <a:r>
              <a:rPr lang="ru-RU" sz="1600" spc="-10" dirty="0">
                <a:latin typeface="Calibri"/>
                <a:cs typeface="Calibri"/>
              </a:rPr>
              <a:t>фильм</a:t>
            </a:r>
            <a:endParaRPr lang="ru-RU" sz="1600" dirty="0">
              <a:latin typeface="Calibri"/>
              <a:cs typeface="Calibri"/>
            </a:endParaRPr>
          </a:p>
          <a:p>
            <a:pPr marL="143510" indent="-131445">
              <a:lnSpc>
                <a:spcPct val="100000"/>
              </a:lnSpc>
              <a:buFont typeface="Microsoft Sans Serif"/>
              <a:buChar char="•"/>
              <a:tabLst>
                <a:tab pos="144145" algn="l"/>
              </a:tabLst>
            </a:pPr>
            <a:r>
              <a:rPr lang="ru-RU" sz="1600" dirty="0">
                <a:latin typeface="Calibri"/>
                <a:cs typeface="Calibri"/>
              </a:rPr>
              <a:t>Выигран грант на развитие проекта от ФСИ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614260" y="1281447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Результаты 2023 год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18" name="object 5">
            <a:extLst>
              <a:ext uri="{FF2B5EF4-FFF2-40B4-BE49-F238E27FC236}">
                <a16:creationId xmlns:a16="http://schemas.microsoft.com/office/drawing/2014/main" id="{ECA70953-2DBB-4F22-AFC4-33D702E226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9BBC655-FA6C-4A4E-832E-B6BECBF9C2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226192"/>
            <a:ext cx="4553587" cy="303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8313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ДОГОВОРА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25" name="object 5">
            <a:extLst>
              <a:ext uri="{FF2B5EF4-FFF2-40B4-BE49-F238E27FC236}">
                <a16:creationId xmlns:a16="http://schemas.microsoft.com/office/drawing/2014/main" id="{8FEC914D-0DCB-4EC5-BB94-9F9B75B4F1D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  <p:pic>
        <p:nvPicPr>
          <p:cNvPr id="26" name="object 7">
            <a:extLst>
              <a:ext uri="{FF2B5EF4-FFF2-40B4-BE49-F238E27FC236}">
                <a16:creationId xmlns:a16="http://schemas.microsoft.com/office/drawing/2014/main" id="{BFD8C1B1-A3F2-4BD3-A9DA-78A4E487597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046" y="1211194"/>
            <a:ext cx="2956560" cy="4197096"/>
          </a:xfrm>
          <a:prstGeom prst="rect">
            <a:avLst/>
          </a:prstGeom>
        </p:spPr>
      </p:pic>
      <p:pic>
        <p:nvPicPr>
          <p:cNvPr id="27" name="object 6">
            <a:extLst>
              <a:ext uri="{FF2B5EF4-FFF2-40B4-BE49-F238E27FC236}">
                <a16:creationId xmlns:a16="http://schemas.microsoft.com/office/drawing/2014/main" id="{7065CB96-FD43-4DDF-9E10-94F1DDB562C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95896" y="1211194"/>
            <a:ext cx="2749945" cy="419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9227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фотографии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8" name="object 3">
            <a:extLst>
              <a:ext uri="{FF2B5EF4-FFF2-40B4-BE49-F238E27FC236}">
                <a16:creationId xmlns:a16="http://schemas.microsoft.com/office/drawing/2014/main" id="{1379CD90-AEDB-4473-8D98-3BFA51D674B5}"/>
              </a:ext>
            </a:extLst>
          </p:cNvPr>
          <p:cNvGrpSpPr/>
          <p:nvPr/>
        </p:nvGrpSpPr>
        <p:grpSpPr>
          <a:xfrm>
            <a:off x="336581" y="1285711"/>
            <a:ext cx="11740893" cy="5002570"/>
            <a:chOff x="121920" y="1703831"/>
            <a:chExt cx="12070078" cy="5154168"/>
          </a:xfrm>
        </p:grpSpPr>
        <p:pic>
          <p:nvPicPr>
            <p:cNvPr id="22" name="object 4">
              <a:extLst>
                <a:ext uri="{FF2B5EF4-FFF2-40B4-BE49-F238E27FC236}">
                  <a16:creationId xmlns:a16="http://schemas.microsoft.com/office/drawing/2014/main" id="{1CEF3077-C355-4206-BC60-8C68A028736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9002" y="6125413"/>
              <a:ext cx="1122996" cy="732586"/>
            </a:xfrm>
            <a:prstGeom prst="rect">
              <a:avLst/>
            </a:prstGeom>
          </p:spPr>
        </p:pic>
        <p:pic>
          <p:nvPicPr>
            <p:cNvPr id="24" name="object 6">
              <a:extLst>
                <a:ext uri="{FF2B5EF4-FFF2-40B4-BE49-F238E27FC236}">
                  <a16:creationId xmlns:a16="http://schemas.microsoft.com/office/drawing/2014/main" id="{D04CF512-06A7-4FE1-BE90-82F951E0BB3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" y="1703831"/>
              <a:ext cx="11740895" cy="4581144"/>
            </a:xfrm>
            <a:prstGeom prst="rect">
              <a:avLst/>
            </a:prstGeom>
          </p:spPr>
        </p:pic>
      </p:grpSp>
      <p:pic>
        <p:nvPicPr>
          <p:cNvPr id="25" name="object 5">
            <a:extLst>
              <a:ext uri="{FF2B5EF4-FFF2-40B4-BE49-F238E27FC236}">
                <a16:creationId xmlns:a16="http://schemas.microsoft.com/office/drawing/2014/main" id="{8FEC914D-0DCB-4EC5-BB94-9F9B75B4F1D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3591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22" name="object 7">
            <a:extLst>
              <a:ext uri="{FF2B5EF4-FFF2-40B4-BE49-F238E27FC236}">
                <a16:creationId xmlns:a16="http://schemas.microsoft.com/office/drawing/2014/main" id="{0940580C-C1B1-48CC-A4CA-DC6B00E3331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1890" y="1323488"/>
            <a:ext cx="2417064" cy="3514344"/>
          </a:xfrm>
          <a:prstGeom prst="rect">
            <a:avLst/>
          </a:prstGeom>
        </p:spPr>
      </p:pic>
      <p:sp>
        <p:nvSpPr>
          <p:cNvPr id="23" name="object 9">
            <a:extLst>
              <a:ext uri="{FF2B5EF4-FFF2-40B4-BE49-F238E27FC236}">
                <a16:creationId xmlns:a16="http://schemas.microsoft.com/office/drawing/2014/main" id="{3A8C17A9-7BC4-48DA-9843-F21F8FCA086B}"/>
              </a:ext>
            </a:extLst>
          </p:cNvPr>
          <p:cNvSpPr txBox="1"/>
          <p:nvPr/>
        </p:nvSpPr>
        <p:spPr>
          <a:xfrm>
            <a:off x="2471890" y="5044004"/>
            <a:ext cx="226060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Метла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Дмитрий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Основатель,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режиссер,</a:t>
            </a:r>
            <a:endParaRPr sz="1800">
              <a:latin typeface="Calibri"/>
              <a:cs typeface="Calibri"/>
            </a:endParaRPr>
          </a:p>
          <a:p>
            <a:pPr marL="5715"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организатор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7" name="object 5">
            <a:extLst>
              <a:ext uri="{FF2B5EF4-FFF2-40B4-BE49-F238E27FC236}">
                <a16:creationId xmlns:a16="http://schemas.microsoft.com/office/drawing/2014/main" id="{0731193D-26BE-4411-88AB-C5D8E647597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04997" y="6038936"/>
            <a:ext cx="794585" cy="396418"/>
          </a:xfrm>
          <a:prstGeom prst="rect">
            <a:avLst/>
          </a:prstGeom>
        </p:spPr>
      </p:pic>
      <p:pic>
        <p:nvPicPr>
          <p:cNvPr id="4" name="object 9">
            <a:extLst>
              <a:ext uri="{FF2B5EF4-FFF2-40B4-BE49-F238E27FC236}">
                <a16:creationId xmlns:a16="http://schemas.microsoft.com/office/drawing/2014/main" id="{958D7080-484A-0960-C3B0-A4F0CD9F330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9889" y="1323488"/>
            <a:ext cx="2365248" cy="3553967"/>
          </a:xfrm>
          <a:prstGeom prst="rect">
            <a:avLst/>
          </a:prstGeom>
        </p:spPr>
      </p:pic>
      <p:sp>
        <p:nvSpPr>
          <p:cNvPr id="12" name="object 6">
            <a:extLst>
              <a:ext uri="{FF2B5EF4-FFF2-40B4-BE49-F238E27FC236}">
                <a16:creationId xmlns:a16="http://schemas.microsoft.com/office/drawing/2014/main" id="{48641C44-E4F6-976A-5B79-FAC51F8E4389}"/>
              </a:ext>
            </a:extLst>
          </p:cNvPr>
          <p:cNvSpPr txBox="1"/>
          <p:nvPr/>
        </p:nvSpPr>
        <p:spPr>
          <a:xfrm>
            <a:off x="6948652" y="5044004"/>
            <a:ext cx="235648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 marR="5080" indent="-2717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Хабибуллина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Екатерина </a:t>
            </a:r>
            <a:r>
              <a:rPr sz="1800" dirty="0">
                <a:latin typeface="Calibri"/>
                <a:cs typeface="Calibri"/>
              </a:rPr>
              <a:t>SMM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менеджер, </a:t>
            </a:r>
            <a:r>
              <a:rPr sz="1800" dirty="0">
                <a:latin typeface="Calibri"/>
                <a:cs typeface="Calibri"/>
              </a:rPr>
              <a:t>интервью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детей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91217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55782" y="1810941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</a:t>
            </a:r>
            <a:r>
              <a:rPr lang="ru-RU" dirty="0"/>
              <a:t>ОНТАКТЫ:</a:t>
            </a:r>
            <a:endParaRPr lang="ru-RU"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2400" spc="-20" dirty="0">
                <a:latin typeface="Calibri"/>
                <a:cs typeface="Calibri"/>
              </a:rPr>
              <a:t>Телефон:</a:t>
            </a:r>
            <a:r>
              <a:rPr lang="ru-RU" sz="2400" spc="5" dirty="0">
                <a:latin typeface="Calibri"/>
                <a:cs typeface="Calibri"/>
              </a:rPr>
              <a:t> </a:t>
            </a:r>
            <a:r>
              <a:rPr lang="ru-RU" sz="2400" dirty="0">
                <a:latin typeface="Calibri"/>
                <a:cs typeface="Calibri"/>
              </a:rPr>
              <a:t>8</a:t>
            </a:r>
            <a:r>
              <a:rPr lang="ru-RU" sz="2400" spc="-5" dirty="0">
                <a:latin typeface="Calibri"/>
                <a:cs typeface="Calibri"/>
              </a:rPr>
              <a:t> </a:t>
            </a:r>
            <a:r>
              <a:rPr lang="ru-RU" sz="2400" dirty="0">
                <a:latin typeface="Calibri"/>
                <a:cs typeface="Calibri"/>
              </a:rPr>
              <a:t>(986) 908-</a:t>
            </a:r>
            <a:r>
              <a:rPr lang="ru-RU" sz="2400" spc="-10" dirty="0">
                <a:latin typeface="Calibri"/>
                <a:cs typeface="Calibri"/>
              </a:rPr>
              <a:t>55-</a:t>
            </a:r>
            <a:r>
              <a:rPr lang="ru-RU" sz="2400" spc="-25" dirty="0">
                <a:latin typeface="Calibri"/>
                <a:cs typeface="Calibri"/>
              </a:rPr>
              <a:t>24</a:t>
            </a:r>
            <a:endParaRPr lang="ru-RU"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en-US" sz="2400" spc="-10" dirty="0">
                <a:latin typeface="Calibri"/>
                <a:cs typeface="Calibri"/>
              </a:rPr>
              <a:t>vk.com/</a:t>
            </a:r>
            <a:r>
              <a:rPr lang="en-US" sz="2400" spc="-10" dirty="0" err="1">
                <a:latin typeface="Calibri"/>
                <a:cs typeface="Calibri"/>
              </a:rPr>
              <a:t>kino_multpro</a:t>
            </a:r>
            <a:endParaRPr lang="en-US"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ru-RU" sz="2400" dirty="0">
                <a:latin typeface="Calibri"/>
                <a:cs typeface="Calibri"/>
              </a:rPr>
              <a:t>Почта:</a:t>
            </a:r>
            <a:r>
              <a:rPr lang="ru-RU" sz="2400" spc="25" dirty="0">
                <a:latin typeface="Calibri"/>
                <a:cs typeface="Calibri"/>
              </a:rPr>
              <a:t> </a:t>
            </a:r>
            <a:r>
              <a:rPr lang="en-US" sz="2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info@kino-multpro.ru</a:t>
            </a:r>
            <a:endParaRPr lang="en-US"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ru-RU" sz="2400" dirty="0">
                <a:latin typeface="Calibri"/>
                <a:cs typeface="Calibri"/>
              </a:rPr>
              <a:t>Сайт:</a:t>
            </a:r>
            <a:r>
              <a:rPr lang="ru-RU" sz="2400" spc="20" dirty="0">
                <a:latin typeface="Calibri"/>
                <a:cs typeface="Calibri"/>
              </a:rPr>
              <a:t> </a:t>
            </a:r>
            <a:r>
              <a:rPr lang="en-US" sz="2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kino-multpro.ru</a:t>
            </a:r>
            <a:endParaRPr lang="en-US"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3139</TotalTime>
  <Words>486</Words>
  <Application>Microsoft Office PowerPoint</Application>
  <PresentationFormat>Широкоэкранный</PresentationFormat>
  <Paragraphs>94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Дмитрий Метла</cp:lastModifiedBy>
  <cp:revision>30</cp:revision>
  <dcterms:modified xsi:type="dcterms:W3CDTF">2023-11-14T19:09:15Z</dcterms:modified>
</cp:coreProperties>
</file>