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47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1" i="0">
                <a:solidFill>
                  <a:srgbClr val="EF532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585858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rgbClr val="EF532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585858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927730" y="126"/>
            <a:ext cx="8110220" cy="6858000"/>
          </a:xfrm>
          <a:custGeom>
            <a:avLst/>
            <a:gdLst/>
            <a:ahLst/>
            <a:cxnLst/>
            <a:rect l="l" t="t" r="r" b="b"/>
            <a:pathLst>
              <a:path w="8110220" h="6858000">
                <a:moveTo>
                  <a:pt x="8110220" y="0"/>
                </a:moveTo>
                <a:lnTo>
                  <a:pt x="6336030" y="0"/>
                </a:lnTo>
                <a:lnTo>
                  <a:pt x="0" y="6857745"/>
                </a:lnTo>
                <a:lnTo>
                  <a:pt x="1774190" y="6857745"/>
                </a:lnTo>
                <a:lnTo>
                  <a:pt x="8110220" y="0"/>
                </a:lnTo>
                <a:close/>
              </a:path>
            </a:pathLst>
          </a:custGeom>
          <a:solidFill>
            <a:srgbClr val="F1F1F1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0133202" y="126"/>
            <a:ext cx="1160780" cy="1104900"/>
          </a:xfrm>
          <a:custGeom>
            <a:avLst/>
            <a:gdLst/>
            <a:ahLst/>
            <a:cxnLst/>
            <a:rect l="l" t="t" r="r" b="b"/>
            <a:pathLst>
              <a:path w="1160779" h="1104900">
                <a:moveTo>
                  <a:pt x="1160652" y="0"/>
                </a:moveTo>
                <a:lnTo>
                  <a:pt x="1020445" y="0"/>
                </a:lnTo>
                <a:lnTo>
                  <a:pt x="0" y="1104646"/>
                </a:lnTo>
                <a:lnTo>
                  <a:pt x="140207" y="1104646"/>
                </a:lnTo>
                <a:lnTo>
                  <a:pt x="1160652" y="0"/>
                </a:lnTo>
                <a:close/>
              </a:path>
            </a:pathLst>
          </a:custGeom>
          <a:solidFill>
            <a:srgbClr val="EF53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rgbClr val="EF532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5/30/2025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rgbClr val="EF532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5/30/2025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5/30/2025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114038" y="2646679"/>
            <a:ext cx="7744459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1" i="0">
                <a:solidFill>
                  <a:srgbClr val="EF532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34364" y="1248537"/>
            <a:ext cx="5033010" cy="16719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585858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2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jp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png"/><Relationship Id="rId9" Type="http://schemas.openxmlformats.org/officeDocument/2006/relationships/image" Target="../media/image4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jp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6096000" cy="6858000"/>
            </a:xfrm>
            <a:custGeom>
              <a:avLst/>
              <a:gdLst/>
              <a:ahLst/>
              <a:cxnLst/>
              <a:rect l="l" t="t" r="r" b="b"/>
              <a:pathLst>
                <a:path w="6096000" h="6858000">
                  <a:moveTo>
                    <a:pt x="6096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6096000" y="6858000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rgbClr val="1329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096000" y="0"/>
              <a:ext cx="6096000" cy="6858000"/>
            </a:xfrm>
            <a:custGeom>
              <a:avLst/>
              <a:gdLst/>
              <a:ahLst/>
              <a:cxnLst/>
              <a:rect l="l" t="t" r="r" b="b"/>
              <a:pathLst>
                <a:path w="6096000" h="6858000">
                  <a:moveTo>
                    <a:pt x="6096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6096000" y="6858000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rgbClr val="1F2E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5224780"/>
            </a:xfrm>
            <a:custGeom>
              <a:avLst/>
              <a:gdLst/>
              <a:ahLst/>
              <a:cxnLst/>
              <a:rect l="l" t="t" r="r" b="b"/>
              <a:pathLst>
                <a:path w="12192000" h="5224780">
                  <a:moveTo>
                    <a:pt x="12192000" y="0"/>
                  </a:moveTo>
                  <a:lnTo>
                    <a:pt x="0" y="0"/>
                  </a:lnTo>
                  <a:lnTo>
                    <a:pt x="0" y="4275963"/>
                  </a:lnTo>
                  <a:lnTo>
                    <a:pt x="6096000" y="5224272"/>
                  </a:lnTo>
                  <a:lnTo>
                    <a:pt x="12192000" y="4275963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EF532D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3151632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3644265" y="5874816"/>
            <a:ext cx="48882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25" dirty="0">
                <a:solidFill>
                  <a:srgbClr val="FFFFFF"/>
                </a:solidFill>
                <a:latin typeface="Verdana"/>
                <a:cs typeface="Verdana"/>
              </a:rPr>
              <a:t>Заявитель:</a:t>
            </a:r>
            <a:r>
              <a:rPr sz="18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75" dirty="0">
                <a:solidFill>
                  <a:srgbClr val="FFFFFF"/>
                </a:solidFill>
                <a:latin typeface="Verdana"/>
                <a:cs typeface="Verdana"/>
              </a:rPr>
              <a:t>Главатских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Владимир</a:t>
            </a:r>
            <a:r>
              <a:rPr sz="18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45" dirty="0">
                <a:solidFill>
                  <a:srgbClr val="FFFFFF"/>
                </a:solidFill>
                <a:latin typeface="Verdana"/>
                <a:cs typeface="Verdana"/>
              </a:rPr>
              <a:t>Олегович</a:t>
            </a:r>
            <a:endParaRPr sz="1800">
              <a:latin typeface="Verdana"/>
              <a:cs typeface="Verdan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77926" y="577976"/>
            <a:ext cx="10836910" cy="5791200"/>
            <a:chOff x="677926" y="577976"/>
            <a:chExt cx="10836910" cy="5791200"/>
          </a:xfrm>
        </p:grpSpPr>
        <p:sp>
          <p:nvSpPr>
            <p:cNvPr id="9" name="object 9"/>
            <p:cNvSpPr/>
            <p:nvPr/>
          </p:nvSpPr>
          <p:spPr>
            <a:xfrm>
              <a:off x="684276" y="5704331"/>
              <a:ext cx="10824210" cy="658495"/>
            </a:xfrm>
            <a:custGeom>
              <a:avLst/>
              <a:gdLst/>
              <a:ahLst/>
              <a:cxnLst/>
              <a:rect l="l" t="t" r="r" b="b"/>
              <a:pathLst>
                <a:path w="10824210" h="658495">
                  <a:moveTo>
                    <a:pt x="0" y="327660"/>
                  </a:moveTo>
                  <a:lnTo>
                    <a:pt x="1463675" y="327660"/>
                  </a:lnTo>
                </a:path>
                <a:path w="10824210" h="658495">
                  <a:moveTo>
                    <a:pt x="9360408" y="327660"/>
                  </a:moveTo>
                  <a:lnTo>
                    <a:pt x="10824083" y="327660"/>
                  </a:lnTo>
                </a:path>
                <a:path w="10824210" h="658495">
                  <a:moveTo>
                    <a:pt x="2473452" y="329184"/>
                  </a:moveTo>
                  <a:lnTo>
                    <a:pt x="2477019" y="280540"/>
                  </a:lnTo>
                  <a:lnTo>
                    <a:pt x="2487384" y="234112"/>
                  </a:lnTo>
                  <a:lnTo>
                    <a:pt x="2504037" y="190409"/>
                  </a:lnTo>
                  <a:lnTo>
                    <a:pt x="2526470" y="149941"/>
                  </a:lnTo>
                  <a:lnTo>
                    <a:pt x="2554174" y="113216"/>
                  </a:lnTo>
                  <a:lnTo>
                    <a:pt x="2586642" y="80744"/>
                  </a:lnTo>
                  <a:lnTo>
                    <a:pt x="2623365" y="53034"/>
                  </a:lnTo>
                  <a:lnTo>
                    <a:pt x="2663834" y="30595"/>
                  </a:lnTo>
                  <a:lnTo>
                    <a:pt x="2707541" y="13937"/>
                  </a:lnTo>
                  <a:lnTo>
                    <a:pt x="2753977" y="3569"/>
                  </a:lnTo>
                  <a:lnTo>
                    <a:pt x="2802636" y="0"/>
                  </a:lnTo>
                  <a:lnTo>
                    <a:pt x="8054340" y="0"/>
                  </a:lnTo>
                  <a:lnTo>
                    <a:pt x="8102998" y="3569"/>
                  </a:lnTo>
                  <a:lnTo>
                    <a:pt x="8149434" y="13937"/>
                  </a:lnTo>
                  <a:lnTo>
                    <a:pt x="8193141" y="30595"/>
                  </a:lnTo>
                  <a:lnTo>
                    <a:pt x="8233610" y="53034"/>
                  </a:lnTo>
                  <a:lnTo>
                    <a:pt x="8270333" y="80744"/>
                  </a:lnTo>
                  <a:lnTo>
                    <a:pt x="8302801" y="113216"/>
                  </a:lnTo>
                  <a:lnTo>
                    <a:pt x="8330505" y="149941"/>
                  </a:lnTo>
                  <a:lnTo>
                    <a:pt x="8352938" y="190409"/>
                  </a:lnTo>
                  <a:lnTo>
                    <a:pt x="8369591" y="234112"/>
                  </a:lnTo>
                  <a:lnTo>
                    <a:pt x="8379956" y="280540"/>
                  </a:lnTo>
                  <a:lnTo>
                    <a:pt x="8383524" y="329184"/>
                  </a:lnTo>
                  <a:lnTo>
                    <a:pt x="8379956" y="377830"/>
                  </a:lnTo>
                  <a:lnTo>
                    <a:pt x="8369591" y="424260"/>
                  </a:lnTo>
                  <a:lnTo>
                    <a:pt x="8352938" y="467963"/>
                  </a:lnTo>
                  <a:lnTo>
                    <a:pt x="8330505" y="508432"/>
                  </a:lnTo>
                  <a:lnTo>
                    <a:pt x="8302801" y="545156"/>
                  </a:lnTo>
                  <a:lnTo>
                    <a:pt x="8270333" y="577628"/>
                  </a:lnTo>
                  <a:lnTo>
                    <a:pt x="8233610" y="605336"/>
                  </a:lnTo>
                  <a:lnTo>
                    <a:pt x="8193141" y="627774"/>
                  </a:lnTo>
                  <a:lnTo>
                    <a:pt x="8149434" y="644431"/>
                  </a:lnTo>
                  <a:lnTo>
                    <a:pt x="8102998" y="654799"/>
                  </a:lnTo>
                  <a:lnTo>
                    <a:pt x="8054340" y="658368"/>
                  </a:lnTo>
                  <a:lnTo>
                    <a:pt x="2802636" y="658368"/>
                  </a:lnTo>
                  <a:lnTo>
                    <a:pt x="2753977" y="654798"/>
                  </a:lnTo>
                  <a:lnTo>
                    <a:pt x="2707541" y="644430"/>
                  </a:lnTo>
                  <a:lnTo>
                    <a:pt x="2663834" y="627772"/>
                  </a:lnTo>
                  <a:lnTo>
                    <a:pt x="2623365" y="605333"/>
                  </a:lnTo>
                  <a:lnTo>
                    <a:pt x="2586642" y="577623"/>
                  </a:lnTo>
                  <a:lnTo>
                    <a:pt x="2554174" y="545151"/>
                  </a:lnTo>
                  <a:lnTo>
                    <a:pt x="2526470" y="508426"/>
                  </a:lnTo>
                  <a:lnTo>
                    <a:pt x="2504037" y="467958"/>
                  </a:lnTo>
                  <a:lnTo>
                    <a:pt x="2487384" y="424255"/>
                  </a:lnTo>
                  <a:lnTo>
                    <a:pt x="2477019" y="377827"/>
                  </a:lnTo>
                  <a:lnTo>
                    <a:pt x="2473452" y="329184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59294" y="785494"/>
              <a:ext cx="181444" cy="13030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918972" y="848867"/>
              <a:ext cx="157480" cy="0"/>
            </a:xfrm>
            <a:custGeom>
              <a:avLst/>
              <a:gdLst/>
              <a:ahLst/>
              <a:cxnLst/>
              <a:rect l="l" t="t" r="r" b="b"/>
              <a:pathLst>
                <a:path w="157480">
                  <a:moveTo>
                    <a:pt x="0" y="0"/>
                  </a:moveTo>
                  <a:lnTo>
                    <a:pt x="157162" y="0"/>
                  </a:lnTo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842889" y="597026"/>
              <a:ext cx="506730" cy="506730"/>
            </a:xfrm>
            <a:custGeom>
              <a:avLst/>
              <a:gdLst/>
              <a:ahLst/>
              <a:cxnLst/>
              <a:rect l="l" t="t" r="r" b="b"/>
              <a:pathLst>
                <a:path w="506729" h="506730">
                  <a:moveTo>
                    <a:pt x="253619" y="0"/>
                  </a:moveTo>
                  <a:lnTo>
                    <a:pt x="506222" y="252475"/>
                  </a:lnTo>
                  <a:lnTo>
                    <a:pt x="252602" y="506222"/>
                  </a:lnTo>
                  <a:lnTo>
                    <a:pt x="0" y="253619"/>
                  </a:lnTo>
                  <a:lnTo>
                    <a:pt x="253619" y="0"/>
                  </a:lnTo>
                  <a:close/>
                </a:path>
                <a:path w="506729" h="506730">
                  <a:moveTo>
                    <a:pt x="110998" y="252349"/>
                  </a:moveTo>
                  <a:lnTo>
                    <a:pt x="249174" y="390398"/>
                  </a:lnTo>
                </a:path>
                <a:path w="506729" h="506730">
                  <a:moveTo>
                    <a:pt x="247269" y="392302"/>
                  </a:moveTo>
                  <a:lnTo>
                    <a:pt x="387603" y="251968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43839" y="722502"/>
            <a:ext cx="224154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solidFill>
                  <a:srgbClr val="FFFFFF"/>
                </a:solidFill>
                <a:latin typeface="Arial MT"/>
                <a:cs typeface="Arial MT"/>
              </a:rPr>
              <a:t>01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007090" y="722502"/>
            <a:ext cx="42164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0" dirty="0">
                <a:solidFill>
                  <a:srgbClr val="FFFFFF"/>
                </a:solidFill>
                <a:latin typeface="Arial MT"/>
                <a:cs typeface="Arial MT"/>
              </a:rPr>
              <a:t>202</a:t>
            </a:r>
            <a:r>
              <a:rPr lang="ru-RU" sz="1400" spc="-20" dirty="0">
                <a:solidFill>
                  <a:srgbClr val="FFFFFF"/>
                </a:solidFill>
                <a:latin typeface="Arial MT"/>
                <a:cs typeface="Arial MT"/>
              </a:rPr>
              <a:t>5</a:t>
            </a:r>
            <a:endParaRPr sz="1400" dirty="0">
              <a:latin typeface="Arial MT"/>
              <a:cs typeface="Arial MT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684276" y="2493837"/>
            <a:ext cx="1110551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lang="ru-RU" sz="4000" spc="-55" dirty="0">
                <a:solidFill>
                  <a:srgbClr val="FFFFFF"/>
                </a:solidFill>
              </a:rPr>
              <a:t>М</a:t>
            </a:r>
            <a:r>
              <a:rPr lang="ru-RU" sz="4000" spc="-55" dirty="0">
                <a:solidFill>
                  <a:schemeClr val="bg1"/>
                </a:solidFill>
              </a:rPr>
              <a:t>обильный робототехнический комплекс</a:t>
            </a:r>
            <a:endParaRPr sz="4000" dirty="0">
              <a:solidFill>
                <a:schemeClr val="bg1"/>
              </a:solidFill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08761" y="5657494"/>
            <a:ext cx="14173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5" dirty="0">
                <a:solidFill>
                  <a:srgbClr val="FFFFFF"/>
                </a:solidFill>
                <a:latin typeface="Verdana"/>
                <a:cs typeface="Verdana"/>
              </a:rPr>
              <a:t>89</a:t>
            </a:r>
            <a:r>
              <a:rPr lang="ru-RU" sz="1800" spc="-155" dirty="0">
                <a:solidFill>
                  <a:srgbClr val="FFFFFF"/>
                </a:solidFill>
                <a:latin typeface="Verdana"/>
                <a:cs typeface="Verdana"/>
              </a:rPr>
              <a:t>082665666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65424" y="5699579"/>
            <a:ext cx="290319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pc="-50" dirty="0">
                <a:solidFill>
                  <a:srgbClr val="FFFFFF"/>
                </a:solidFill>
                <a:latin typeface="Verdana"/>
                <a:cs typeface="Verdana"/>
              </a:rPr>
              <a:t>volodar2001@gmail.com</a:t>
            </a:r>
            <a:endParaRPr sz="1800" dirty="0">
              <a:latin typeface="Verdana"/>
              <a:cs typeface="Verdana"/>
            </a:endParaRPr>
          </a:p>
        </p:txBody>
      </p: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-35497" y="4257931"/>
            <a:ext cx="3304921" cy="260006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5039995"/>
            <a:chOff x="0" y="0"/>
            <a:chExt cx="12192000" cy="50399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54740" y="0"/>
              <a:ext cx="4737259" cy="448234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034427" y="0"/>
              <a:ext cx="2395220" cy="1657985"/>
            </a:xfrm>
            <a:custGeom>
              <a:avLst/>
              <a:gdLst/>
              <a:ahLst/>
              <a:cxnLst/>
              <a:rect l="l" t="t" r="r" b="b"/>
              <a:pathLst>
                <a:path w="2395220" h="1657985">
                  <a:moveTo>
                    <a:pt x="738135" y="0"/>
                  </a:moveTo>
                  <a:lnTo>
                    <a:pt x="0" y="0"/>
                  </a:lnTo>
                  <a:lnTo>
                    <a:pt x="1752956" y="1657858"/>
                  </a:lnTo>
                  <a:lnTo>
                    <a:pt x="2395068" y="1657858"/>
                  </a:lnTo>
                  <a:lnTo>
                    <a:pt x="738135" y="0"/>
                  </a:lnTo>
                  <a:close/>
                </a:path>
              </a:pathLst>
            </a:custGeom>
            <a:solidFill>
              <a:srgbClr val="EF53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76002" y="1787144"/>
              <a:ext cx="1858009" cy="158915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0964418" y="1407667"/>
              <a:ext cx="777240" cy="664210"/>
            </a:xfrm>
            <a:custGeom>
              <a:avLst/>
              <a:gdLst/>
              <a:ahLst/>
              <a:cxnLst/>
              <a:rect l="l" t="t" r="r" b="b"/>
              <a:pathLst>
                <a:path w="777240" h="664210">
                  <a:moveTo>
                    <a:pt x="111251" y="0"/>
                  </a:moveTo>
                  <a:lnTo>
                    <a:pt x="0" y="0"/>
                  </a:lnTo>
                  <a:lnTo>
                    <a:pt x="663701" y="663829"/>
                  </a:lnTo>
                  <a:lnTo>
                    <a:pt x="776985" y="663829"/>
                  </a:lnTo>
                  <a:lnTo>
                    <a:pt x="1112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547097" y="470408"/>
              <a:ext cx="1656714" cy="1539240"/>
            </a:xfrm>
            <a:custGeom>
              <a:avLst/>
              <a:gdLst/>
              <a:ahLst/>
              <a:cxnLst/>
              <a:rect l="l" t="t" r="r" b="b"/>
              <a:pathLst>
                <a:path w="1656715" h="1539239">
                  <a:moveTo>
                    <a:pt x="117221" y="0"/>
                  </a:moveTo>
                  <a:lnTo>
                    <a:pt x="0" y="0"/>
                  </a:lnTo>
                  <a:lnTo>
                    <a:pt x="1539112" y="1538986"/>
                  </a:lnTo>
                  <a:lnTo>
                    <a:pt x="1656333" y="1538986"/>
                  </a:lnTo>
                  <a:lnTo>
                    <a:pt x="117221" y="0"/>
                  </a:lnTo>
                  <a:close/>
                </a:path>
              </a:pathLst>
            </a:custGeom>
            <a:solidFill>
              <a:srgbClr val="EF53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08076" y="1295400"/>
              <a:ext cx="7244080" cy="0"/>
            </a:xfrm>
            <a:custGeom>
              <a:avLst/>
              <a:gdLst/>
              <a:ahLst/>
              <a:cxnLst/>
              <a:rect l="l" t="t" r="r" b="b"/>
              <a:pathLst>
                <a:path w="7244080">
                  <a:moveTo>
                    <a:pt x="0" y="0"/>
                  </a:moveTo>
                  <a:lnTo>
                    <a:pt x="7243699" y="0"/>
                  </a:lnTo>
                </a:path>
              </a:pathLst>
            </a:custGeom>
            <a:ln w="15240">
              <a:solidFill>
                <a:srgbClr val="1C28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656588"/>
              <a:ext cx="12192000" cy="338327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0" y="1752600"/>
              <a:ext cx="12192000" cy="3133725"/>
            </a:xfrm>
            <a:custGeom>
              <a:avLst/>
              <a:gdLst/>
              <a:ahLst/>
              <a:cxnLst/>
              <a:rect l="l" t="t" r="r" b="b"/>
              <a:pathLst>
                <a:path w="12192000" h="3133725">
                  <a:moveTo>
                    <a:pt x="12192000" y="0"/>
                  </a:moveTo>
                  <a:lnTo>
                    <a:pt x="0" y="0"/>
                  </a:lnTo>
                  <a:lnTo>
                    <a:pt x="0" y="3133343"/>
                  </a:lnTo>
                  <a:lnTo>
                    <a:pt x="12192000" y="3133344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686816" y="552399"/>
            <a:ext cx="47301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0" spc="-35" dirty="0">
                <a:solidFill>
                  <a:srgbClr val="13294F"/>
                </a:solidFill>
                <a:latin typeface="Cambria Math"/>
                <a:cs typeface="Cambria Math"/>
              </a:rPr>
              <a:t>Актуальность</a:t>
            </a:r>
            <a:r>
              <a:rPr sz="3200" b="0" spc="-90" dirty="0">
                <a:solidFill>
                  <a:srgbClr val="13294F"/>
                </a:solidFill>
                <a:latin typeface="Cambria Math"/>
                <a:cs typeface="Cambria Math"/>
              </a:rPr>
              <a:t> </a:t>
            </a:r>
            <a:r>
              <a:rPr sz="3200" b="0" dirty="0">
                <a:solidFill>
                  <a:srgbClr val="13294F"/>
                </a:solidFill>
                <a:latin typeface="Cambria Math"/>
                <a:cs typeface="Cambria Math"/>
              </a:rPr>
              <a:t>/</a:t>
            </a:r>
            <a:r>
              <a:rPr sz="3200" b="0" spc="-75" dirty="0">
                <a:solidFill>
                  <a:srgbClr val="13294F"/>
                </a:solidFill>
                <a:latin typeface="Cambria Math"/>
                <a:cs typeface="Cambria Math"/>
              </a:rPr>
              <a:t> </a:t>
            </a:r>
            <a:r>
              <a:rPr sz="3200" b="0" spc="-10" dirty="0">
                <a:latin typeface="Cambria Math"/>
                <a:cs typeface="Cambria Math"/>
              </a:rPr>
              <a:t>Проблема</a:t>
            </a:r>
            <a:endParaRPr sz="3200">
              <a:latin typeface="Cambria Math"/>
              <a:cs typeface="Cambria Math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590915" y="3628431"/>
            <a:ext cx="2948305" cy="117348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08585" marR="102235" indent="-44450" algn="ctr">
              <a:lnSpc>
                <a:spcPct val="146800"/>
              </a:lnSpc>
              <a:spcBef>
                <a:spcPts val="175"/>
              </a:spcBef>
            </a:pPr>
            <a:r>
              <a:rPr sz="1400" b="1" spc="-40" dirty="0">
                <a:solidFill>
                  <a:srgbClr val="13294F"/>
                </a:solidFill>
                <a:latin typeface="Tahoma"/>
                <a:cs typeface="Tahoma"/>
              </a:rPr>
              <a:t>Научно-</a:t>
            </a:r>
            <a:r>
              <a:rPr sz="1400" b="1" spc="-30" dirty="0">
                <a:solidFill>
                  <a:srgbClr val="13294F"/>
                </a:solidFill>
                <a:latin typeface="Tahoma"/>
                <a:cs typeface="Tahoma"/>
              </a:rPr>
              <a:t>технический</a:t>
            </a:r>
            <a:r>
              <a:rPr sz="1400" b="1" spc="30" dirty="0">
                <a:solidFill>
                  <a:srgbClr val="13294F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13294F"/>
                </a:solidFill>
                <a:latin typeface="Tahoma"/>
                <a:cs typeface="Tahoma"/>
              </a:rPr>
              <a:t>вопрос </a:t>
            </a:r>
            <a:r>
              <a:rPr sz="1200" dirty="0">
                <a:latin typeface="Verdana"/>
                <a:cs typeface="Verdana"/>
              </a:rPr>
              <a:t>Остро</a:t>
            </a:r>
            <a:r>
              <a:rPr sz="1200" spc="3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строит</a:t>
            </a:r>
            <a:r>
              <a:rPr sz="1200" spc="75" dirty="0">
                <a:latin typeface="Verdana"/>
                <a:cs typeface="Verdana"/>
              </a:rPr>
              <a:t> </a:t>
            </a:r>
            <a:r>
              <a:rPr sz="1200" b="1" spc="-25" dirty="0">
                <a:latin typeface="Tahoma"/>
                <a:cs typeface="Tahoma"/>
              </a:rPr>
              <a:t>научно-</a:t>
            </a:r>
            <a:r>
              <a:rPr sz="1200" b="1" spc="-10" dirty="0">
                <a:latin typeface="Tahoma"/>
                <a:cs typeface="Tahoma"/>
              </a:rPr>
              <a:t>техническая </a:t>
            </a:r>
            <a:r>
              <a:rPr sz="1200" b="1" dirty="0">
                <a:latin typeface="Tahoma"/>
                <a:cs typeface="Tahoma"/>
              </a:rPr>
              <a:t>проблема</a:t>
            </a:r>
            <a:r>
              <a:rPr sz="1200" b="1" spc="85" dirty="0">
                <a:latin typeface="Tahoma"/>
                <a:cs typeface="Tahoma"/>
              </a:rPr>
              <a:t> </a:t>
            </a:r>
            <a:r>
              <a:rPr sz="1200" dirty="0">
                <a:latin typeface="Verdana"/>
                <a:cs typeface="Verdana"/>
              </a:rPr>
              <a:t>совмещения</a:t>
            </a:r>
            <a:r>
              <a:rPr sz="1200" spc="-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мобильных</a:t>
            </a:r>
            <a:endParaRPr sz="12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720"/>
              </a:spcBef>
            </a:pPr>
            <a:r>
              <a:rPr sz="1200" spc="50" dirty="0">
                <a:latin typeface="Verdana"/>
                <a:cs typeface="Verdana"/>
              </a:rPr>
              <a:t>платформ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spc="-40" dirty="0">
                <a:latin typeface="Verdana"/>
                <a:cs typeface="Verdana"/>
              </a:rPr>
              <a:t>и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роботов-</a:t>
            </a:r>
            <a:r>
              <a:rPr sz="1200" spc="-10" dirty="0">
                <a:latin typeface="Verdana"/>
                <a:cs typeface="Verdana"/>
              </a:rPr>
              <a:t>манипуляторов.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82185" y="3758565"/>
            <a:ext cx="3850004" cy="1114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1910" algn="ctr">
              <a:lnSpc>
                <a:spcPct val="100000"/>
              </a:lnSpc>
              <a:spcBef>
                <a:spcPts val="100"/>
              </a:spcBef>
            </a:pPr>
            <a:r>
              <a:rPr sz="1400" b="1" spc="-30" dirty="0">
                <a:solidFill>
                  <a:srgbClr val="13294F"/>
                </a:solidFill>
                <a:latin typeface="Tahoma"/>
                <a:cs typeface="Tahoma"/>
              </a:rPr>
              <a:t>Травматизм </a:t>
            </a:r>
            <a:r>
              <a:rPr sz="1400" b="1" dirty="0">
                <a:solidFill>
                  <a:srgbClr val="13294F"/>
                </a:solidFill>
                <a:latin typeface="Tahoma"/>
                <a:cs typeface="Tahoma"/>
              </a:rPr>
              <a:t>на</a:t>
            </a:r>
            <a:r>
              <a:rPr sz="1400" b="1" spc="-15" dirty="0">
                <a:solidFill>
                  <a:srgbClr val="13294F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13294F"/>
                </a:solidFill>
                <a:latin typeface="Tahoma"/>
                <a:cs typeface="Tahoma"/>
              </a:rPr>
              <a:t>производстве</a:t>
            </a:r>
            <a:endParaRPr sz="1400">
              <a:latin typeface="Tahoma"/>
              <a:cs typeface="Tahoma"/>
            </a:endParaRPr>
          </a:p>
          <a:p>
            <a:pPr marL="12700" marR="5080" indent="-635" algn="ctr">
              <a:lnSpc>
                <a:spcPct val="150000"/>
              </a:lnSpc>
              <a:spcBef>
                <a:spcPts val="409"/>
              </a:spcBef>
            </a:pPr>
            <a:r>
              <a:rPr sz="1200" spc="-150" dirty="0">
                <a:latin typeface="Verdana"/>
                <a:cs typeface="Verdana"/>
              </a:rPr>
              <a:t>В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105" dirty="0">
                <a:latin typeface="Verdana"/>
                <a:cs typeface="Verdana"/>
              </a:rPr>
              <a:t>2023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spc="-125" dirty="0">
                <a:latin typeface="Verdana"/>
                <a:cs typeface="Verdana"/>
              </a:rPr>
              <a:t>г.,</a:t>
            </a:r>
            <a:r>
              <a:rPr sz="1200" spc="-1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зафиксировано</a:t>
            </a:r>
            <a:r>
              <a:rPr sz="1200" spc="-20" dirty="0">
                <a:latin typeface="Verdana"/>
                <a:cs typeface="Verdana"/>
              </a:rPr>
              <a:t> </a:t>
            </a:r>
            <a:r>
              <a:rPr sz="1200" b="1" spc="-100" dirty="0">
                <a:latin typeface="Tahoma"/>
                <a:cs typeface="Tahoma"/>
              </a:rPr>
              <a:t>35</a:t>
            </a:r>
            <a:r>
              <a:rPr sz="1200" b="1" spc="2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тыс.,</a:t>
            </a:r>
            <a:r>
              <a:rPr sz="1200" b="1" spc="20" dirty="0">
                <a:latin typeface="Tahoma"/>
                <a:cs typeface="Tahoma"/>
              </a:rPr>
              <a:t> </a:t>
            </a:r>
            <a:r>
              <a:rPr sz="1200" spc="-10" dirty="0">
                <a:latin typeface="Verdana"/>
                <a:cs typeface="Verdana"/>
              </a:rPr>
              <a:t>несчастных </a:t>
            </a:r>
            <a:r>
              <a:rPr sz="1200" spc="-60" dirty="0">
                <a:latin typeface="Verdana"/>
                <a:cs typeface="Verdana"/>
              </a:rPr>
              <a:t>случая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на</a:t>
            </a:r>
            <a:r>
              <a:rPr sz="1200" spc="-35" dirty="0">
                <a:latin typeface="Verdana"/>
                <a:cs typeface="Verdana"/>
              </a:rPr>
              <a:t> производстве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105" dirty="0">
                <a:latin typeface="Verdana"/>
                <a:cs typeface="Verdana"/>
              </a:rPr>
              <a:t>13898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spc="-60" dirty="0">
                <a:latin typeface="Verdana"/>
                <a:cs typeface="Verdana"/>
              </a:rPr>
              <a:t>которых</a:t>
            </a:r>
            <a:r>
              <a:rPr sz="1200" spc="-25" dirty="0">
                <a:latin typeface="Verdana"/>
                <a:cs typeface="Verdana"/>
              </a:rPr>
              <a:t> </a:t>
            </a:r>
            <a:r>
              <a:rPr sz="1200" spc="-70" dirty="0">
                <a:latin typeface="Verdana"/>
                <a:cs typeface="Verdana"/>
              </a:rPr>
              <a:t>связанны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spc="80" dirty="0">
                <a:latin typeface="Verdana"/>
                <a:cs typeface="Verdana"/>
              </a:rPr>
              <a:t>с </a:t>
            </a:r>
            <a:r>
              <a:rPr sz="1200" dirty="0">
                <a:latin typeface="Verdana"/>
                <a:cs typeface="Verdana"/>
              </a:rPr>
              <a:t>работой</a:t>
            </a:r>
            <a:r>
              <a:rPr sz="1200" spc="1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на</a:t>
            </a:r>
            <a:r>
              <a:rPr sz="1200" spc="1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станочном </a:t>
            </a:r>
            <a:r>
              <a:rPr sz="1200" spc="-10" dirty="0">
                <a:latin typeface="Verdana"/>
                <a:cs typeface="Verdana"/>
              </a:rPr>
              <a:t>оборудовании</a:t>
            </a:r>
            <a:r>
              <a:rPr sz="1100" spc="-10" dirty="0">
                <a:latin typeface="Verdana"/>
                <a:cs typeface="Verdana"/>
              </a:rPr>
              <a:t>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41984" y="3731717"/>
            <a:ext cx="3404235" cy="8153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13294F"/>
                </a:solidFill>
                <a:latin typeface="Tahoma"/>
                <a:cs typeface="Tahoma"/>
              </a:rPr>
              <a:t>Дефицит</a:t>
            </a:r>
            <a:r>
              <a:rPr sz="1400" b="1" spc="-40" dirty="0">
                <a:solidFill>
                  <a:srgbClr val="13294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3294F"/>
                </a:solidFill>
                <a:latin typeface="Tahoma"/>
                <a:cs typeface="Tahoma"/>
              </a:rPr>
              <a:t>кадров</a:t>
            </a:r>
            <a:r>
              <a:rPr sz="1400" b="1" spc="-15" dirty="0">
                <a:solidFill>
                  <a:srgbClr val="13294F"/>
                </a:solidFill>
                <a:latin typeface="Tahoma"/>
                <a:cs typeface="Tahoma"/>
              </a:rPr>
              <a:t> </a:t>
            </a:r>
            <a:r>
              <a:rPr sz="1400" b="1" spc="-110" dirty="0">
                <a:solidFill>
                  <a:srgbClr val="13294F"/>
                </a:solidFill>
                <a:latin typeface="Tahoma"/>
                <a:cs typeface="Tahoma"/>
              </a:rPr>
              <a:t>в</a:t>
            </a:r>
            <a:r>
              <a:rPr sz="1400" b="1" dirty="0">
                <a:solidFill>
                  <a:srgbClr val="13294F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13294F"/>
                </a:solidFill>
                <a:latin typeface="Tahoma"/>
                <a:cs typeface="Tahoma"/>
              </a:rPr>
              <a:t>машиностроении</a:t>
            </a:r>
            <a:endParaRPr sz="1400">
              <a:latin typeface="Tahoma"/>
              <a:cs typeface="Tahoma"/>
            </a:endParaRPr>
          </a:p>
          <a:p>
            <a:pPr marL="511809" marR="577215" indent="-100965">
              <a:lnSpc>
                <a:spcPct val="150000"/>
              </a:lnSpc>
              <a:spcBef>
                <a:spcPts val="210"/>
              </a:spcBef>
            </a:pPr>
            <a:r>
              <a:rPr sz="1200" spc="-10" dirty="0">
                <a:latin typeface="Verdana"/>
                <a:cs typeface="Verdana"/>
              </a:rPr>
              <a:t>По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данным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на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105" dirty="0">
                <a:latin typeface="Verdana"/>
                <a:cs typeface="Verdana"/>
              </a:rPr>
              <a:t>2024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125" dirty="0">
                <a:latin typeface="Verdana"/>
                <a:cs typeface="Verdana"/>
              </a:rPr>
              <a:t>г.,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дефицит </a:t>
            </a:r>
            <a:r>
              <a:rPr sz="1200" spc="-30" dirty="0">
                <a:latin typeface="Verdana"/>
                <a:cs typeface="Verdana"/>
              </a:rPr>
              <a:t>составляет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b="1" spc="-95" dirty="0">
                <a:latin typeface="Tahoma"/>
                <a:cs typeface="Tahoma"/>
              </a:rPr>
              <a:t>790</a:t>
            </a:r>
            <a:r>
              <a:rPr sz="1200" b="1" spc="5" dirty="0">
                <a:latin typeface="Tahoma"/>
                <a:cs typeface="Tahoma"/>
              </a:rPr>
              <a:t> </a:t>
            </a:r>
            <a:r>
              <a:rPr sz="1200" b="1" spc="-25" dirty="0">
                <a:latin typeface="Tahoma"/>
                <a:cs typeface="Tahoma"/>
              </a:rPr>
              <a:t>тыс.чел</a:t>
            </a:r>
            <a:r>
              <a:rPr sz="1200" b="1" spc="-35" dirty="0">
                <a:latin typeface="Tahoma"/>
                <a:cs typeface="Tahom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80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РФ.</a:t>
            </a:r>
            <a:endParaRPr sz="1200">
              <a:latin typeface="Verdana"/>
              <a:cs typeface="Verdan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019555" y="1519427"/>
            <a:ext cx="10293985" cy="2262505"/>
            <a:chOff x="1019555" y="1519427"/>
            <a:chExt cx="10293985" cy="2262505"/>
          </a:xfrm>
        </p:grpSpPr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19555" y="1519427"/>
              <a:ext cx="2853690" cy="223494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57927" y="1530095"/>
              <a:ext cx="2875026" cy="225171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93127" y="2181351"/>
              <a:ext cx="100075" cy="16268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436863" y="1528571"/>
              <a:ext cx="2876550" cy="2239517"/>
            </a:xfrm>
            <a:prstGeom prst="rect">
              <a:avLst/>
            </a:prstGeom>
          </p:spPr>
        </p:pic>
      </p:grpSp>
      <p:sp>
        <p:nvSpPr>
          <p:cNvPr id="20" name="object 20"/>
          <p:cNvSpPr/>
          <p:nvPr/>
        </p:nvSpPr>
        <p:spPr>
          <a:xfrm>
            <a:off x="0" y="5277403"/>
            <a:ext cx="1581150" cy="1581150"/>
          </a:xfrm>
          <a:custGeom>
            <a:avLst/>
            <a:gdLst/>
            <a:ahLst/>
            <a:cxnLst/>
            <a:rect l="l" t="t" r="r" b="b"/>
            <a:pathLst>
              <a:path w="1581150" h="1581150">
                <a:moveTo>
                  <a:pt x="0" y="0"/>
                </a:moveTo>
                <a:lnTo>
                  <a:pt x="0" y="704227"/>
                </a:lnTo>
                <a:lnTo>
                  <a:pt x="927422" y="1580596"/>
                </a:lnTo>
                <a:lnTo>
                  <a:pt x="1581088" y="1580596"/>
                </a:lnTo>
                <a:lnTo>
                  <a:pt x="0" y="0"/>
                </a:lnTo>
                <a:close/>
              </a:path>
            </a:pathLst>
          </a:custGeom>
          <a:solidFill>
            <a:srgbClr val="EF53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679194" y="5344414"/>
            <a:ext cx="879729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ahoma"/>
                <a:cs typeface="Tahoma"/>
              </a:rPr>
              <a:t>Простой</a:t>
            </a:r>
            <a:r>
              <a:rPr sz="1800" b="1" spc="-15" dirty="0">
                <a:latin typeface="Tahoma"/>
                <a:cs typeface="Tahoma"/>
              </a:rPr>
              <a:t> </a:t>
            </a:r>
            <a:r>
              <a:rPr sz="1800" spc="-35" dirty="0">
                <a:latin typeface="Verdana"/>
                <a:cs typeface="Verdana"/>
              </a:rPr>
              <a:t>станочного</a:t>
            </a:r>
            <a:r>
              <a:rPr sz="1800" spc="-120" dirty="0">
                <a:latin typeface="Verdana"/>
                <a:cs typeface="Verdana"/>
              </a:rPr>
              <a:t> </a:t>
            </a:r>
            <a:r>
              <a:rPr sz="1800" spc="-25" dirty="0">
                <a:latin typeface="Verdana"/>
                <a:cs typeface="Verdana"/>
              </a:rPr>
              <a:t>оборудования</a:t>
            </a:r>
            <a:r>
              <a:rPr sz="1800" spc="-105" dirty="0">
                <a:latin typeface="Verdana"/>
                <a:cs typeface="Verdana"/>
              </a:rPr>
              <a:t> </a:t>
            </a:r>
            <a:r>
              <a:rPr sz="1800" spc="-229" dirty="0">
                <a:latin typeface="Verdana"/>
                <a:cs typeface="Verdana"/>
              </a:rPr>
              <a:t>(в</a:t>
            </a:r>
            <a:r>
              <a:rPr sz="1800" spc="-70" dirty="0">
                <a:latin typeface="Verdana"/>
                <a:cs typeface="Verdana"/>
              </a:rPr>
              <a:t> </a:t>
            </a:r>
            <a:r>
              <a:rPr sz="1800" spc="60" dirty="0">
                <a:latin typeface="Verdana"/>
                <a:cs typeface="Verdana"/>
              </a:rPr>
              <a:t>среднем,</a:t>
            </a:r>
            <a:r>
              <a:rPr sz="1800" spc="-95" dirty="0">
                <a:latin typeface="Verdana"/>
                <a:cs typeface="Verdana"/>
              </a:rPr>
              <a:t> </a:t>
            </a:r>
            <a:r>
              <a:rPr sz="1800" spc="-245" dirty="0">
                <a:latin typeface="Verdana"/>
                <a:cs typeface="Verdana"/>
              </a:rPr>
              <a:t>в</a:t>
            </a:r>
            <a:r>
              <a:rPr sz="1800" spc="-105" dirty="0">
                <a:latin typeface="Verdana"/>
                <a:cs typeface="Verdana"/>
              </a:rPr>
              <a:t> </a:t>
            </a:r>
            <a:r>
              <a:rPr sz="1800" spc="-90" dirty="0">
                <a:latin typeface="Verdana"/>
                <a:cs typeface="Verdana"/>
              </a:rPr>
              <a:t>год)</a:t>
            </a:r>
            <a:r>
              <a:rPr sz="1800" spc="-100" dirty="0">
                <a:latin typeface="Verdana"/>
                <a:cs typeface="Verdana"/>
              </a:rPr>
              <a:t> </a:t>
            </a:r>
            <a:r>
              <a:rPr sz="1800" b="1" spc="-400" dirty="0">
                <a:latin typeface="Tahoma"/>
                <a:cs typeface="Tahoma"/>
              </a:rPr>
              <a:t>=</a:t>
            </a:r>
            <a:r>
              <a:rPr sz="1800" b="1" spc="5" dirty="0">
                <a:latin typeface="Tahoma"/>
                <a:cs typeface="Tahoma"/>
              </a:rPr>
              <a:t> </a:t>
            </a:r>
            <a:r>
              <a:rPr sz="1800" b="1" spc="-155" dirty="0">
                <a:latin typeface="Tahoma"/>
                <a:cs typeface="Tahoma"/>
              </a:rPr>
              <a:t>34</a:t>
            </a:r>
            <a:r>
              <a:rPr sz="1800" b="1" spc="5" dirty="0">
                <a:latin typeface="Tahoma"/>
                <a:cs typeface="Tahoma"/>
              </a:rPr>
              <a:t> </a:t>
            </a:r>
            <a:r>
              <a:rPr sz="1800" b="1" spc="-20" dirty="0">
                <a:latin typeface="Tahoma"/>
                <a:cs typeface="Tahoma"/>
              </a:rPr>
              <a:t>дня.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160"/>
              </a:spcBef>
            </a:pPr>
            <a:r>
              <a:rPr sz="1800" dirty="0">
                <a:latin typeface="Verdana"/>
                <a:cs typeface="Verdana"/>
              </a:rPr>
              <a:t>Средний</a:t>
            </a:r>
            <a:r>
              <a:rPr sz="1800" spc="-105" dirty="0">
                <a:latin typeface="Verdana"/>
                <a:cs typeface="Verdana"/>
              </a:rPr>
              <a:t> </a:t>
            </a:r>
            <a:r>
              <a:rPr sz="1800" b="1" spc="-30" dirty="0">
                <a:latin typeface="Tahoma"/>
                <a:cs typeface="Tahoma"/>
              </a:rPr>
              <a:t>убыток</a:t>
            </a:r>
            <a:r>
              <a:rPr sz="1800" b="1" spc="5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от простоя</a:t>
            </a:r>
            <a:r>
              <a:rPr sz="1800" b="1" spc="-10" dirty="0">
                <a:latin typeface="Tahoma"/>
                <a:cs typeface="Tahoma"/>
              </a:rPr>
              <a:t> </a:t>
            </a:r>
            <a:r>
              <a:rPr sz="1800" spc="-10" dirty="0">
                <a:latin typeface="Verdana"/>
                <a:cs typeface="Verdana"/>
              </a:rPr>
              <a:t>при</a:t>
            </a:r>
            <a:r>
              <a:rPr sz="1800" spc="-110" dirty="0">
                <a:latin typeface="Verdana"/>
                <a:cs typeface="Verdana"/>
              </a:rPr>
              <a:t> </a:t>
            </a:r>
            <a:r>
              <a:rPr sz="1800" spc="100" dirty="0">
                <a:latin typeface="Verdana"/>
                <a:cs typeface="Verdana"/>
              </a:rPr>
              <a:t>норме</a:t>
            </a:r>
            <a:r>
              <a:rPr sz="1800" spc="-114" dirty="0">
                <a:latin typeface="Verdana"/>
                <a:cs typeface="Verdana"/>
              </a:rPr>
              <a:t> </a:t>
            </a:r>
            <a:r>
              <a:rPr sz="1800" spc="50" dirty="0">
                <a:latin typeface="Verdana"/>
                <a:cs typeface="Verdana"/>
              </a:rPr>
              <a:t>часа</a:t>
            </a:r>
            <a:r>
              <a:rPr sz="1800" spc="-114" dirty="0">
                <a:latin typeface="Verdana"/>
                <a:cs typeface="Verdana"/>
              </a:rPr>
              <a:t> </a:t>
            </a:r>
            <a:r>
              <a:rPr sz="1800" spc="-245" dirty="0">
                <a:latin typeface="Verdana"/>
                <a:cs typeface="Verdana"/>
              </a:rPr>
              <a:t>в</a:t>
            </a:r>
            <a:r>
              <a:rPr sz="1800" spc="-105" dirty="0">
                <a:latin typeface="Verdana"/>
                <a:cs typeface="Verdana"/>
              </a:rPr>
              <a:t> </a:t>
            </a:r>
            <a:r>
              <a:rPr sz="1800" spc="-175" dirty="0">
                <a:latin typeface="Verdana"/>
                <a:cs typeface="Verdana"/>
              </a:rPr>
              <a:t>600</a:t>
            </a:r>
            <a:r>
              <a:rPr sz="1800" spc="-9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руб</a:t>
            </a:r>
            <a:r>
              <a:rPr sz="1800" spc="-105" dirty="0">
                <a:latin typeface="Verdana"/>
                <a:cs typeface="Verdana"/>
              </a:rPr>
              <a:t> </a:t>
            </a:r>
            <a:r>
              <a:rPr sz="1800" b="1" spc="-400" dirty="0">
                <a:latin typeface="Tahoma"/>
                <a:cs typeface="Tahoma"/>
              </a:rPr>
              <a:t>=</a:t>
            </a:r>
            <a:r>
              <a:rPr sz="1800" b="1" spc="-10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более</a:t>
            </a:r>
            <a:r>
              <a:rPr sz="1800" b="1" spc="-10" dirty="0">
                <a:latin typeface="Tahoma"/>
                <a:cs typeface="Tahoma"/>
              </a:rPr>
              <a:t> </a:t>
            </a:r>
            <a:r>
              <a:rPr sz="1800" b="1" spc="-155" dirty="0">
                <a:latin typeface="Tahoma"/>
                <a:cs typeface="Tahoma"/>
              </a:rPr>
              <a:t>45</a:t>
            </a:r>
            <a:r>
              <a:rPr sz="1800" b="1" spc="5" dirty="0">
                <a:latin typeface="Tahoma"/>
                <a:cs typeface="Tahoma"/>
              </a:rPr>
              <a:t> </a:t>
            </a:r>
            <a:r>
              <a:rPr sz="1800" b="1" spc="-10" dirty="0">
                <a:latin typeface="Tahoma"/>
                <a:cs typeface="Tahoma"/>
              </a:rPr>
              <a:t>млн.руб.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21426" y="1368678"/>
            <a:ext cx="4750435" cy="1121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99800"/>
              </a:lnSpc>
              <a:spcBef>
                <a:spcPts val="105"/>
              </a:spcBef>
            </a:pPr>
            <a:r>
              <a:rPr sz="2400" dirty="0"/>
              <a:t>Платформа</a:t>
            </a:r>
            <a:r>
              <a:rPr sz="2400" spc="110" dirty="0"/>
              <a:t> </a:t>
            </a:r>
            <a:r>
              <a:rPr sz="2400" spc="265" dirty="0"/>
              <a:t>с</a:t>
            </a:r>
            <a:r>
              <a:rPr sz="2400" spc="85" dirty="0"/>
              <a:t> </a:t>
            </a:r>
            <a:r>
              <a:rPr sz="2400" spc="-40" dirty="0"/>
              <a:t>универсальным шестизвенным</a:t>
            </a:r>
            <a:r>
              <a:rPr sz="2400" spc="-114" dirty="0"/>
              <a:t> </a:t>
            </a:r>
            <a:r>
              <a:rPr sz="2400" spc="-10" dirty="0">
                <a:solidFill>
                  <a:srgbClr val="13294F"/>
                </a:solidFill>
              </a:rPr>
              <a:t>роботом манипулятором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821426" y="2612114"/>
            <a:ext cx="5972810" cy="1397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95"/>
              </a:spcBef>
            </a:pPr>
            <a:r>
              <a:rPr sz="1200" spc="-10" dirty="0">
                <a:latin typeface="Verdana"/>
                <a:cs typeface="Verdana"/>
              </a:rPr>
              <a:t>позволит</a:t>
            </a:r>
            <a:r>
              <a:rPr sz="1200" spc="12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сократить</a:t>
            </a:r>
            <a:r>
              <a:rPr sz="1200" spc="114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время</a:t>
            </a:r>
            <a:r>
              <a:rPr sz="1200" spc="11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обслуживания</a:t>
            </a:r>
            <a:r>
              <a:rPr sz="1200" spc="114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станочного</a:t>
            </a:r>
            <a:r>
              <a:rPr sz="1200" spc="12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оборудования</a:t>
            </a:r>
            <a:r>
              <a:rPr sz="1200" spc="114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в</a:t>
            </a:r>
            <a:r>
              <a:rPr sz="1200" spc="125" dirty="0">
                <a:latin typeface="Verdana"/>
                <a:cs typeface="Verdana"/>
              </a:rPr>
              <a:t> </a:t>
            </a:r>
            <a:r>
              <a:rPr sz="1200" b="1" spc="-25" dirty="0">
                <a:latin typeface="Tahoma"/>
                <a:cs typeface="Tahoma"/>
              </a:rPr>
              <a:t>1,3 </a:t>
            </a:r>
            <a:r>
              <a:rPr sz="1200" dirty="0">
                <a:latin typeface="Verdana"/>
                <a:cs typeface="Verdana"/>
              </a:rPr>
              <a:t>раза,</a:t>
            </a:r>
            <a:r>
              <a:rPr sz="1200" spc="36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повысит</a:t>
            </a:r>
            <a:r>
              <a:rPr sz="1200" spc="37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производительность</a:t>
            </a:r>
            <a:r>
              <a:rPr sz="1200" spc="36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работы</a:t>
            </a:r>
            <a:r>
              <a:rPr sz="1200" spc="36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линии</a:t>
            </a:r>
            <a:r>
              <a:rPr sz="1200" spc="380" dirty="0">
                <a:latin typeface="Verdana"/>
                <a:cs typeface="Verdana"/>
              </a:rPr>
              <a:t> </a:t>
            </a:r>
            <a:r>
              <a:rPr sz="1200" spc="-55" dirty="0">
                <a:latin typeface="Verdana"/>
                <a:cs typeface="Verdana"/>
              </a:rPr>
              <a:t>станков-</a:t>
            </a:r>
            <a:r>
              <a:rPr sz="1200" dirty="0">
                <a:latin typeface="Verdana"/>
                <a:cs typeface="Verdana"/>
              </a:rPr>
              <a:t>ЧПУ</a:t>
            </a:r>
            <a:r>
              <a:rPr sz="1200" spc="37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на</a:t>
            </a:r>
            <a:r>
              <a:rPr sz="1200" spc="365" dirty="0">
                <a:latin typeface="Verdana"/>
                <a:cs typeface="Verdana"/>
              </a:rPr>
              <a:t> </a:t>
            </a:r>
            <a:r>
              <a:rPr sz="1200" b="1" spc="-100" dirty="0">
                <a:latin typeface="Tahoma"/>
                <a:cs typeface="Tahoma"/>
              </a:rPr>
              <a:t>15%</a:t>
            </a:r>
            <a:r>
              <a:rPr sz="1200" spc="-100" dirty="0">
                <a:latin typeface="Verdana"/>
                <a:cs typeface="Verdana"/>
              </a:rPr>
              <a:t>, </a:t>
            </a:r>
            <a:r>
              <a:rPr sz="1200" dirty="0">
                <a:latin typeface="Verdana"/>
                <a:cs typeface="Verdana"/>
              </a:rPr>
              <a:t>сократит</a:t>
            </a:r>
            <a:r>
              <a:rPr sz="1200" spc="31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время</a:t>
            </a:r>
            <a:r>
              <a:rPr sz="1200" spc="31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выполнения</a:t>
            </a:r>
            <a:r>
              <a:rPr sz="1200" spc="32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логистических</a:t>
            </a:r>
            <a:r>
              <a:rPr sz="1200" spc="32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задач</a:t>
            </a:r>
            <a:r>
              <a:rPr sz="1200" spc="32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на</a:t>
            </a:r>
            <a:r>
              <a:rPr sz="1200" spc="325" dirty="0">
                <a:latin typeface="Verdana"/>
                <a:cs typeface="Verdana"/>
              </a:rPr>
              <a:t> </a:t>
            </a:r>
            <a:r>
              <a:rPr sz="1200" b="1" dirty="0">
                <a:latin typeface="Tahoma"/>
                <a:cs typeface="Tahoma"/>
              </a:rPr>
              <a:t>25%</a:t>
            </a:r>
            <a:r>
              <a:rPr sz="1200" dirty="0">
                <a:latin typeface="Verdana"/>
                <a:cs typeface="Verdana"/>
              </a:rPr>
              <a:t>,</a:t>
            </a:r>
            <a:r>
              <a:rPr sz="1200" spc="31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повышение </a:t>
            </a:r>
            <a:r>
              <a:rPr sz="1200" dirty="0">
                <a:latin typeface="Verdana"/>
                <a:cs typeface="Verdana"/>
              </a:rPr>
              <a:t>качества</a:t>
            </a:r>
            <a:r>
              <a:rPr sz="1200" spc="110" dirty="0">
                <a:latin typeface="Verdana"/>
                <a:cs typeface="Verdana"/>
              </a:rPr>
              <a:t> </a:t>
            </a:r>
            <a:r>
              <a:rPr sz="1200" spc="-40" dirty="0">
                <a:latin typeface="Verdana"/>
                <a:cs typeface="Verdana"/>
              </a:rPr>
              <a:t>выполняемых</a:t>
            </a:r>
            <a:r>
              <a:rPr sz="1200" spc="10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работ</a:t>
            </a:r>
            <a:r>
              <a:rPr sz="1200" spc="11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на</a:t>
            </a:r>
            <a:r>
              <a:rPr sz="1200" spc="114" dirty="0">
                <a:latin typeface="Verdana"/>
                <a:cs typeface="Verdana"/>
              </a:rPr>
              <a:t> </a:t>
            </a:r>
            <a:r>
              <a:rPr sz="1200" b="1" spc="-140" dirty="0">
                <a:latin typeface="Tahoma"/>
                <a:cs typeface="Tahoma"/>
              </a:rPr>
              <a:t>78%</a:t>
            </a:r>
            <a:r>
              <a:rPr sz="1200" spc="-140" dirty="0">
                <a:latin typeface="Verdana"/>
                <a:cs typeface="Verdana"/>
              </a:rPr>
              <a:t>,</a:t>
            </a:r>
            <a:r>
              <a:rPr sz="1200" spc="11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широкий</a:t>
            </a:r>
            <a:r>
              <a:rPr sz="1200" spc="114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спектр</a:t>
            </a:r>
            <a:r>
              <a:rPr sz="1200" spc="105" dirty="0">
                <a:latin typeface="Verdana"/>
                <a:cs typeface="Verdana"/>
              </a:rPr>
              <a:t> </a:t>
            </a:r>
            <a:r>
              <a:rPr sz="1200" spc="-45" dirty="0">
                <a:latin typeface="Verdana"/>
                <a:cs typeface="Verdana"/>
              </a:rPr>
              <a:t>выполнения</a:t>
            </a:r>
            <a:r>
              <a:rPr sz="1200" spc="10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задач, автономность </a:t>
            </a:r>
            <a:r>
              <a:rPr sz="1200" spc="-35" dirty="0">
                <a:latin typeface="Verdana"/>
                <a:cs typeface="Verdana"/>
              </a:rPr>
              <a:t>навигации</a:t>
            </a:r>
            <a:r>
              <a:rPr sz="1200" spc="-5" dirty="0">
                <a:latin typeface="Verdana"/>
                <a:cs typeface="Verdana"/>
              </a:rPr>
              <a:t> </a:t>
            </a:r>
            <a:r>
              <a:rPr sz="1200" spc="-40" dirty="0">
                <a:latin typeface="Verdana"/>
                <a:cs typeface="Verdana"/>
              </a:rPr>
              <a:t>и</a:t>
            </a:r>
            <a:r>
              <a:rPr sz="1200" spc="-3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многое</a:t>
            </a:r>
            <a:r>
              <a:rPr sz="1200" spc="-10" dirty="0">
                <a:latin typeface="Verdana"/>
                <a:cs typeface="Verdana"/>
              </a:rPr>
              <a:t> другое!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10705" y="908050"/>
            <a:ext cx="7759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35" dirty="0">
                <a:solidFill>
                  <a:srgbClr val="EF532D"/>
                </a:solidFill>
                <a:latin typeface="Tahoma"/>
                <a:cs typeface="Tahoma"/>
              </a:rPr>
              <a:t>РЕШЕНИЕ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817108" y="903732"/>
            <a:ext cx="513715" cy="220979"/>
          </a:xfrm>
          <a:custGeom>
            <a:avLst/>
            <a:gdLst/>
            <a:ahLst/>
            <a:cxnLst/>
            <a:rect l="l" t="t" r="r" b="b"/>
            <a:pathLst>
              <a:path w="513714" h="220980">
                <a:moveTo>
                  <a:pt x="392938" y="0"/>
                </a:moveTo>
                <a:lnTo>
                  <a:pt x="67944" y="0"/>
                </a:lnTo>
                <a:lnTo>
                  <a:pt x="0" y="220979"/>
                </a:lnTo>
                <a:lnTo>
                  <a:pt x="324992" y="220979"/>
                </a:lnTo>
                <a:lnTo>
                  <a:pt x="392938" y="0"/>
                </a:lnTo>
                <a:close/>
              </a:path>
              <a:path w="513714" h="220980">
                <a:moveTo>
                  <a:pt x="460882" y="0"/>
                </a:moveTo>
                <a:lnTo>
                  <a:pt x="407669" y="0"/>
                </a:lnTo>
                <a:lnTo>
                  <a:pt x="339725" y="220979"/>
                </a:lnTo>
                <a:lnTo>
                  <a:pt x="392938" y="220979"/>
                </a:lnTo>
                <a:lnTo>
                  <a:pt x="460882" y="0"/>
                </a:lnTo>
                <a:close/>
              </a:path>
              <a:path w="513714" h="220980">
                <a:moveTo>
                  <a:pt x="513588" y="0"/>
                </a:moveTo>
                <a:lnTo>
                  <a:pt x="475233" y="0"/>
                </a:lnTo>
                <a:lnTo>
                  <a:pt x="407288" y="220979"/>
                </a:lnTo>
                <a:lnTo>
                  <a:pt x="445642" y="220979"/>
                </a:lnTo>
                <a:lnTo>
                  <a:pt x="513588" y="0"/>
                </a:lnTo>
                <a:close/>
              </a:path>
            </a:pathLst>
          </a:custGeom>
          <a:solidFill>
            <a:srgbClr val="EF55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121908" y="6070091"/>
            <a:ext cx="5540375" cy="0"/>
          </a:xfrm>
          <a:custGeom>
            <a:avLst/>
            <a:gdLst/>
            <a:ahLst/>
            <a:cxnLst/>
            <a:rect l="l" t="t" r="r" b="b"/>
            <a:pathLst>
              <a:path w="5540375">
                <a:moveTo>
                  <a:pt x="0" y="0"/>
                </a:moveTo>
                <a:lnTo>
                  <a:pt x="5540374" y="0"/>
                </a:lnTo>
              </a:path>
            </a:pathLst>
          </a:custGeom>
          <a:ln w="12192">
            <a:solidFill>
              <a:srgbClr val="EF53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79210" y="4443519"/>
            <a:ext cx="150479" cy="17366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79210" y="5002827"/>
            <a:ext cx="150479" cy="17366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79210" y="5565241"/>
            <a:ext cx="150479" cy="175123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159753" y="4407230"/>
            <a:ext cx="261810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13294F"/>
                </a:solidFill>
                <a:latin typeface="Verdana"/>
                <a:cs typeface="Verdana"/>
              </a:rPr>
              <a:t>Время</a:t>
            </a:r>
            <a:r>
              <a:rPr sz="1200" spc="-70" dirty="0">
                <a:solidFill>
                  <a:srgbClr val="13294F"/>
                </a:solidFill>
                <a:latin typeface="Verdana"/>
                <a:cs typeface="Verdana"/>
              </a:rPr>
              <a:t> </a:t>
            </a:r>
            <a:r>
              <a:rPr sz="1200" spc="-40" dirty="0">
                <a:solidFill>
                  <a:srgbClr val="13294F"/>
                </a:solidFill>
                <a:latin typeface="Verdana"/>
                <a:cs typeface="Verdana"/>
              </a:rPr>
              <a:t>работы: </a:t>
            </a:r>
            <a:r>
              <a:rPr sz="1200" spc="-110" dirty="0">
                <a:latin typeface="Verdana"/>
                <a:cs typeface="Verdana"/>
              </a:rPr>
              <a:t>23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часа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spc="-110" dirty="0">
                <a:latin typeface="Verdana"/>
                <a:cs typeface="Verdana"/>
              </a:rPr>
              <a:t>54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минуты</a:t>
            </a:r>
            <a:endParaRPr sz="1200">
              <a:latin typeface="Verdana"/>
              <a:cs typeface="Verdan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35286" y="4443519"/>
            <a:ext cx="150479" cy="173666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535286" y="5002827"/>
            <a:ext cx="150479" cy="173666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35286" y="5565241"/>
            <a:ext cx="150479" cy="175123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0" y="0"/>
            <a:ext cx="5167630" cy="6858000"/>
            <a:chOff x="0" y="0"/>
            <a:chExt cx="5167630" cy="6858000"/>
          </a:xfrm>
        </p:grpSpPr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0"/>
              <a:ext cx="3378708" cy="227076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0936" y="819912"/>
              <a:ext cx="4536186" cy="603580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19683" y="6429755"/>
              <a:ext cx="504825" cy="428625"/>
            </a:xfrm>
            <a:custGeom>
              <a:avLst/>
              <a:gdLst/>
              <a:ahLst/>
              <a:cxnLst/>
              <a:rect l="l" t="t" r="r" b="b"/>
              <a:pathLst>
                <a:path w="504825" h="428625">
                  <a:moveTo>
                    <a:pt x="504444" y="0"/>
                  </a:moveTo>
                  <a:lnTo>
                    <a:pt x="0" y="0"/>
                  </a:lnTo>
                  <a:lnTo>
                    <a:pt x="0" y="428244"/>
                  </a:lnTo>
                  <a:lnTo>
                    <a:pt x="504444" y="428244"/>
                  </a:lnTo>
                  <a:lnTo>
                    <a:pt x="504444" y="0"/>
                  </a:lnTo>
                  <a:close/>
                </a:path>
              </a:pathLst>
            </a:custGeom>
            <a:solidFill>
              <a:srgbClr val="EF53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21982" y="6565874"/>
              <a:ext cx="100037" cy="162686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10939470" y="0"/>
            <a:ext cx="1252855" cy="1647825"/>
            <a:chOff x="10939470" y="0"/>
            <a:chExt cx="1252855" cy="1647825"/>
          </a:xfrm>
        </p:grpSpPr>
        <p:sp>
          <p:nvSpPr>
            <p:cNvPr id="20" name="object 20"/>
            <p:cNvSpPr/>
            <p:nvPr/>
          </p:nvSpPr>
          <p:spPr>
            <a:xfrm>
              <a:off x="10939470" y="0"/>
              <a:ext cx="1252855" cy="848994"/>
            </a:xfrm>
            <a:custGeom>
              <a:avLst/>
              <a:gdLst/>
              <a:ahLst/>
              <a:cxnLst/>
              <a:rect l="l" t="t" r="r" b="b"/>
              <a:pathLst>
                <a:path w="1252854" h="848994">
                  <a:moveTo>
                    <a:pt x="897254" y="0"/>
                  </a:moveTo>
                  <a:lnTo>
                    <a:pt x="0" y="0"/>
                  </a:lnTo>
                  <a:lnTo>
                    <a:pt x="396295" y="848487"/>
                  </a:lnTo>
                  <a:lnTo>
                    <a:pt x="1252529" y="848487"/>
                  </a:lnTo>
                  <a:lnTo>
                    <a:pt x="1252529" y="760659"/>
                  </a:lnTo>
                  <a:lnTo>
                    <a:pt x="897254" y="0"/>
                  </a:lnTo>
                  <a:close/>
                </a:path>
              </a:pathLst>
            </a:custGeom>
            <a:solidFill>
              <a:srgbClr val="EF53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422850" y="0"/>
              <a:ext cx="769150" cy="1647415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1508886" y="6156756"/>
            <a:ext cx="24314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95" dirty="0">
                <a:latin typeface="Verdana"/>
                <a:cs typeface="Verdana"/>
              </a:rPr>
              <a:t>3D</a:t>
            </a:r>
            <a:r>
              <a:rPr sz="1600" spc="-8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модель</a:t>
            </a:r>
            <a:r>
              <a:rPr sz="1600" spc="-5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платформы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170803" y="4947666"/>
            <a:ext cx="18840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5" dirty="0">
                <a:solidFill>
                  <a:srgbClr val="13294F"/>
                </a:solidFill>
                <a:latin typeface="Verdana"/>
                <a:cs typeface="Verdana"/>
              </a:rPr>
              <a:t>Грузоподъемность:</a:t>
            </a:r>
            <a:r>
              <a:rPr sz="1200" spc="-45" dirty="0">
                <a:solidFill>
                  <a:srgbClr val="13294F"/>
                </a:solidFill>
                <a:latin typeface="Verdana"/>
                <a:cs typeface="Verdana"/>
              </a:rPr>
              <a:t> </a:t>
            </a:r>
            <a:r>
              <a:rPr sz="1200" spc="-105" dirty="0">
                <a:solidFill>
                  <a:srgbClr val="13294F"/>
                </a:solidFill>
                <a:latin typeface="Verdana"/>
                <a:cs typeface="Verdana"/>
              </a:rPr>
              <a:t>70</a:t>
            </a:r>
            <a:r>
              <a:rPr sz="1200" spc="-50" dirty="0">
                <a:solidFill>
                  <a:srgbClr val="13294F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13294F"/>
                </a:solidFill>
                <a:latin typeface="Verdana"/>
                <a:cs typeface="Verdana"/>
              </a:rPr>
              <a:t>кг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175628" y="5511190"/>
            <a:ext cx="30079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70" dirty="0">
                <a:solidFill>
                  <a:srgbClr val="13294F"/>
                </a:solidFill>
                <a:latin typeface="Verdana"/>
                <a:cs typeface="Verdana"/>
              </a:rPr>
              <a:t>Точность</a:t>
            </a:r>
            <a:r>
              <a:rPr sz="1200" spc="-65" dirty="0">
                <a:solidFill>
                  <a:srgbClr val="13294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13294F"/>
                </a:solidFill>
                <a:latin typeface="Verdana"/>
                <a:cs typeface="Verdana"/>
              </a:rPr>
              <a:t>распознавания</a:t>
            </a:r>
            <a:r>
              <a:rPr sz="1200" spc="-50" dirty="0">
                <a:solidFill>
                  <a:srgbClr val="13294F"/>
                </a:solidFill>
                <a:latin typeface="Verdana"/>
                <a:cs typeface="Verdana"/>
              </a:rPr>
              <a:t> </a:t>
            </a:r>
            <a:r>
              <a:rPr sz="1200" spc="-65" dirty="0">
                <a:solidFill>
                  <a:srgbClr val="13294F"/>
                </a:solidFill>
                <a:latin typeface="Verdana"/>
                <a:cs typeface="Verdana"/>
              </a:rPr>
              <a:t>объектов:</a:t>
            </a:r>
            <a:r>
              <a:rPr sz="1200" spc="-45" dirty="0">
                <a:solidFill>
                  <a:srgbClr val="13294F"/>
                </a:solidFill>
                <a:latin typeface="Verdana"/>
                <a:cs typeface="Verdana"/>
              </a:rPr>
              <a:t> </a:t>
            </a:r>
            <a:r>
              <a:rPr sz="1200" spc="-130" dirty="0">
                <a:solidFill>
                  <a:srgbClr val="13294F"/>
                </a:solidFill>
                <a:latin typeface="Verdana"/>
                <a:cs typeface="Verdana"/>
              </a:rPr>
              <a:t>90%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833609" y="4391355"/>
            <a:ext cx="1704339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10" dirty="0">
                <a:solidFill>
                  <a:srgbClr val="13294F"/>
                </a:solidFill>
                <a:latin typeface="Verdana"/>
                <a:cs typeface="Verdana"/>
              </a:rPr>
              <a:t>10</a:t>
            </a:r>
            <a:r>
              <a:rPr sz="1200" spc="-65" dirty="0">
                <a:solidFill>
                  <a:srgbClr val="13294F"/>
                </a:solidFill>
                <a:latin typeface="Verdana"/>
                <a:cs typeface="Verdana"/>
              </a:rPr>
              <a:t> </a:t>
            </a:r>
            <a:r>
              <a:rPr sz="1200" spc="-140" dirty="0">
                <a:solidFill>
                  <a:srgbClr val="13294F"/>
                </a:solidFill>
                <a:latin typeface="Verdana"/>
                <a:cs typeface="Verdana"/>
              </a:rPr>
              <a:t>кВт</a:t>
            </a:r>
            <a:r>
              <a:rPr sz="1200" spc="-75" dirty="0">
                <a:solidFill>
                  <a:srgbClr val="13294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13294F"/>
                </a:solidFill>
                <a:latin typeface="Verdana"/>
                <a:cs typeface="Verdana"/>
              </a:rPr>
              <a:t>на</a:t>
            </a:r>
            <a:r>
              <a:rPr sz="1200" spc="-60" dirty="0">
                <a:solidFill>
                  <a:srgbClr val="13294F"/>
                </a:solidFill>
                <a:latin typeface="Verdana"/>
                <a:cs typeface="Verdana"/>
              </a:rPr>
              <a:t> </a:t>
            </a:r>
            <a:r>
              <a:rPr sz="1200" spc="-110" dirty="0">
                <a:solidFill>
                  <a:srgbClr val="13294F"/>
                </a:solidFill>
                <a:latin typeface="Verdana"/>
                <a:cs typeface="Verdana"/>
              </a:rPr>
              <a:t>40</a:t>
            </a:r>
            <a:r>
              <a:rPr sz="1200" spc="-80" dirty="0">
                <a:solidFill>
                  <a:srgbClr val="13294F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13294F"/>
                </a:solidFill>
                <a:latin typeface="Verdana"/>
                <a:cs typeface="Verdana"/>
              </a:rPr>
              <a:t>кв.метров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854310" y="4955540"/>
            <a:ext cx="17894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13294F"/>
                </a:solidFill>
                <a:latin typeface="Verdana"/>
                <a:cs typeface="Verdana"/>
              </a:rPr>
              <a:t>Операционная</a:t>
            </a:r>
            <a:r>
              <a:rPr sz="1200" spc="-65" dirty="0">
                <a:solidFill>
                  <a:srgbClr val="13294F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13294F"/>
                </a:solidFill>
                <a:latin typeface="Verdana"/>
                <a:cs typeface="Verdana"/>
              </a:rPr>
              <a:t>с: </a:t>
            </a:r>
            <a:r>
              <a:rPr sz="1200" spc="-60" dirty="0">
                <a:solidFill>
                  <a:srgbClr val="13294F"/>
                </a:solidFill>
                <a:latin typeface="Verdana"/>
                <a:cs typeface="Verdana"/>
              </a:rPr>
              <a:t>Linux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857613" y="5511190"/>
            <a:ext cx="18529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13294F"/>
                </a:solidFill>
                <a:latin typeface="Verdana"/>
                <a:cs typeface="Verdana"/>
              </a:rPr>
              <a:t>Макс.скорость:</a:t>
            </a:r>
            <a:r>
              <a:rPr sz="1200" spc="-60" dirty="0">
                <a:solidFill>
                  <a:srgbClr val="13294F"/>
                </a:solidFill>
                <a:latin typeface="Verdana"/>
                <a:cs typeface="Verdana"/>
              </a:rPr>
              <a:t> </a:t>
            </a:r>
            <a:r>
              <a:rPr sz="1200" spc="-105" dirty="0">
                <a:solidFill>
                  <a:srgbClr val="13294F"/>
                </a:solidFill>
                <a:latin typeface="Verdana"/>
                <a:cs typeface="Verdana"/>
              </a:rPr>
              <a:t>23</a:t>
            </a:r>
            <a:r>
              <a:rPr sz="1200" spc="-75" dirty="0">
                <a:solidFill>
                  <a:srgbClr val="13294F"/>
                </a:solidFill>
                <a:latin typeface="Verdana"/>
                <a:cs typeface="Verdana"/>
              </a:rPr>
              <a:t> </a:t>
            </a:r>
            <a:r>
              <a:rPr sz="1200" spc="-40" dirty="0">
                <a:solidFill>
                  <a:srgbClr val="13294F"/>
                </a:solidFill>
                <a:latin typeface="Verdana"/>
                <a:cs typeface="Verdana"/>
              </a:rPr>
              <a:t>км.ч.</a:t>
            </a:r>
            <a:endParaRPr sz="1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92836"/>
            <a:ext cx="5981700" cy="6041390"/>
            <a:chOff x="0" y="592836"/>
            <a:chExt cx="5981700" cy="60413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8555" y="592836"/>
              <a:ext cx="4971288" cy="493928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661890"/>
              <a:ext cx="5981700" cy="197205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25552" y="4757927"/>
              <a:ext cx="5655945" cy="1722120"/>
            </a:xfrm>
            <a:custGeom>
              <a:avLst/>
              <a:gdLst/>
              <a:ahLst/>
              <a:cxnLst/>
              <a:rect l="l" t="t" r="r" b="b"/>
              <a:pathLst>
                <a:path w="5655945" h="1722120">
                  <a:moveTo>
                    <a:pt x="0" y="1722120"/>
                  </a:moveTo>
                  <a:lnTo>
                    <a:pt x="5655564" y="1722120"/>
                  </a:lnTo>
                  <a:lnTo>
                    <a:pt x="5655564" y="0"/>
                  </a:lnTo>
                  <a:lnTo>
                    <a:pt x="0" y="0"/>
                  </a:lnTo>
                  <a:lnTo>
                    <a:pt x="0" y="17221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471284" y="1348486"/>
            <a:ext cx="507746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b="0" spc="-35" dirty="0">
                <a:solidFill>
                  <a:srgbClr val="13294F"/>
                </a:solidFill>
                <a:latin typeface="Cambria Math"/>
                <a:cs typeface="Cambria Math"/>
              </a:rPr>
              <a:t>Внедрение</a:t>
            </a:r>
            <a:r>
              <a:rPr sz="2800" b="0" spc="-120" dirty="0">
                <a:solidFill>
                  <a:srgbClr val="13294F"/>
                </a:solidFill>
                <a:latin typeface="Cambria Math"/>
                <a:cs typeface="Cambria Math"/>
              </a:rPr>
              <a:t> </a:t>
            </a:r>
            <a:r>
              <a:rPr sz="2800" b="0" dirty="0">
                <a:solidFill>
                  <a:srgbClr val="13294F"/>
                </a:solidFill>
                <a:latin typeface="Cambria Math"/>
                <a:cs typeface="Cambria Math"/>
              </a:rPr>
              <a:t>ИИ</a:t>
            </a:r>
            <a:r>
              <a:rPr sz="2800" b="0" spc="-100" dirty="0">
                <a:solidFill>
                  <a:srgbClr val="13294F"/>
                </a:solidFill>
                <a:latin typeface="Cambria Math"/>
                <a:cs typeface="Cambria Math"/>
              </a:rPr>
              <a:t> </a:t>
            </a:r>
            <a:r>
              <a:rPr sz="2800" b="0" spc="-50" dirty="0">
                <a:solidFill>
                  <a:srgbClr val="13294F"/>
                </a:solidFill>
                <a:latin typeface="Cambria Math"/>
                <a:cs typeface="Cambria Math"/>
              </a:rPr>
              <a:t>в </a:t>
            </a:r>
            <a:r>
              <a:rPr sz="2800" b="0" spc="-40" dirty="0">
                <a:latin typeface="Cambria Math"/>
                <a:cs typeface="Cambria Math"/>
              </a:rPr>
              <a:t>промышленную</a:t>
            </a:r>
            <a:r>
              <a:rPr sz="2800" b="0" spc="-90" dirty="0">
                <a:latin typeface="Cambria Math"/>
                <a:cs typeface="Cambria Math"/>
              </a:rPr>
              <a:t> </a:t>
            </a:r>
            <a:r>
              <a:rPr sz="2800" b="0" spc="-30" dirty="0">
                <a:latin typeface="Cambria Math"/>
                <a:cs typeface="Cambria Math"/>
              </a:rPr>
              <a:t>робототехнику</a:t>
            </a:r>
            <a:endParaRPr sz="2800">
              <a:latin typeface="Cambria Math"/>
              <a:cs typeface="Cambria Math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16751" y="2661920"/>
            <a:ext cx="5113655" cy="93218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algn="just">
              <a:lnSpc>
                <a:spcPct val="98800"/>
              </a:lnSpc>
              <a:spcBef>
                <a:spcPts val="120"/>
              </a:spcBef>
            </a:pPr>
            <a:r>
              <a:rPr sz="1100" spc="-60" dirty="0">
                <a:latin typeface="Verdana"/>
                <a:cs typeface="Verdana"/>
              </a:rPr>
              <a:t>Будет</a:t>
            </a:r>
            <a:r>
              <a:rPr sz="1100" spc="919" dirty="0">
                <a:latin typeface="Verdana"/>
                <a:cs typeface="Verdana"/>
              </a:rPr>
              <a:t> </a:t>
            </a:r>
            <a:r>
              <a:rPr sz="1100" spc="20" dirty="0">
                <a:latin typeface="Verdana"/>
                <a:cs typeface="Verdana"/>
              </a:rPr>
              <a:t>создана</a:t>
            </a:r>
            <a:r>
              <a:rPr sz="1100" spc="925" dirty="0">
                <a:latin typeface="Verdana"/>
                <a:cs typeface="Verdana"/>
              </a:rPr>
              <a:t> </a:t>
            </a:r>
            <a:r>
              <a:rPr sz="1100" spc="60" dirty="0">
                <a:latin typeface="Verdana"/>
                <a:cs typeface="Verdana"/>
              </a:rPr>
              <a:t>система</a:t>
            </a:r>
            <a:r>
              <a:rPr sz="1100" spc="940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навигации,</a:t>
            </a:r>
            <a:r>
              <a:rPr sz="1100" spc="91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обеспечивающая</a:t>
            </a:r>
            <a:r>
              <a:rPr sz="1100" spc="925" dirty="0">
                <a:latin typeface="Verdana"/>
                <a:cs typeface="Verdana"/>
              </a:rPr>
              <a:t> </a:t>
            </a:r>
            <a:r>
              <a:rPr sz="1100" spc="-45" dirty="0">
                <a:latin typeface="Verdana"/>
                <a:cs typeface="Verdana"/>
              </a:rPr>
              <a:t>точность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распознавания</a:t>
            </a:r>
            <a:r>
              <a:rPr sz="1100" spc="865" dirty="0">
                <a:latin typeface="Verdana"/>
                <a:cs typeface="Verdana"/>
              </a:rPr>
              <a:t> </a:t>
            </a:r>
            <a:r>
              <a:rPr sz="1100" spc="10" dirty="0">
                <a:latin typeface="Verdana"/>
                <a:cs typeface="Verdana"/>
              </a:rPr>
              <a:t>не</a:t>
            </a:r>
            <a:r>
              <a:rPr sz="1100" spc="865" dirty="0">
                <a:latin typeface="Verdana"/>
                <a:cs typeface="Verdana"/>
              </a:rPr>
              <a:t> </a:t>
            </a:r>
            <a:r>
              <a:rPr sz="1100" spc="65" dirty="0">
                <a:latin typeface="Verdana"/>
                <a:cs typeface="Verdana"/>
              </a:rPr>
              <a:t>менее</a:t>
            </a:r>
            <a:r>
              <a:rPr sz="1100" spc="875" dirty="0">
                <a:latin typeface="Verdana"/>
                <a:cs typeface="Verdana"/>
              </a:rPr>
              <a:t> </a:t>
            </a:r>
            <a:r>
              <a:rPr sz="1100" spc="-155" dirty="0">
                <a:latin typeface="Verdana"/>
                <a:cs typeface="Verdana"/>
              </a:rPr>
              <a:t>95%.</a:t>
            </a:r>
            <a:r>
              <a:rPr sz="1100" spc="86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Адаптация</a:t>
            </a:r>
            <a:r>
              <a:rPr sz="1100" spc="875" dirty="0">
                <a:latin typeface="Verdana"/>
                <a:cs typeface="Verdana"/>
              </a:rPr>
              <a:t> </a:t>
            </a:r>
            <a:r>
              <a:rPr sz="1100" spc="-40" dirty="0">
                <a:latin typeface="Verdana"/>
                <a:cs typeface="Verdana"/>
              </a:rPr>
              <a:t>технологии</a:t>
            </a:r>
            <a:r>
              <a:rPr sz="1100" spc="865" dirty="0">
                <a:latin typeface="Verdana"/>
                <a:cs typeface="Verdana"/>
              </a:rPr>
              <a:t> </a:t>
            </a:r>
            <a:r>
              <a:rPr sz="1100" spc="-15" dirty="0">
                <a:latin typeface="Verdana"/>
                <a:cs typeface="Verdana"/>
              </a:rPr>
              <a:t>требует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методического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5" dirty="0">
                <a:latin typeface="Verdana"/>
                <a:cs typeface="Verdana"/>
              </a:rPr>
              <a:t>подхода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100" dirty="0">
                <a:latin typeface="Verdana"/>
                <a:cs typeface="Verdana"/>
              </a:rPr>
              <a:t>к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проведению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40" dirty="0">
                <a:latin typeface="Verdana"/>
                <a:cs typeface="Verdana"/>
              </a:rPr>
              <a:t>НИОКР,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15" dirty="0">
                <a:latin typeface="Verdana"/>
                <a:cs typeface="Verdana"/>
              </a:rPr>
              <a:t>обучение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5" dirty="0">
                <a:latin typeface="Verdana"/>
                <a:cs typeface="Verdana"/>
              </a:rPr>
              <a:t>нейросетевой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25" dirty="0">
                <a:latin typeface="Verdana"/>
                <a:cs typeface="Verdana"/>
              </a:rPr>
              <a:t>модели</a:t>
            </a:r>
            <a:r>
              <a:rPr sz="1100" spc="120" dirty="0">
                <a:latin typeface="Verdana"/>
                <a:cs typeface="Verdana"/>
              </a:rPr>
              <a:t> </a:t>
            </a:r>
            <a:r>
              <a:rPr sz="1100" spc="15" dirty="0">
                <a:latin typeface="Verdana"/>
                <a:cs typeface="Verdana"/>
              </a:rPr>
              <a:t>на</a:t>
            </a:r>
            <a:r>
              <a:rPr sz="1100" spc="105" dirty="0">
                <a:latin typeface="Verdana"/>
                <a:cs typeface="Verdana"/>
              </a:rPr>
              <a:t> </a:t>
            </a:r>
            <a:r>
              <a:rPr sz="1100" spc="20" dirty="0">
                <a:latin typeface="Verdana"/>
                <a:cs typeface="Verdana"/>
              </a:rPr>
              <a:t>базе</a:t>
            </a:r>
            <a:r>
              <a:rPr sz="1100" spc="105" dirty="0">
                <a:latin typeface="Verdana"/>
                <a:cs typeface="Verdana"/>
              </a:rPr>
              <a:t> </a:t>
            </a:r>
            <a:r>
              <a:rPr sz="1100" spc="15" dirty="0">
                <a:latin typeface="Verdana"/>
                <a:cs typeface="Verdana"/>
              </a:rPr>
              <a:t>датасета</a:t>
            </a:r>
            <a:r>
              <a:rPr sz="1100" spc="110" dirty="0">
                <a:latin typeface="Verdana"/>
                <a:cs typeface="Verdana"/>
              </a:rPr>
              <a:t> </a:t>
            </a:r>
            <a:r>
              <a:rPr sz="1100" spc="-75" dirty="0">
                <a:latin typeface="Verdana"/>
                <a:cs typeface="Verdana"/>
              </a:rPr>
              <a:t>из</a:t>
            </a:r>
            <a:r>
              <a:rPr sz="1100" spc="114" dirty="0">
                <a:latin typeface="Verdana"/>
                <a:cs typeface="Verdana"/>
              </a:rPr>
              <a:t> </a:t>
            </a:r>
            <a:r>
              <a:rPr sz="1100" spc="5" dirty="0">
                <a:latin typeface="Verdana"/>
                <a:cs typeface="Verdana"/>
              </a:rPr>
              <a:t>не</a:t>
            </a:r>
            <a:r>
              <a:rPr sz="1100" spc="114" dirty="0">
                <a:latin typeface="Verdana"/>
                <a:cs typeface="Verdana"/>
              </a:rPr>
              <a:t> </a:t>
            </a:r>
            <a:r>
              <a:rPr sz="1100" spc="65" dirty="0">
                <a:latin typeface="Verdana"/>
                <a:cs typeface="Verdana"/>
              </a:rPr>
              <a:t>менее</a:t>
            </a:r>
            <a:r>
              <a:rPr sz="1100" spc="114" dirty="0">
                <a:latin typeface="Verdana"/>
                <a:cs typeface="Verdana"/>
              </a:rPr>
              <a:t> </a:t>
            </a:r>
            <a:r>
              <a:rPr sz="1100" spc="30" dirty="0">
                <a:latin typeface="Verdana"/>
                <a:cs typeface="Verdana"/>
              </a:rPr>
              <a:t>чем</a:t>
            </a:r>
            <a:r>
              <a:rPr sz="1100" spc="120" dirty="0">
                <a:latin typeface="Verdana"/>
                <a:cs typeface="Verdana"/>
              </a:rPr>
              <a:t> </a:t>
            </a:r>
            <a:r>
              <a:rPr sz="1100" spc="-95" dirty="0">
                <a:latin typeface="Verdana"/>
                <a:cs typeface="Verdana"/>
              </a:rPr>
              <a:t>30</a:t>
            </a:r>
            <a:r>
              <a:rPr sz="1100" spc="114" dirty="0">
                <a:latin typeface="Verdana"/>
                <a:cs typeface="Verdana"/>
              </a:rPr>
              <a:t> </a:t>
            </a:r>
            <a:r>
              <a:rPr sz="1100" spc="-105" dirty="0">
                <a:latin typeface="Verdana"/>
                <a:cs typeface="Verdana"/>
              </a:rPr>
              <a:t>тысяч</a:t>
            </a:r>
            <a:r>
              <a:rPr sz="1100" spc="10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изображений</a:t>
            </a:r>
            <a:r>
              <a:rPr sz="1100" spc="10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и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-40" dirty="0">
                <a:latin typeface="Verdana"/>
                <a:cs typeface="Verdana"/>
              </a:rPr>
              <a:t>испытания</a:t>
            </a:r>
            <a:r>
              <a:rPr sz="1100" spc="-125" dirty="0">
                <a:latin typeface="Verdana"/>
                <a:cs typeface="Verdana"/>
              </a:rPr>
              <a:t> </a:t>
            </a:r>
            <a:r>
              <a:rPr sz="1100" spc="20" dirty="0">
                <a:latin typeface="Verdana"/>
                <a:cs typeface="Verdana"/>
              </a:rPr>
              <a:t>на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предприятии</a:t>
            </a:r>
            <a:r>
              <a:rPr sz="1600" spc="-30" dirty="0"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412481" y="842898"/>
            <a:ext cx="32715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45" dirty="0">
                <a:solidFill>
                  <a:srgbClr val="EF532D"/>
                </a:solidFill>
                <a:latin typeface="Tahoma"/>
                <a:cs typeface="Tahoma"/>
              </a:rPr>
              <a:t>ОПИСАНИЕ</a:t>
            </a:r>
            <a:r>
              <a:rPr sz="1200" b="1" spc="250" dirty="0">
                <a:solidFill>
                  <a:srgbClr val="EF532D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EF532D"/>
                </a:solidFill>
                <a:latin typeface="Tahoma"/>
                <a:cs typeface="Tahoma"/>
              </a:rPr>
              <a:t>ТЕХНОЛОГИИ</a:t>
            </a:r>
            <a:r>
              <a:rPr sz="1200" b="1" spc="260" dirty="0">
                <a:solidFill>
                  <a:srgbClr val="EF532D"/>
                </a:solidFill>
                <a:latin typeface="Tahoma"/>
                <a:cs typeface="Tahoma"/>
              </a:rPr>
              <a:t> </a:t>
            </a:r>
            <a:r>
              <a:rPr sz="1200" b="1" spc="-10" dirty="0">
                <a:solidFill>
                  <a:srgbClr val="EF532D"/>
                </a:solidFill>
                <a:latin typeface="Tahoma"/>
                <a:cs typeface="Tahoma"/>
              </a:rPr>
              <a:t>ИННОВАЦИИ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810756" y="830580"/>
            <a:ext cx="513715" cy="222885"/>
          </a:xfrm>
          <a:custGeom>
            <a:avLst/>
            <a:gdLst/>
            <a:ahLst/>
            <a:cxnLst/>
            <a:rect l="l" t="t" r="r" b="b"/>
            <a:pathLst>
              <a:path w="513715" h="222884">
                <a:moveTo>
                  <a:pt x="392938" y="0"/>
                </a:moveTo>
                <a:lnTo>
                  <a:pt x="67945" y="0"/>
                </a:lnTo>
                <a:lnTo>
                  <a:pt x="0" y="222504"/>
                </a:lnTo>
                <a:lnTo>
                  <a:pt x="324993" y="222504"/>
                </a:lnTo>
                <a:lnTo>
                  <a:pt x="392938" y="0"/>
                </a:lnTo>
                <a:close/>
              </a:path>
              <a:path w="513715" h="222884">
                <a:moveTo>
                  <a:pt x="460883" y="0"/>
                </a:moveTo>
                <a:lnTo>
                  <a:pt x="407670" y="0"/>
                </a:lnTo>
                <a:lnTo>
                  <a:pt x="339725" y="222504"/>
                </a:lnTo>
                <a:lnTo>
                  <a:pt x="392938" y="222504"/>
                </a:lnTo>
                <a:lnTo>
                  <a:pt x="460883" y="0"/>
                </a:lnTo>
                <a:close/>
              </a:path>
              <a:path w="513715" h="222884">
                <a:moveTo>
                  <a:pt x="513588" y="0"/>
                </a:moveTo>
                <a:lnTo>
                  <a:pt x="475234" y="0"/>
                </a:lnTo>
                <a:lnTo>
                  <a:pt x="407289" y="222504"/>
                </a:lnTo>
                <a:lnTo>
                  <a:pt x="445643" y="222504"/>
                </a:lnTo>
                <a:lnTo>
                  <a:pt x="513588" y="0"/>
                </a:lnTo>
                <a:close/>
              </a:path>
            </a:pathLst>
          </a:custGeom>
          <a:solidFill>
            <a:srgbClr val="EF55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545960" y="4022597"/>
            <a:ext cx="5247005" cy="1057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5470">
              <a:lnSpc>
                <a:spcPct val="100000"/>
              </a:lnSpc>
              <a:spcBef>
                <a:spcPts val="100"/>
              </a:spcBef>
            </a:pPr>
            <a:r>
              <a:rPr sz="1400" b="1" spc="-30" dirty="0">
                <a:solidFill>
                  <a:srgbClr val="13294F"/>
                </a:solidFill>
                <a:latin typeface="Tahoma"/>
                <a:cs typeface="Tahoma"/>
              </a:rPr>
              <a:t>Конструктивная</a:t>
            </a:r>
            <a:r>
              <a:rPr sz="1400" b="1" spc="-40" dirty="0">
                <a:solidFill>
                  <a:srgbClr val="13294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3294F"/>
                </a:solidFill>
                <a:latin typeface="Tahoma"/>
                <a:cs typeface="Tahoma"/>
              </a:rPr>
              <a:t>адаптация</a:t>
            </a:r>
            <a:r>
              <a:rPr sz="1400" b="1" spc="-20" dirty="0">
                <a:solidFill>
                  <a:srgbClr val="13294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EF532D"/>
                </a:solidFill>
                <a:latin typeface="Tahoma"/>
                <a:cs typeface="Tahoma"/>
              </a:rPr>
              <a:t>под </a:t>
            </a:r>
            <a:r>
              <a:rPr sz="1400" b="1" spc="-10" dirty="0">
                <a:solidFill>
                  <a:srgbClr val="EF532D"/>
                </a:solidFill>
                <a:latin typeface="Tahoma"/>
                <a:cs typeface="Tahoma"/>
              </a:rPr>
              <a:t>производство</a:t>
            </a:r>
            <a:endParaRPr sz="1400">
              <a:latin typeface="Tahoma"/>
              <a:cs typeface="Tahoma"/>
            </a:endParaRPr>
          </a:p>
          <a:p>
            <a:pPr marL="12700" marR="5080" algn="just">
              <a:lnSpc>
                <a:spcPct val="100000"/>
              </a:lnSpc>
              <a:spcBef>
                <a:spcPts val="1160"/>
              </a:spcBef>
            </a:pPr>
            <a:r>
              <a:rPr sz="1100" spc="-45" dirty="0">
                <a:solidFill>
                  <a:srgbClr val="7E7E7E"/>
                </a:solidFill>
                <a:latin typeface="Verdana"/>
                <a:cs typeface="Verdana"/>
              </a:rPr>
              <a:t>конструкция,</a:t>
            </a:r>
            <a:r>
              <a:rPr sz="1100" spc="-3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45" dirty="0">
                <a:solidFill>
                  <a:srgbClr val="7E7E7E"/>
                </a:solidFill>
                <a:latin typeface="Verdana"/>
                <a:cs typeface="Verdana"/>
              </a:rPr>
              <a:t>совмещающая</a:t>
            </a:r>
            <a:r>
              <a:rPr sz="1100" spc="-1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40" dirty="0">
                <a:solidFill>
                  <a:srgbClr val="7E7E7E"/>
                </a:solidFill>
                <a:latin typeface="Verdana"/>
                <a:cs typeface="Verdana"/>
              </a:rPr>
              <a:t>в</a:t>
            </a:r>
            <a:r>
              <a:rPr sz="1100" spc="-2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70" dirty="0">
                <a:solidFill>
                  <a:srgbClr val="7E7E7E"/>
                </a:solidFill>
                <a:latin typeface="Verdana"/>
                <a:cs typeface="Verdana"/>
              </a:rPr>
              <a:t>себе</a:t>
            </a:r>
            <a:r>
              <a:rPr sz="1100" spc="-2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5" dirty="0">
                <a:solidFill>
                  <a:srgbClr val="7E7E7E"/>
                </a:solidFill>
                <a:latin typeface="Verdana"/>
                <a:cs typeface="Verdana"/>
              </a:rPr>
              <a:t>робота-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манипулятора</a:t>
            </a:r>
            <a:r>
              <a:rPr sz="1100" spc="-2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25" dirty="0">
                <a:solidFill>
                  <a:srgbClr val="7E7E7E"/>
                </a:solidFill>
                <a:latin typeface="Verdana"/>
                <a:cs typeface="Verdana"/>
              </a:rPr>
              <a:t>и </a:t>
            </a:r>
            <a:r>
              <a:rPr sz="1100" spc="-5" dirty="0">
                <a:solidFill>
                  <a:srgbClr val="7E7E7E"/>
                </a:solidFill>
                <a:latin typeface="Verdana"/>
                <a:cs typeface="Verdana"/>
              </a:rPr>
              <a:t>мобильную </a:t>
            </a:r>
            <a:r>
              <a:rPr sz="1100" spc="25" dirty="0">
                <a:solidFill>
                  <a:srgbClr val="7E7E7E"/>
                </a:solidFill>
                <a:latin typeface="Verdana"/>
                <a:cs typeface="Verdana"/>
              </a:rPr>
              <a:t>платформу,</a:t>
            </a:r>
            <a:r>
              <a:rPr sz="1100" spc="25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10" dirty="0">
                <a:solidFill>
                  <a:srgbClr val="7E7E7E"/>
                </a:solidFill>
                <a:latin typeface="Verdana"/>
                <a:cs typeface="Verdana"/>
              </a:rPr>
              <a:t>не</a:t>
            </a:r>
            <a:r>
              <a:rPr sz="1100" spc="25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35" dirty="0">
                <a:solidFill>
                  <a:srgbClr val="7E7E7E"/>
                </a:solidFill>
                <a:latin typeface="Verdana"/>
                <a:cs typeface="Verdana"/>
              </a:rPr>
              <a:t>имеющая</a:t>
            </a:r>
            <a:r>
              <a:rPr sz="1100" spc="24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5" dirty="0">
                <a:solidFill>
                  <a:srgbClr val="7E7E7E"/>
                </a:solidFill>
                <a:latin typeface="Verdana"/>
                <a:cs typeface="Verdana"/>
              </a:rPr>
              <a:t>аналогов</a:t>
            </a:r>
            <a:r>
              <a:rPr sz="1100" spc="254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40" dirty="0">
                <a:solidFill>
                  <a:srgbClr val="7E7E7E"/>
                </a:solidFill>
                <a:latin typeface="Verdana"/>
                <a:cs typeface="Verdana"/>
              </a:rPr>
              <a:t>в</a:t>
            </a:r>
            <a:r>
              <a:rPr sz="1100" spc="254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25" dirty="0">
                <a:solidFill>
                  <a:srgbClr val="7E7E7E"/>
                </a:solidFill>
                <a:latin typeface="Verdana"/>
                <a:cs typeface="Verdana"/>
              </a:rPr>
              <a:t>РФ,</a:t>
            </a:r>
            <a:r>
              <a:rPr sz="1100" spc="25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10" dirty="0">
                <a:solidFill>
                  <a:srgbClr val="7E7E7E"/>
                </a:solidFill>
                <a:latin typeface="Verdana"/>
                <a:cs typeface="Verdana"/>
              </a:rPr>
              <a:t>требующего</a:t>
            </a:r>
            <a:r>
              <a:rPr sz="1100" spc="254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5" dirty="0">
                <a:solidFill>
                  <a:srgbClr val="7E7E7E"/>
                </a:solidFill>
                <a:latin typeface="Verdana"/>
                <a:cs typeface="Verdana"/>
              </a:rPr>
              <a:t>комплексного</a:t>
            </a:r>
            <a:r>
              <a:rPr sz="1100" spc="-2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5" dirty="0">
                <a:solidFill>
                  <a:srgbClr val="7E7E7E"/>
                </a:solidFill>
                <a:latin typeface="Verdana"/>
                <a:cs typeface="Verdana"/>
              </a:rPr>
              <a:t>подхода</a:t>
            </a:r>
            <a:r>
              <a:rPr sz="1100" spc="37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0" dirty="0">
                <a:solidFill>
                  <a:srgbClr val="7E7E7E"/>
                </a:solidFill>
                <a:latin typeface="Verdana"/>
                <a:cs typeface="Verdana"/>
              </a:rPr>
              <a:t>к</a:t>
            </a:r>
            <a:r>
              <a:rPr sz="1100" spc="37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проведению</a:t>
            </a:r>
            <a:r>
              <a:rPr sz="1100" spc="37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30" dirty="0">
                <a:solidFill>
                  <a:srgbClr val="7E7E7E"/>
                </a:solidFill>
                <a:latin typeface="Verdana"/>
                <a:cs typeface="Verdana"/>
              </a:rPr>
              <a:t>НИОКР</a:t>
            </a:r>
            <a:r>
              <a:rPr sz="1100" spc="37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15" dirty="0">
                <a:solidFill>
                  <a:srgbClr val="7E7E7E"/>
                </a:solidFill>
                <a:latin typeface="Verdana"/>
                <a:cs typeface="Verdana"/>
              </a:rPr>
              <a:t>на</a:t>
            </a:r>
            <a:r>
              <a:rPr sz="1100" spc="38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25" dirty="0">
                <a:solidFill>
                  <a:srgbClr val="7E7E7E"/>
                </a:solidFill>
                <a:latin typeface="Verdana"/>
                <a:cs typeface="Verdana"/>
              </a:rPr>
              <a:t>каждом</a:t>
            </a:r>
            <a:r>
              <a:rPr sz="1100" spc="37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15" dirty="0">
                <a:solidFill>
                  <a:srgbClr val="7E7E7E"/>
                </a:solidFill>
                <a:latin typeface="Verdana"/>
                <a:cs typeface="Verdana"/>
              </a:rPr>
              <a:t>этапе</a:t>
            </a:r>
            <a:r>
              <a:rPr sz="1100" spc="37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25" dirty="0">
                <a:solidFill>
                  <a:srgbClr val="7E7E7E"/>
                </a:solidFill>
                <a:latin typeface="Verdana"/>
                <a:cs typeface="Verdana"/>
              </a:rPr>
              <a:t>проектирования</a:t>
            </a:r>
            <a:r>
              <a:rPr sz="1100" spc="36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25" dirty="0">
                <a:solidFill>
                  <a:srgbClr val="7E7E7E"/>
                </a:solidFill>
                <a:latin typeface="Verdana"/>
                <a:cs typeface="Verdana"/>
              </a:rPr>
              <a:t>и</a:t>
            </a:r>
            <a:r>
              <a:rPr sz="1100" spc="-1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40" dirty="0">
                <a:solidFill>
                  <a:srgbClr val="7E7E7E"/>
                </a:solidFill>
                <a:latin typeface="Verdana"/>
                <a:cs typeface="Verdana"/>
              </a:rPr>
              <a:t>сформированного</a:t>
            </a:r>
            <a:r>
              <a:rPr sz="1100" spc="-11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20" dirty="0">
                <a:solidFill>
                  <a:srgbClr val="7E7E7E"/>
                </a:solidFill>
                <a:latin typeface="Verdana"/>
                <a:cs typeface="Verdana"/>
              </a:rPr>
              <a:t>командой</a:t>
            </a:r>
            <a:r>
              <a:rPr sz="1100" spc="-11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задела.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592823" y="4116323"/>
            <a:ext cx="62865" cy="59690"/>
          </a:xfrm>
          <a:custGeom>
            <a:avLst/>
            <a:gdLst/>
            <a:ahLst/>
            <a:cxnLst/>
            <a:rect l="l" t="t" r="r" b="b"/>
            <a:pathLst>
              <a:path w="62865" h="59689">
                <a:moveTo>
                  <a:pt x="31242" y="0"/>
                </a:moveTo>
                <a:lnTo>
                  <a:pt x="19073" y="2339"/>
                </a:lnTo>
                <a:lnTo>
                  <a:pt x="9144" y="8715"/>
                </a:lnTo>
                <a:lnTo>
                  <a:pt x="2452" y="18162"/>
                </a:lnTo>
                <a:lnTo>
                  <a:pt x="0" y="29718"/>
                </a:lnTo>
                <a:lnTo>
                  <a:pt x="2452" y="41273"/>
                </a:lnTo>
                <a:lnTo>
                  <a:pt x="9144" y="50720"/>
                </a:lnTo>
                <a:lnTo>
                  <a:pt x="19073" y="57096"/>
                </a:lnTo>
                <a:lnTo>
                  <a:pt x="31242" y="59436"/>
                </a:lnTo>
                <a:lnTo>
                  <a:pt x="43410" y="57096"/>
                </a:lnTo>
                <a:lnTo>
                  <a:pt x="53339" y="50720"/>
                </a:lnTo>
                <a:lnTo>
                  <a:pt x="60031" y="41273"/>
                </a:lnTo>
                <a:lnTo>
                  <a:pt x="62483" y="29718"/>
                </a:lnTo>
                <a:lnTo>
                  <a:pt x="60031" y="18162"/>
                </a:lnTo>
                <a:lnTo>
                  <a:pt x="53340" y="8715"/>
                </a:lnTo>
                <a:lnTo>
                  <a:pt x="43410" y="2339"/>
                </a:lnTo>
                <a:lnTo>
                  <a:pt x="31242" y="0"/>
                </a:lnTo>
                <a:close/>
              </a:path>
            </a:pathLst>
          </a:custGeom>
          <a:solidFill>
            <a:srgbClr val="EF53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26935" y="4116323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59" h="59689">
                <a:moveTo>
                  <a:pt x="30480" y="0"/>
                </a:moveTo>
                <a:lnTo>
                  <a:pt x="18591" y="2339"/>
                </a:lnTo>
                <a:lnTo>
                  <a:pt x="8905" y="8715"/>
                </a:lnTo>
                <a:lnTo>
                  <a:pt x="2387" y="18162"/>
                </a:lnTo>
                <a:lnTo>
                  <a:pt x="0" y="29718"/>
                </a:lnTo>
                <a:lnTo>
                  <a:pt x="2387" y="41273"/>
                </a:lnTo>
                <a:lnTo>
                  <a:pt x="8905" y="50720"/>
                </a:lnTo>
                <a:lnTo>
                  <a:pt x="18591" y="57096"/>
                </a:lnTo>
                <a:lnTo>
                  <a:pt x="30480" y="59436"/>
                </a:lnTo>
                <a:lnTo>
                  <a:pt x="42368" y="57096"/>
                </a:lnTo>
                <a:lnTo>
                  <a:pt x="52054" y="50720"/>
                </a:lnTo>
                <a:lnTo>
                  <a:pt x="58572" y="41273"/>
                </a:lnTo>
                <a:lnTo>
                  <a:pt x="60960" y="29718"/>
                </a:lnTo>
                <a:lnTo>
                  <a:pt x="58572" y="18162"/>
                </a:lnTo>
                <a:lnTo>
                  <a:pt x="52054" y="8715"/>
                </a:lnTo>
                <a:lnTo>
                  <a:pt x="42368" y="2339"/>
                </a:lnTo>
                <a:lnTo>
                  <a:pt x="30480" y="0"/>
                </a:lnTo>
                <a:close/>
              </a:path>
            </a:pathLst>
          </a:custGeom>
          <a:solidFill>
            <a:srgbClr val="EF53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859523" y="4116323"/>
            <a:ext cx="62865" cy="59690"/>
          </a:xfrm>
          <a:custGeom>
            <a:avLst/>
            <a:gdLst/>
            <a:ahLst/>
            <a:cxnLst/>
            <a:rect l="l" t="t" r="r" b="b"/>
            <a:pathLst>
              <a:path w="62865" h="59689">
                <a:moveTo>
                  <a:pt x="31242" y="0"/>
                </a:moveTo>
                <a:lnTo>
                  <a:pt x="19073" y="2339"/>
                </a:lnTo>
                <a:lnTo>
                  <a:pt x="9144" y="8715"/>
                </a:lnTo>
                <a:lnTo>
                  <a:pt x="2452" y="18162"/>
                </a:lnTo>
                <a:lnTo>
                  <a:pt x="0" y="29718"/>
                </a:lnTo>
                <a:lnTo>
                  <a:pt x="2452" y="41273"/>
                </a:lnTo>
                <a:lnTo>
                  <a:pt x="9144" y="50720"/>
                </a:lnTo>
                <a:lnTo>
                  <a:pt x="19073" y="57096"/>
                </a:lnTo>
                <a:lnTo>
                  <a:pt x="31242" y="59436"/>
                </a:lnTo>
                <a:lnTo>
                  <a:pt x="43410" y="57096"/>
                </a:lnTo>
                <a:lnTo>
                  <a:pt x="53339" y="50720"/>
                </a:lnTo>
                <a:lnTo>
                  <a:pt x="60031" y="41273"/>
                </a:lnTo>
                <a:lnTo>
                  <a:pt x="62483" y="29718"/>
                </a:lnTo>
                <a:lnTo>
                  <a:pt x="60031" y="18162"/>
                </a:lnTo>
                <a:lnTo>
                  <a:pt x="53340" y="8715"/>
                </a:lnTo>
                <a:lnTo>
                  <a:pt x="43410" y="2339"/>
                </a:lnTo>
                <a:lnTo>
                  <a:pt x="31242" y="0"/>
                </a:lnTo>
                <a:close/>
              </a:path>
            </a:pathLst>
          </a:custGeom>
          <a:solidFill>
            <a:srgbClr val="EF53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6563994" y="5296916"/>
            <a:ext cx="4704080" cy="10394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197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EF532D"/>
                </a:solidFill>
                <a:latin typeface="Tahoma"/>
                <a:cs typeface="Tahoma"/>
              </a:rPr>
              <a:t>Методический</a:t>
            </a:r>
            <a:r>
              <a:rPr sz="1400" b="1" spc="-95" dirty="0">
                <a:solidFill>
                  <a:srgbClr val="EF532D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3294F"/>
                </a:solidFill>
                <a:latin typeface="Tahoma"/>
                <a:cs typeface="Tahoma"/>
              </a:rPr>
              <a:t>подход</a:t>
            </a:r>
            <a:r>
              <a:rPr sz="1400" b="1" spc="-75" dirty="0">
                <a:solidFill>
                  <a:srgbClr val="13294F"/>
                </a:solidFill>
                <a:latin typeface="Tahoma"/>
                <a:cs typeface="Tahoma"/>
              </a:rPr>
              <a:t> </a:t>
            </a:r>
            <a:r>
              <a:rPr sz="1400" b="1" spc="-110" dirty="0">
                <a:solidFill>
                  <a:srgbClr val="13294F"/>
                </a:solidFill>
                <a:latin typeface="Tahoma"/>
                <a:cs typeface="Tahoma"/>
              </a:rPr>
              <a:t>к</a:t>
            </a:r>
            <a:r>
              <a:rPr sz="1400" b="1" spc="-25" dirty="0">
                <a:solidFill>
                  <a:srgbClr val="13294F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13294F"/>
                </a:solidFill>
                <a:latin typeface="Tahoma"/>
                <a:cs typeface="Tahoma"/>
              </a:rPr>
              <a:t>производительности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20"/>
              </a:spcBef>
            </a:pPr>
            <a:r>
              <a:rPr sz="1100" spc="-25" dirty="0">
                <a:solidFill>
                  <a:srgbClr val="585858"/>
                </a:solidFill>
                <a:latin typeface="Verdana"/>
                <a:cs typeface="Verdana"/>
              </a:rPr>
              <a:t>будет</a:t>
            </a:r>
            <a:r>
              <a:rPr sz="1100" spc="2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разработана</a:t>
            </a:r>
            <a:r>
              <a:rPr sz="1100" spc="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методика</a:t>
            </a:r>
            <a:r>
              <a:rPr sz="1100" spc="2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измерения</a:t>
            </a:r>
            <a:r>
              <a:rPr sz="1100" spc="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spc="-35" dirty="0">
                <a:solidFill>
                  <a:srgbClr val="585858"/>
                </a:solidFill>
                <a:latin typeface="Verdana"/>
                <a:cs typeface="Verdana"/>
              </a:rPr>
              <a:t>производительности</a:t>
            </a:r>
            <a:r>
              <a:rPr sz="1100" spc="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spc="-50" dirty="0">
                <a:solidFill>
                  <a:srgbClr val="585858"/>
                </a:solidFill>
                <a:latin typeface="Verdana"/>
                <a:cs typeface="Verdana"/>
              </a:rPr>
              <a:t>и</a:t>
            </a:r>
            <a:endParaRPr sz="11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сокращения</a:t>
            </a:r>
            <a:r>
              <a:rPr sz="1100" spc="-3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spc="-30" dirty="0">
                <a:solidFill>
                  <a:srgbClr val="585858"/>
                </a:solidFill>
                <a:latin typeface="Verdana"/>
                <a:cs typeface="Verdana"/>
              </a:rPr>
              <a:t>производственного</a:t>
            </a:r>
            <a:r>
              <a:rPr sz="1100" spc="-25" dirty="0">
                <a:solidFill>
                  <a:srgbClr val="585858"/>
                </a:solidFill>
                <a:latin typeface="Verdana"/>
                <a:cs typeface="Verdana"/>
              </a:rPr>
              <a:t> цикла</a:t>
            </a:r>
            <a:r>
              <a:rPr sz="1100" spc="-2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при</a:t>
            </a: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spc="50" dirty="0">
                <a:solidFill>
                  <a:srgbClr val="585858"/>
                </a:solidFill>
                <a:latin typeface="Verdana"/>
                <a:cs typeface="Verdana"/>
              </a:rPr>
              <a:t>помощи</a:t>
            </a:r>
            <a:endParaRPr sz="11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автоматизированной</a:t>
            </a:r>
            <a:r>
              <a:rPr sz="1100" spc="-5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промышленной</a:t>
            </a:r>
            <a:r>
              <a:rPr sz="1100" spc="-4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spc="-25" dirty="0">
                <a:solidFill>
                  <a:srgbClr val="585858"/>
                </a:solidFill>
                <a:latin typeface="Verdana"/>
                <a:cs typeface="Verdana"/>
              </a:rPr>
              <a:t>робототехники</a:t>
            </a:r>
            <a:r>
              <a:rPr sz="1100" spc="-2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на</a:t>
            </a:r>
            <a:r>
              <a:rPr sz="1100" spc="-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этапха</a:t>
            </a:r>
            <a:endParaRPr sz="11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обработки</a:t>
            </a:r>
            <a:r>
              <a:rPr sz="1100" spc="-4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spc="-25" dirty="0">
                <a:solidFill>
                  <a:srgbClr val="585858"/>
                </a:solidFill>
                <a:latin typeface="Verdana"/>
                <a:cs typeface="Verdana"/>
              </a:rPr>
              <a:t>деталей,</a:t>
            </a:r>
            <a:r>
              <a:rPr sz="1100" spc="-6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spc="-45" dirty="0">
                <a:solidFill>
                  <a:srgbClr val="585858"/>
                </a:solidFill>
                <a:latin typeface="Verdana"/>
                <a:cs typeface="Verdana"/>
              </a:rPr>
              <a:t>логистики</a:t>
            </a:r>
            <a:r>
              <a:rPr sz="1100" spc="-30" dirty="0">
                <a:solidFill>
                  <a:srgbClr val="585858"/>
                </a:solidFill>
                <a:latin typeface="Verdana"/>
                <a:cs typeface="Verdana"/>
              </a:rPr>
              <a:t> и обслуживания</a:t>
            </a:r>
            <a:r>
              <a:rPr sz="1100" spc="-7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spc="-25" dirty="0">
                <a:solidFill>
                  <a:srgbClr val="585858"/>
                </a:solidFill>
                <a:latin typeface="Verdana"/>
                <a:cs typeface="Verdana"/>
              </a:rPr>
              <a:t>продукта</a:t>
            </a: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 проекта.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592823" y="5407152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5" h="62864">
                <a:moveTo>
                  <a:pt x="31242" y="0"/>
                </a:moveTo>
                <a:lnTo>
                  <a:pt x="19073" y="2452"/>
                </a:lnTo>
                <a:lnTo>
                  <a:pt x="9144" y="9144"/>
                </a:lnTo>
                <a:lnTo>
                  <a:pt x="2452" y="19073"/>
                </a:lnTo>
                <a:lnTo>
                  <a:pt x="0" y="31242"/>
                </a:lnTo>
                <a:lnTo>
                  <a:pt x="2452" y="43410"/>
                </a:lnTo>
                <a:lnTo>
                  <a:pt x="9144" y="53340"/>
                </a:lnTo>
                <a:lnTo>
                  <a:pt x="19073" y="60031"/>
                </a:lnTo>
                <a:lnTo>
                  <a:pt x="31242" y="62484"/>
                </a:lnTo>
                <a:lnTo>
                  <a:pt x="43410" y="60031"/>
                </a:lnTo>
                <a:lnTo>
                  <a:pt x="53339" y="53340"/>
                </a:lnTo>
                <a:lnTo>
                  <a:pt x="60031" y="43410"/>
                </a:lnTo>
                <a:lnTo>
                  <a:pt x="62483" y="31242"/>
                </a:lnTo>
                <a:lnTo>
                  <a:pt x="60031" y="19073"/>
                </a:lnTo>
                <a:lnTo>
                  <a:pt x="53340" y="9144"/>
                </a:lnTo>
                <a:lnTo>
                  <a:pt x="43410" y="2452"/>
                </a:lnTo>
                <a:lnTo>
                  <a:pt x="31242" y="0"/>
                </a:lnTo>
                <a:close/>
              </a:path>
            </a:pathLst>
          </a:custGeom>
          <a:solidFill>
            <a:srgbClr val="EF53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726935" y="5407152"/>
            <a:ext cx="60960" cy="62865"/>
          </a:xfrm>
          <a:custGeom>
            <a:avLst/>
            <a:gdLst/>
            <a:ahLst/>
            <a:cxnLst/>
            <a:rect l="l" t="t" r="r" b="b"/>
            <a:pathLst>
              <a:path w="60959" h="62864">
                <a:moveTo>
                  <a:pt x="30480" y="0"/>
                </a:moveTo>
                <a:lnTo>
                  <a:pt x="18591" y="2452"/>
                </a:lnTo>
                <a:lnTo>
                  <a:pt x="8905" y="9144"/>
                </a:lnTo>
                <a:lnTo>
                  <a:pt x="2387" y="19073"/>
                </a:lnTo>
                <a:lnTo>
                  <a:pt x="0" y="31242"/>
                </a:lnTo>
                <a:lnTo>
                  <a:pt x="2387" y="43410"/>
                </a:lnTo>
                <a:lnTo>
                  <a:pt x="8905" y="53340"/>
                </a:lnTo>
                <a:lnTo>
                  <a:pt x="18591" y="60031"/>
                </a:lnTo>
                <a:lnTo>
                  <a:pt x="30480" y="62484"/>
                </a:lnTo>
                <a:lnTo>
                  <a:pt x="42368" y="60031"/>
                </a:lnTo>
                <a:lnTo>
                  <a:pt x="52054" y="53340"/>
                </a:lnTo>
                <a:lnTo>
                  <a:pt x="58572" y="43410"/>
                </a:lnTo>
                <a:lnTo>
                  <a:pt x="60960" y="31242"/>
                </a:lnTo>
                <a:lnTo>
                  <a:pt x="58572" y="19073"/>
                </a:lnTo>
                <a:lnTo>
                  <a:pt x="52054" y="9144"/>
                </a:lnTo>
                <a:lnTo>
                  <a:pt x="42368" y="2452"/>
                </a:lnTo>
                <a:lnTo>
                  <a:pt x="30480" y="0"/>
                </a:lnTo>
                <a:close/>
              </a:path>
            </a:pathLst>
          </a:custGeom>
          <a:solidFill>
            <a:srgbClr val="EF53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859523" y="5407152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5" h="62864">
                <a:moveTo>
                  <a:pt x="31242" y="0"/>
                </a:moveTo>
                <a:lnTo>
                  <a:pt x="19073" y="2452"/>
                </a:lnTo>
                <a:lnTo>
                  <a:pt x="9144" y="9144"/>
                </a:lnTo>
                <a:lnTo>
                  <a:pt x="2452" y="19073"/>
                </a:lnTo>
                <a:lnTo>
                  <a:pt x="0" y="31242"/>
                </a:lnTo>
                <a:lnTo>
                  <a:pt x="2452" y="43410"/>
                </a:lnTo>
                <a:lnTo>
                  <a:pt x="9144" y="53340"/>
                </a:lnTo>
                <a:lnTo>
                  <a:pt x="19073" y="60031"/>
                </a:lnTo>
                <a:lnTo>
                  <a:pt x="31242" y="62484"/>
                </a:lnTo>
                <a:lnTo>
                  <a:pt x="43410" y="60031"/>
                </a:lnTo>
                <a:lnTo>
                  <a:pt x="53339" y="53340"/>
                </a:lnTo>
                <a:lnTo>
                  <a:pt x="60031" y="43410"/>
                </a:lnTo>
                <a:lnTo>
                  <a:pt x="62483" y="31242"/>
                </a:lnTo>
                <a:lnTo>
                  <a:pt x="60031" y="19073"/>
                </a:lnTo>
                <a:lnTo>
                  <a:pt x="53340" y="9144"/>
                </a:lnTo>
                <a:lnTo>
                  <a:pt x="43410" y="2452"/>
                </a:lnTo>
                <a:lnTo>
                  <a:pt x="31242" y="0"/>
                </a:lnTo>
                <a:close/>
              </a:path>
            </a:pathLst>
          </a:custGeom>
          <a:solidFill>
            <a:srgbClr val="EF532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10939470" y="0"/>
            <a:ext cx="1252855" cy="1647825"/>
            <a:chOff x="10939470" y="0"/>
            <a:chExt cx="1252855" cy="1647825"/>
          </a:xfrm>
        </p:grpSpPr>
        <p:sp>
          <p:nvSpPr>
            <p:cNvPr id="19" name="object 19"/>
            <p:cNvSpPr/>
            <p:nvPr/>
          </p:nvSpPr>
          <p:spPr>
            <a:xfrm>
              <a:off x="10939470" y="0"/>
              <a:ext cx="1252855" cy="848994"/>
            </a:xfrm>
            <a:custGeom>
              <a:avLst/>
              <a:gdLst/>
              <a:ahLst/>
              <a:cxnLst/>
              <a:rect l="l" t="t" r="r" b="b"/>
              <a:pathLst>
                <a:path w="1252854" h="848994">
                  <a:moveTo>
                    <a:pt x="897254" y="0"/>
                  </a:moveTo>
                  <a:lnTo>
                    <a:pt x="0" y="0"/>
                  </a:lnTo>
                  <a:lnTo>
                    <a:pt x="396295" y="848487"/>
                  </a:lnTo>
                  <a:lnTo>
                    <a:pt x="1252529" y="848487"/>
                  </a:lnTo>
                  <a:lnTo>
                    <a:pt x="1252529" y="760659"/>
                  </a:lnTo>
                  <a:lnTo>
                    <a:pt x="897254" y="0"/>
                  </a:lnTo>
                  <a:close/>
                </a:path>
              </a:pathLst>
            </a:custGeom>
            <a:solidFill>
              <a:srgbClr val="EF53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22850" y="0"/>
              <a:ext cx="769150" cy="1647415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771855" y="5353558"/>
            <a:ext cx="4999990" cy="8648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100" spc="-30" dirty="0">
                <a:solidFill>
                  <a:srgbClr val="585858"/>
                </a:solidFill>
                <a:latin typeface="Verdana"/>
                <a:cs typeface="Verdana"/>
              </a:rPr>
              <a:t>Научная</a:t>
            </a:r>
            <a:r>
              <a:rPr sz="1100" spc="2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новизна</a:t>
            </a:r>
            <a:r>
              <a:rPr sz="1100" spc="3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проекта</a:t>
            </a:r>
            <a:r>
              <a:rPr sz="1100" spc="2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spc="-25" dirty="0">
                <a:solidFill>
                  <a:srgbClr val="585858"/>
                </a:solidFill>
                <a:latin typeface="Verdana"/>
                <a:cs typeface="Verdana"/>
              </a:rPr>
              <a:t>заключается</a:t>
            </a:r>
            <a:r>
              <a:rPr sz="1100" spc="2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в</a:t>
            </a:r>
            <a:r>
              <a:rPr sz="1100" spc="2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разработке</a:t>
            </a:r>
            <a:r>
              <a:rPr sz="1100" spc="2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методического </a:t>
            </a: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подхода</a:t>
            </a:r>
            <a:r>
              <a:rPr sz="1100" spc="2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и</a:t>
            </a:r>
            <a:r>
              <a:rPr sz="1100" spc="2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инструментария</a:t>
            </a:r>
            <a:r>
              <a:rPr sz="1100" spc="3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spc="-25" dirty="0">
                <a:solidFill>
                  <a:srgbClr val="585858"/>
                </a:solidFill>
                <a:latin typeface="Verdana"/>
                <a:cs typeface="Verdana"/>
              </a:rPr>
              <a:t>управления</a:t>
            </a:r>
            <a:r>
              <a:rPr sz="1100" spc="1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много-</a:t>
            </a: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узловым</a:t>
            </a:r>
            <a:r>
              <a:rPr sz="1100" spc="3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техническим </a:t>
            </a: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комплексом.</a:t>
            </a:r>
            <a:r>
              <a:rPr sz="1100" spc="18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spc="-25" dirty="0">
                <a:solidFill>
                  <a:srgbClr val="585858"/>
                </a:solidFill>
                <a:latin typeface="Verdana"/>
                <a:cs typeface="Verdana"/>
              </a:rPr>
              <a:t>Так,</a:t>
            </a:r>
            <a:r>
              <a:rPr sz="1100" spc="18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в</a:t>
            </a:r>
            <a:r>
              <a:rPr sz="1100" spc="17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разрабатываемом</a:t>
            </a:r>
            <a:r>
              <a:rPr sz="1100" spc="18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продукте</a:t>
            </a:r>
            <a:r>
              <a:rPr sz="1100" spc="18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будет</a:t>
            </a:r>
            <a:r>
              <a:rPr sz="1100" spc="18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разработан </a:t>
            </a:r>
            <a:r>
              <a:rPr sz="1100" spc="-60" dirty="0">
                <a:solidFill>
                  <a:srgbClr val="585858"/>
                </a:solidFill>
                <a:latin typeface="Verdana"/>
                <a:cs typeface="Verdana"/>
              </a:rPr>
              <a:t>новый</a:t>
            </a:r>
            <a:r>
              <a:rPr sz="1100" spc="2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метод</a:t>
            </a:r>
            <a:r>
              <a:rPr sz="1100" spc="3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spc="-25" dirty="0">
                <a:solidFill>
                  <a:srgbClr val="585858"/>
                </a:solidFill>
                <a:latin typeface="Verdana"/>
                <a:cs typeface="Verdana"/>
              </a:rPr>
              <a:t>навигации</a:t>
            </a:r>
            <a:r>
              <a:rPr sz="1100" spc="3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робототехническим</a:t>
            </a:r>
            <a:r>
              <a:rPr sz="1100" spc="1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манипулятором</a:t>
            </a:r>
            <a:r>
              <a:rPr sz="1100" spc="2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на</a:t>
            </a:r>
            <a:r>
              <a:rPr sz="1100" spc="2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spc="-20" dirty="0">
                <a:solidFill>
                  <a:srgbClr val="585858"/>
                </a:solidFill>
                <a:latin typeface="Verdana"/>
                <a:cs typeface="Verdana"/>
              </a:rPr>
              <a:t>базе </a:t>
            </a:r>
            <a:r>
              <a:rPr sz="1100" spc="-30" dirty="0">
                <a:solidFill>
                  <a:srgbClr val="585858"/>
                </a:solidFill>
                <a:latin typeface="Verdana"/>
                <a:cs typeface="Verdana"/>
              </a:rPr>
              <a:t>нейронных</a:t>
            </a:r>
            <a:r>
              <a:rPr sz="1100" spc="-6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сетей.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26440" y="5063490"/>
            <a:ext cx="241681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40" dirty="0">
                <a:solidFill>
                  <a:srgbClr val="13294F"/>
                </a:solidFill>
                <a:latin typeface="Tahoma"/>
                <a:cs typeface="Tahoma"/>
              </a:rPr>
              <a:t>Научная</a:t>
            </a:r>
            <a:r>
              <a:rPr sz="1400" b="1" spc="-50" dirty="0">
                <a:solidFill>
                  <a:srgbClr val="13294F"/>
                </a:solidFill>
                <a:latin typeface="Tahoma"/>
                <a:cs typeface="Tahoma"/>
              </a:rPr>
              <a:t> </a:t>
            </a:r>
            <a:r>
              <a:rPr sz="1400" b="1" spc="-50" dirty="0">
                <a:solidFill>
                  <a:srgbClr val="E16428"/>
                </a:solidFill>
                <a:latin typeface="Tahoma"/>
                <a:cs typeface="Tahoma"/>
              </a:rPr>
              <a:t>новизна</a:t>
            </a:r>
            <a:r>
              <a:rPr sz="1400" b="1" spc="-55" dirty="0">
                <a:solidFill>
                  <a:srgbClr val="E16428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13294F"/>
                </a:solidFill>
                <a:latin typeface="Tahoma"/>
                <a:cs typeface="Tahoma"/>
              </a:rPr>
              <a:t>проекта: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0" y="617219"/>
            <a:ext cx="5881370" cy="5862955"/>
            <a:chOff x="0" y="617219"/>
            <a:chExt cx="5881370" cy="5862955"/>
          </a:xfrm>
        </p:grpSpPr>
        <p:sp>
          <p:nvSpPr>
            <p:cNvPr id="24" name="object 24"/>
            <p:cNvSpPr/>
            <p:nvPr/>
          </p:nvSpPr>
          <p:spPr>
            <a:xfrm>
              <a:off x="0" y="4757928"/>
              <a:ext cx="226060" cy="1722120"/>
            </a:xfrm>
            <a:custGeom>
              <a:avLst/>
              <a:gdLst/>
              <a:ahLst/>
              <a:cxnLst/>
              <a:rect l="l" t="t" r="r" b="b"/>
              <a:pathLst>
                <a:path w="226060" h="1722120">
                  <a:moveTo>
                    <a:pt x="225552" y="0"/>
                  </a:moveTo>
                  <a:lnTo>
                    <a:pt x="0" y="0"/>
                  </a:lnTo>
                  <a:lnTo>
                    <a:pt x="0" y="1722120"/>
                  </a:lnTo>
                  <a:lnTo>
                    <a:pt x="225552" y="1722120"/>
                  </a:lnTo>
                  <a:lnTo>
                    <a:pt x="225552" y="0"/>
                  </a:lnTo>
                  <a:close/>
                </a:path>
              </a:pathLst>
            </a:custGeom>
            <a:solidFill>
              <a:srgbClr val="1329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7828" y="617219"/>
              <a:ext cx="1278636" cy="1296924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295656" y="713231"/>
              <a:ext cx="1030605" cy="1047115"/>
            </a:xfrm>
            <a:custGeom>
              <a:avLst/>
              <a:gdLst/>
              <a:ahLst/>
              <a:cxnLst/>
              <a:rect l="l" t="t" r="r" b="b"/>
              <a:pathLst>
                <a:path w="1030605" h="1047114">
                  <a:moveTo>
                    <a:pt x="515112" y="0"/>
                  </a:moveTo>
                  <a:lnTo>
                    <a:pt x="468225" y="2105"/>
                  </a:lnTo>
                  <a:lnTo>
                    <a:pt x="422518" y="8299"/>
                  </a:lnTo>
                  <a:lnTo>
                    <a:pt x="378173" y="18400"/>
                  </a:lnTo>
                  <a:lnTo>
                    <a:pt x="335371" y="32227"/>
                  </a:lnTo>
                  <a:lnTo>
                    <a:pt x="294293" y="49597"/>
                  </a:lnTo>
                  <a:lnTo>
                    <a:pt x="255123" y="70329"/>
                  </a:lnTo>
                  <a:lnTo>
                    <a:pt x="218041" y="94241"/>
                  </a:lnTo>
                  <a:lnTo>
                    <a:pt x="183230" y="121150"/>
                  </a:lnTo>
                  <a:lnTo>
                    <a:pt x="150871" y="150875"/>
                  </a:lnTo>
                  <a:lnTo>
                    <a:pt x="121146" y="183235"/>
                  </a:lnTo>
                  <a:lnTo>
                    <a:pt x="94237" y="218046"/>
                  </a:lnTo>
                  <a:lnTo>
                    <a:pt x="70326" y="255128"/>
                  </a:lnTo>
                  <a:lnTo>
                    <a:pt x="49595" y="294299"/>
                  </a:lnTo>
                  <a:lnTo>
                    <a:pt x="32226" y="335376"/>
                  </a:lnTo>
                  <a:lnTo>
                    <a:pt x="18400" y="378177"/>
                  </a:lnTo>
                  <a:lnTo>
                    <a:pt x="8299" y="422522"/>
                  </a:lnTo>
                  <a:lnTo>
                    <a:pt x="2105" y="468227"/>
                  </a:lnTo>
                  <a:lnTo>
                    <a:pt x="0" y="515112"/>
                  </a:lnTo>
                  <a:lnTo>
                    <a:pt x="0" y="531876"/>
                  </a:lnTo>
                  <a:lnTo>
                    <a:pt x="2105" y="578760"/>
                  </a:lnTo>
                  <a:lnTo>
                    <a:pt x="8299" y="624465"/>
                  </a:lnTo>
                  <a:lnTo>
                    <a:pt x="18400" y="668810"/>
                  </a:lnTo>
                  <a:lnTo>
                    <a:pt x="32226" y="711611"/>
                  </a:lnTo>
                  <a:lnTo>
                    <a:pt x="49595" y="752688"/>
                  </a:lnTo>
                  <a:lnTo>
                    <a:pt x="70326" y="791859"/>
                  </a:lnTo>
                  <a:lnTo>
                    <a:pt x="94237" y="828941"/>
                  </a:lnTo>
                  <a:lnTo>
                    <a:pt x="121146" y="863752"/>
                  </a:lnTo>
                  <a:lnTo>
                    <a:pt x="150871" y="896112"/>
                  </a:lnTo>
                  <a:lnTo>
                    <a:pt x="183230" y="925837"/>
                  </a:lnTo>
                  <a:lnTo>
                    <a:pt x="218041" y="952746"/>
                  </a:lnTo>
                  <a:lnTo>
                    <a:pt x="255123" y="976658"/>
                  </a:lnTo>
                  <a:lnTo>
                    <a:pt x="294293" y="997390"/>
                  </a:lnTo>
                  <a:lnTo>
                    <a:pt x="335371" y="1014760"/>
                  </a:lnTo>
                  <a:lnTo>
                    <a:pt x="378173" y="1028587"/>
                  </a:lnTo>
                  <a:lnTo>
                    <a:pt x="422518" y="1038688"/>
                  </a:lnTo>
                  <a:lnTo>
                    <a:pt x="468225" y="1044882"/>
                  </a:lnTo>
                  <a:lnTo>
                    <a:pt x="515112" y="1046988"/>
                  </a:lnTo>
                  <a:lnTo>
                    <a:pt x="561998" y="1044882"/>
                  </a:lnTo>
                  <a:lnTo>
                    <a:pt x="607705" y="1038688"/>
                  </a:lnTo>
                  <a:lnTo>
                    <a:pt x="652050" y="1028587"/>
                  </a:lnTo>
                  <a:lnTo>
                    <a:pt x="694852" y="1014760"/>
                  </a:lnTo>
                  <a:lnTo>
                    <a:pt x="735930" y="997390"/>
                  </a:lnTo>
                  <a:lnTo>
                    <a:pt x="775100" y="976658"/>
                  </a:lnTo>
                  <a:lnTo>
                    <a:pt x="812182" y="952746"/>
                  </a:lnTo>
                  <a:lnTo>
                    <a:pt x="846993" y="925837"/>
                  </a:lnTo>
                  <a:lnTo>
                    <a:pt x="879352" y="896112"/>
                  </a:lnTo>
                  <a:lnTo>
                    <a:pt x="909077" y="863752"/>
                  </a:lnTo>
                  <a:lnTo>
                    <a:pt x="935986" y="828941"/>
                  </a:lnTo>
                  <a:lnTo>
                    <a:pt x="959897" y="791859"/>
                  </a:lnTo>
                  <a:lnTo>
                    <a:pt x="980628" y="752688"/>
                  </a:lnTo>
                  <a:lnTo>
                    <a:pt x="997997" y="711611"/>
                  </a:lnTo>
                  <a:lnTo>
                    <a:pt x="1011823" y="668810"/>
                  </a:lnTo>
                  <a:lnTo>
                    <a:pt x="1021924" y="624465"/>
                  </a:lnTo>
                  <a:lnTo>
                    <a:pt x="1028118" y="578760"/>
                  </a:lnTo>
                  <a:lnTo>
                    <a:pt x="1030224" y="531876"/>
                  </a:lnTo>
                  <a:lnTo>
                    <a:pt x="1030224" y="515112"/>
                  </a:lnTo>
                  <a:lnTo>
                    <a:pt x="1028118" y="468227"/>
                  </a:lnTo>
                  <a:lnTo>
                    <a:pt x="1021924" y="422522"/>
                  </a:lnTo>
                  <a:lnTo>
                    <a:pt x="1011823" y="378177"/>
                  </a:lnTo>
                  <a:lnTo>
                    <a:pt x="997997" y="335376"/>
                  </a:lnTo>
                  <a:lnTo>
                    <a:pt x="980628" y="294299"/>
                  </a:lnTo>
                  <a:lnTo>
                    <a:pt x="959897" y="255128"/>
                  </a:lnTo>
                  <a:lnTo>
                    <a:pt x="935986" y="218046"/>
                  </a:lnTo>
                  <a:lnTo>
                    <a:pt x="909077" y="183235"/>
                  </a:lnTo>
                  <a:lnTo>
                    <a:pt x="879352" y="150875"/>
                  </a:lnTo>
                  <a:lnTo>
                    <a:pt x="846993" y="121150"/>
                  </a:lnTo>
                  <a:lnTo>
                    <a:pt x="812182" y="94241"/>
                  </a:lnTo>
                  <a:lnTo>
                    <a:pt x="775100" y="70329"/>
                  </a:lnTo>
                  <a:lnTo>
                    <a:pt x="735930" y="49597"/>
                  </a:lnTo>
                  <a:lnTo>
                    <a:pt x="694852" y="32227"/>
                  </a:lnTo>
                  <a:lnTo>
                    <a:pt x="652050" y="18400"/>
                  </a:lnTo>
                  <a:lnTo>
                    <a:pt x="607705" y="8299"/>
                  </a:lnTo>
                  <a:lnTo>
                    <a:pt x="561998" y="2105"/>
                  </a:lnTo>
                  <a:lnTo>
                    <a:pt x="5151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76427" y="801623"/>
              <a:ext cx="870585" cy="870585"/>
            </a:xfrm>
            <a:custGeom>
              <a:avLst/>
              <a:gdLst/>
              <a:ahLst/>
              <a:cxnLst/>
              <a:rect l="l" t="t" r="r" b="b"/>
              <a:pathLst>
                <a:path w="870585" h="870585">
                  <a:moveTo>
                    <a:pt x="435102" y="0"/>
                  </a:moveTo>
                  <a:lnTo>
                    <a:pt x="387693" y="2553"/>
                  </a:lnTo>
                  <a:lnTo>
                    <a:pt x="341763" y="10036"/>
                  </a:lnTo>
                  <a:lnTo>
                    <a:pt x="297577" y="22183"/>
                  </a:lnTo>
                  <a:lnTo>
                    <a:pt x="255400" y="38729"/>
                  </a:lnTo>
                  <a:lnTo>
                    <a:pt x="215499" y="59407"/>
                  </a:lnTo>
                  <a:lnTo>
                    <a:pt x="178137" y="83954"/>
                  </a:lnTo>
                  <a:lnTo>
                    <a:pt x="143582" y="112102"/>
                  </a:lnTo>
                  <a:lnTo>
                    <a:pt x="112098" y="143587"/>
                  </a:lnTo>
                  <a:lnTo>
                    <a:pt x="83950" y="178143"/>
                  </a:lnTo>
                  <a:lnTo>
                    <a:pt x="59404" y="215504"/>
                  </a:lnTo>
                  <a:lnTo>
                    <a:pt x="38727" y="255406"/>
                  </a:lnTo>
                  <a:lnTo>
                    <a:pt x="22182" y="297582"/>
                  </a:lnTo>
                  <a:lnTo>
                    <a:pt x="10035" y="341767"/>
                  </a:lnTo>
                  <a:lnTo>
                    <a:pt x="2553" y="387695"/>
                  </a:lnTo>
                  <a:lnTo>
                    <a:pt x="0" y="435101"/>
                  </a:lnTo>
                  <a:lnTo>
                    <a:pt x="2553" y="482508"/>
                  </a:lnTo>
                  <a:lnTo>
                    <a:pt x="10035" y="528436"/>
                  </a:lnTo>
                  <a:lnTo>
                    <a:pt x="22182" y="572621"/>
                  </a:lnTo>
                  <a:lnTo>
                    <a:pt x="38727" y="614797"/>
                  </a:lnTo>
                  <a:lnTo>
                    <a:pt x="59404" y="654699"/>
                  </a:lnTo>
                  <a:lnTo>
                    <a:pt x="83950" y="692060"/>
                  </a:lnTo>
                  <a:lnTo>
                    <a:pt x="112098" y="726616"/>
                  </a:lnTo>
                  <a:lnTo>
                    <a:pt x="143582" y="758101"/>
                  </a:lnTo>
                  <a:lnTo>
                    <a:pt x="178137" y="786249"/>
                  </a:lnTo>
                  <a:lnTo>
                    <a:pt x="215499" y="810796"/>
                  </a:lnTo>
                  <a:lnTo>
                    <a:pt x="255400" y="831474"/>
                  </a:lnTo>
                  <a:lnTo>
                    <a:pt x="297577" y="848020"/>
                  </a:lnTo>
                  <a:lnTo>
                    <a:pt x="341763" y="860167"/>
                  </a:lnTo>
                  <a:lnTo>
                    <a:pt x="387693" y="867650"/>
                  </a:lnTo>
                  <a:lnTo>
                    <a:pt x="435102" y="870203"/>
                  </a:lnTo>
                  <a:lnTo>
                    <a:pt x="482510" y="867650"/>
                  </a:lnTo>
                  <a:lnTo>
                    <a:pt x="528440" y="860167"/>
                  </a:lnTo>
                  <a:lnTo>
                    <a:pt x="572626" y="848020"/>
                  </a:lnTo>
                  <a:lnTo>
                    <a:pt x="614803" y="831474"/>
                  </a:lnTo>
                  <a:lnTo>
                    <a:pt x="654704" y="810796"/>
                  </a:lnTo>
                  <a:lnTo>
                    <a:pt x="692066" y="786249"/>
                  </a:lnTo>
                  <a:lnTo>
                    <a:pt x="726621" y="758101"/>
                  </a:lnTo>
                  <a:lnTo>
                    <a:pt x="758105" y="726616"/>
                  </a:lnTo>
                  <a:lnTo>
                    <a:pt x="786253" y="692060"/>
                  </a:lnTo>
                  <a:lnTo>
                    <a:pt x="810799" y="654699"/>
                  </a:lnTo>
                  <a:lnTo>
                    <a:pt x="831476" y="614797"/>
                  </a:lnTo>
                  <a:lnTo>
                    <a:pt x="848021" y="572621"/>
                  </a:lnTo>
                  <a:lnTo>
                    <a:pt x="860168" y="528436"/>
                  </a:lnTo>
                  <a:lnTo>
                    <a:pt x="867650" y="482508"/>
                  </a:lnTo>
                  <a:lnTo>
                    <a:pt x="870204" y="435101"/>
                  </a:lnTo>
                  <a:lnTo>
                    <a:pt x="867650" y="387695"/>
                  </a:lnTo>
                  <a:lnTo>
                    <a:pt x="860168" y="341767"/>
                  </a:lnTo>
                  <a:lnTo>
                    <a:pt x="848021" y="297582"/>
                  </a:lnTo>
                  <a:lnTo>
                    <a:pt x="831476" y="255406"/>
                  </a:lnTo>
                  <a:lnTo>
                    <a:pt x="810799" y="215504"/>
                  </a:lnTo>
                  <a:lnTo>
                    <a:pt x="786253" y="178143"/>
                  </a:lnTo>
                  <a:lnTo>
                    <a:pt x="758105" y="143587"/>
                  </a:lnTo>
                  <a:lnTo>
                    <a:pt x="726621" y="112102"/>
                  </a:lnTo>
                  <a:lnTo>
                    <a:pt x="692066" y="83954"/>
                  </a:lnTo>
                  <a:lnTo>
                    <a:pt x="654704" y="59407"/>
                  </a:lnTo>
                  <a:lnTo>
                    <a:pt x="614803" y="38729"/>
                  </a:lnTo>
                  <a:lnTo>
                    <a:pt x="572626" y="22183"/>
                  </a:lnTo>
                  <a:lnTo>
                    <a:pt x="528440" y="10036"/>
                  </a:lnTo>
                  <a:lnTo>
                    <a:pt x="482510" y="2553"/>
                  </a:lnTo>
                  <a:lnTo>
                    <a:pt x="435102" y="0"/>
                  </a:lnTo>
                  <a:close/>
                </a:path>
              </a:pathLst>
            </a:custGeom>
            <a:solidFill>
              <a:srgbClr val="1329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59891" y="1018031"/>
              <a:ext cx="302260" cy="436245"/>
            </a:xfrm>
            <a:custGeom>
              <a:avLst/>
              <a:gdLst/>
              <a:ahLst/>
              <a:cxnLst/>
              <a:rect l="l" t="t" r="r" b="b"/>
              <a:pathLst>
                <a:path w="302259" h="436244">
                  <a:moveTo>
                    <a:pt x="101939" y="387603"/>
                  </a:moveTo>
                  <a:lnTo>
                    <a:pt x="51307" y="387603"/>
                  </a:lnTo>
                  <a:lnTo>
                    <a:pt x="77215" y="435863"/>
                  </a:lnTo>
                  <a:lnTo>
                    <a:pt x="101939" y="387603"/>
                  </a:lnTo>
                  <a:close/>
                </a:path>
                <a:path w="302259" h="436244">
                  <a:moveTo>
                    <a:pt x="181864" y="302259"/>
                  </a:moveTo>
                  <a:lnTo>
                    <a:pt x="175966" y="305768"/>
                  </a:lnTo>
                  <a:lnTo>
                    <a:pt x="169735" y="308610"/>
                  </a:lnTo>
                  <a:lnTo>
                    <a:pt x="163218" y="310689"/>
                  </a:lnTo>
                  <a:lnTo>
                    <a:pt x="156464" y="311912"/>
                  </a:lnTo>
                  <a:lnTo>
                    <a:pt x="223520" y="432815"/>
                  </a:lnTo>
                  <a:lnTo>
                    <a:pt x="249936" y="389635"/>
                  </a:lnTo>
                  <a:lnTo>
                    <a:pt x="296941" y="389635"/>
                  </a:lnTo>
                  <a:lnTo>
                    <a:pt x="248837" y="303275"/>
                  </a:lnTo>
                  <a:lnTo>
                    <a:pt x="189483" y="303275"/>
                  </a:lnTo>
                  <a:lnTo>
                    <a:pt x="185927" y="302767"/>
                  </a:lnTo>
                  <a:lnTo>
                    <a:pt x="181864" y="302259"/>
                  </a:lnTo>
                  <a:close/>
                </a:path>
                <a:path w="302259" h="436244">
                  <a:moveTo>
                    <a:pt x="61467" y="279400"/>
                  </a:moveTo>
                  <a:lnTo>
                    <a:pt x="60959" y="279400"/>
                  </a:lnTo>
                  <a:lnTo>
                    <a:pt x="0" y="399288"/>
                  </a:lnTo>
                  <a:lnTo>
                    <a:pt x="51307" y="387603"/>
                  </a:lnTo>
                  <a:lnTo>
                    <a:pt x="101939" y="387603"/>
                  </a:lnTo>
                  <a:lnTo>
                    <a:pt x="140715" y="311912"/>
                  </a:lnTo>
                  <a:lnTo>
                    <a:pt x="133603" y="310895"/>
                  </a:lnTo>
                  <a:lnTo>
                    <a:pt x="126492" y="307847"/>
                  </a:lnTo>
                  <a:lnTo>
                    <a:pt x="122137" y="305307"/>
                  </a:lnTo>
                  <a:lnTo>
                    <a:pt x="102615" y="305307"/>
                  </a:lnTo>
                  <a:lnTo>
                    <a:pt x="96012" y="303783"/>
                  </a:lnTo>
                  <a:lnTo>
                    <a:pt x="62992" y="279907"/>
                  </a:lnTo>
                  <a:lnTo>
                    <a:pt x="62484" y="279907"/>
                  </a:lnTo>
                  <a:lnTo>
                    <a:pt x="61467" y="279400"/>
                  </a:lnTo>
                  <a:close/>
                </a:path>
                <a:path w="302259" h="436244">
                  <a:moveTo>
                    <a:pt x="296941" y="389635"/>
                  </a:moveTo>
                  <a:lnTo>
                    <a:pt x="249936" y="389635"/>
                  </a:lnTo>
                  <a:lnTo>
                    <a:pt x="301752" y="398271"/>
                  </a:lnTo>
                  <a:lnTo>
                    <a:pt x="296941" y="389635"/>
                  </a:lnTo>
                  <a:close/>
                </a:path>
                <a:path w="302259" h="436244">
                  <a:moveTo>
                    <a:pt x="120395" y="304291"/>
                  </a:moveTo>
                  <a:lnTo>
                    <a:pt x="113284" y="305307"/>
                  </a:lnTo>
                  <a:lnTo>
                    <a:pt x="122137" y="305307"/>
                  </a:lnTo>
                  <a:lnTo>
                    <a:pt x="120395" y="304291"/>
                  </a:lnTo>
                  <a:close/>
                </a:path>
                <a:path w="302259" h="436244">
                  <a:moveTo>
                    <a:pt x="237236" y="282447"/>
                  </a:moveTo>
                  <a:lnTo>
                    <a:pt x="201167" y="303275"/>
                  </a:lnTo>
                  <a:lnTo>
                    <a:pt x="248837" y="303275"/>
                  </a:lnTo>
                  <a:lnTo>
                    <a:pt x="237236" y="282447"/>
                  </a:lnTo>
                  <a:close/>
                </a:path>
                <a:path w="302259" h="436244">
                  <a:moveTo>
                    <a:pt x="175976" y="285495"/>
                  </a:moveTo>
                  <a:lnTo>
                    <a:pt x="123951" y="285495"/>
                  </a:lnTo>
                  <a:lnTo>
                    <a:pt x="129571" y="289655"/>
                  </a:lnTo>
                  <a:lnTo>
                    <a:pt x="135762" y="292861"/>
                  </a:lnTo>
                  <a:lnTo>
                    <a:pt x="142525" y="294925"/>
                  </a:lnTo>
                  <a:lnTo>
                    <a:pt x="149939" y="295663"/>
                  </a:lnTo>
                  <a:lnTo>
                    <a:pt x="149782" y="295663"/>
                  </a:lnTo>
                  <a:lnTo>
                    <a:pt x="157009" y="294925"/>
                  </a:lnTo>
                  <a:lnTo>
                    <a:pt x="157694" y="294925"/>
                  </a:lnTo>
                  <a:lnTo>
                    <a:pt x="165608" y="292417"/>
                  </a:lnTo>
                  <a:lnTo>
                    <a:pt x="172434" y="288583"/>
                  </a:lnTo>
                  <a:lnTo>
                    <a:pt x="175976" y="285495"/>
                  </a:lnTo>
                  <a:close/>
                </a:path>
                <a:path w="302259" h="436244">
                  <a:moveTo>
                    <a:pt x="106108" y="8953"/>
                  </a:moveTo>
                  <a:lnTo>
                    <a:pt x="70612" y="32003"/>
                  </a:lnTo>
                  <a:lnTo>
                    <a:pt x="63785" y="32964"/>
                  </a:lnTo>
                  <a:lnTo>
                    <a:pt x="34424" y="64254"/>
                  </a:lnTo>
                  <a:lnTo>
                    <a:pt x="34036" y="72135"/>
                  </a:lnTo>
                  <a:lnTo>
                    <a:pt x="27122" y="75549"/>
                  </a:lnTo>
                  <a:lnTo>
                    <a:pt x="9525" y="108140"/>
                  </a:lnTo>
                  <a:lnTo>
                    <a:pt x="10191" y="115196"/>
                  </a:lnTo>
                  <a:lnTo>
                    <a:pt x="12192" y="121919"/>
                  </a:lnTo>
                  <a:lnTo>
                    <a:pt x="8032" y="127539"/>
                  </a:lnTo>
                  <a:lnTo>
                    <a:pt x="4825" y="133730"/>
                  </a:lnTo>
                  <a:lnTo>
                    <a:pt x="2762" y="140493"/>
                  </a:lnTo>
                  <a:lnTo>
                    <a:pt x="2031" y="147827"/>
                  </a:lnTo>
                  <a:lnTo>
                    <a:pt x="2788" y="155233"/>
                  </a:lnTo>
                  <a:lnTo>
                    <a:pt x="2865" y="155987"/>
                  </a:lnTo>
                  <a:lnTo>
                    <a:pt x="5270" y="163575"/>
                  </a:lnTo>
                  <a:lnTo>
                    <a:pt x="9104" y="170402"/>
                  </a:lnTo>
                  <a:lnTo>
                    <a:pt x="14223" y="176275"/>
                  </a:lnTo>
                  <a:lnTo>
                    <a:pt x="11866" y="183761"/>
                  </a:lnTo>
                  <a:lnTo>
                    <a:pt x="10985" y="191579"/>
                  </a:lnTo>
                  <a:lnTo>
                    <a:pt x="11723" y="199493"/>
                  </a:lnTo>
                  <a:lnTo>
                    <a:pt x="14223" y="207263"/>
                  </a:lnTo>
                  <a:lnTo>
                    <a:pt x="17819" y="213717"/>
                  </a:lnTo>
                  <a:lnTo>
                    <a:pt x="22415" y="219265"/>
                  </a:lnTo>
                  <a:lnTo>
                    <a:pt x="27868" y="223766"/>
                  </a:lnTo>
                  <a:lnTo>
                    <a:pt x="34036" y="227075"/>
                  </a:lnTo>
                  <a:lnTo>
                    <a:pt x="34996" y="233902"/>
                  </a:lnTo>
                  <a:lnTo>
                    <a:pt x="66286" y="263263"/>
                  </a:lnTo>
                  <a:lnTo>
                    <a:pt x="74167" y="263651"/>
                  </a:lnTo>
                  <a:lnTo>
                    <a:pt x="77581" y="270565"/>
                  </a:lnTo>
                  <a:lnTo>
                    <a:pt x="110172" y="288163"/>
                  </a:lnTo>
                  <a:lnTo>
                    <a:pt x="117228" y="287496"/>
                  </a:lnTo>
                  <a:lnTo>
                    <a:pt x="123951" y="285495"/>
                  </a:lnTo>
                  <a:lnTo>
                    <a:pt x="175976" y="285495"/>
                  </a:lnTo>
                  <a:lnTo>
                    <a:pt x="178308" y="283463"/>
                  </a:lnTo>
                  <a:lnTo>
                    <a:pt x="209295" y="283463"/>
                  </a:lnTo>
                  <a:lnTo>
                    <a:pt x="215677" y="279907"/>
                  </a:lnTo>
                  <a:lnTo>
                    <a:pt x="216314" y="279400"/>
                  </a:lnTo>
                  <a:lnTo>
                    <a:pt x="221297" y="275272"/>
                  </a:lnTo>
                  <a:lnTo>
                    <a:pt x="225798" y="269819"/>
                  </a:lnTo>
                  <a:lnTo>
                    <a:pt x="229108" y="263651"/>
                  </a:lnTo>
                  <a:lnTo>
                    <a:pt x="235934" y="262691"/>
                  </a:lnTo>
                  <a:lnTo>
                    <a:pt x="264175" y="235712"/>
                  </a:lnTo>
                  <a:lnTo>
                    <a:pt x="147828" y="235712"/>
                  </a:lnTo>
                  <a:lnTo>
                    <a:pt x="113736" y="228838"/>
                  </a:lnTo>
                  <a:lnTo>
                    <a:pt x="85788" y="210058"/>
                  </a:lnTo>
                  <a:lnTo>
                    <a:pt x="66889" y="182133"/>
                  </a:lnTo>
                  <a:lnTo>
                    <a:pt x="59943" y="147827"/>
                  </a:lnTo>
                  <a:lnTo>
                    <a:pt x="66889" y="113522"/>
                  </a:lnTo>
                  <a:lnTo>
                    <a:pt x="85788" y="85597"/>
                  </a:lnTo>
                  <a:lnTo>
                    <a:pt x="113736" y="66817"/>
                  </a:lnTo>
                  <a:lnTo>
                    <a:pt x="147828" y="59943"/>
                  </a:lnTo>
                  <a:lnTo>
                    <a:pt x="264136" y="59943"/>
                  </a:lnTo>
                  <a:lnTo>
                    <a:pt x="262572" y="55117"/>
                  </a:lnTo>
                  <a:lnTo>
                    <a:pt x="225551" y="32003"/>
                  </a:lnTo>
                  <a:lnTo>
                    <a:pt x="222138" y="25090"/>
                  </a:lnTo>
                  <a:lnTo>
                    <a:pt x="217296" y="18986"/>
                  </a:lnTo>
                  <a:lnTo>
                    <a:pt x="211121" y="13930"/>
                  </a:lnTo>
                  <a:lnTo>
                    <a:pt x="207703" y="12191"/>
                  </a:lnTo>
                  <a:lnTo>
                    <a:pt x="121412" y="12191"/>
                  </a:lnTo>
                  <a:lnTo>
                    <a:pt x="113926" y="9834"/>
                  </a:lnTo>
                  <a:lnTo>
                    <a:pt x="106108" y="8953"/>
                  </a:lnTo>
                  <a:close/>
                </a:path>
                <a:path w="302259" h="436244">
                  <a:moveTo>
                    <a:pt x="209295" y="283463"/>
                  </a:moveTo>
                  <a:lnTo>
                    <a:pt x="178308" y="283463"/>
                  </a:lnTo>
                  <a:lnTo>
                    <a:pt x="185793" y="285821"/>
                  </a:lnTo>
                  <a:lnTo>
                    <a:pt x="193963" y="286742"/>
                  </a:lnTo>
                  <a:lnTo>
                    <a:pt x="193186" y="286742"/>
                  </a:lnTo>
                  <a:lnTo>
                    <a:pt x="201525" y="285964"/>
                  </a:lnTo>
                  <a:lnTo>
                    <a:pt x="209295" y="283463"/>
                  </a:lnTo>
                  <a:close/>
                </a:path>
                <a:path w="302259" h="436244">
                  <a:moveTo>
                    <a:pt x="264136" y="59943"/>
                  </a:moveTo>
                  <a:lnTo>
                    <a:pt x="147828" y="59943"/>
                  </a:lnTo>
                  <a:lnTo>
                    <a:pt x="181919" y="66817"/>
                  </a:lnTo>
                  <a:lnTo>
                    <a:pt x="209867" y="85597"/>
                  </a:lnTo>
                  <a:lnTo>
                    <a:pt x="228766" y="113522"/>
                  </a:lnTo>
                  <a:lnTo>
                    <a:pt x="235711" y="147827"/>
                  </a:lnTo>
                  <a:lnTo>
                    <a:pt x="228766" y="182133"/>
                  </a:lnTo>
                  <a:lnTo>
                    <a:pt x="209867" y="210058"/>
                  </a:lnTo>
                  <a:lnTo>
                    <a:pt x="181919" y="228838"/>
                  </a:lnTo>
                  <a:lnTo>
                    <a:pt x="147828" y="235712"/>
                  </a:lnTo>
                  <a:lnTo>
                    <a:pt x="264175" y="235712"/>
                  </a:lnTo>
                  <a:lnTo>
                    <a:pt x="265295" y="231401"/>
                  </a:lnTo>
                  <a:lnTo>
                    <a:pt x="265671" y="223766"/>
                  </a:lnTo>
                  <a:lnTo>
                    <a:pt x="265683" y="223519"/>
                  </a:lnTo>
                  <a:lnTo>
                    <a:pt x="272597" y="220106"/>
                  </a:lnTo>
                  <a:lnTo>
                    <a:pt x="290194" y="187515"/>
                  </a:lnTo>
                  <a:lnTo>
                    <a:pt x="289528" y="180459"/>
                  </a:lnTo>
                  <a:lnTo>
                    <a:pt x="287527" y="173735"/>
                  </a:lnTo>
                  <a:lnTo>
                    <a:pt x="291687" y="168330"/>
                  </a:lnTo>
                  <a:lnTo>
                    <a:pt x="294893" y="162115"/>
                  </a:lnTo>
                  <a:lnTo>
                    <a:pt x="296957" y="155233"/>
                  </a:lnTo>
                  <a:lnTo>
                    <a:pt x="297688" y="147827"/>
                  </a:lnTo>
                  <a:lnTo>
                    <a:pt x="296938" y="140493"/>
                  </a:lnTo>
                  <a:lnTo>
                    <a:pt x="296854" y="139668"/>
                  </a:lnTo>
                  <a:lnTo>
                    <a:pt x="294449" y="132079"/>
                  </a:lnTo>
                  <a:lnTo>
                    <a:pt x="290615" y="125253"/>
                  </a:lnTo>
                  <a:lnTo>
                    <a:pt x="285495" y="119379"/>
                  </a:lnTo>
                  <a:lnTo>
                    <a:pt x="287853" y="111894"/>
                  </a:lnTo>
                  <a:lnTo>
                    <a:pt x="288734" y="104076"/>
                  </a:lnTo>
                  <a:lnTo>
                    <a:pt x="287996" y="96162"/>
                  </a:lnTo>
                  <a:lnTo>
                    <a:pt x="285495" y="88391"/>
                  </a:lnTo>
                  <a:lnTo>
                    <a:pt x="281900" y="81938"/>
                  </a:lnTo>
                  <a:lnTo>
                    <a:pt x="277304" y="76390"/>
                  </a:lnTo>
                  <a:lnTo>
                    <a:pt x="271851" y="71889"/>
                  </a:lnTo>
                  <a:lnTo>
                    <a:pt x="265683" y="68579"/>
                  </a:lnTo>
                  <a:lnTo>
                    <a:pt x="264723" y="61753"/>
                  </a:lnTo>
                  <a:lnTo>
                    <a:pt x="264136" y="59943"/>
                  </a:lnTo>
                  <a:close/>
                </a:path>
                <a:path w="302259" h="436244">
                  <a:moveTo>
                    <a:pt x="149859" y="0"/>
                  </a:moveTo>
                  <a:lnTo>
                    <a:pt x="141700" y="833"/>
                  </a:lnTo>
                  <a:lnTo>
                    <a:pt x="134112" y="3238"/>
                  </a:lnTo>
                  <a:lnTo>
                    <a:pt x="127285" y="7072"/>
                  </a:lnTo>
                  <a:lnTo>
                    <a:pt x="121412" y="12191"/>
                  </a:lnTo>
                  <a:lnTo>
                    <a:pt x="207703" y="12191"/>
                  </a:lnTo>
                  <a:lnTo>
                    <a:pt x="203708" y="10159"/>
                  </a:lnTo>
                  <a:lnTo>
                    <a:pt x="175767" y="10159"/>
                  </a:lnTo>
                  <a:lnTo>
                    <a:pt x="170148" y="6000"/>
                  </a:lnTo>
                  <a:lnTo>
                    <a:pt x="163956" y="2793"/>
                  </a:lnTo>
                  <a:lnTo>
                    <a:pt x="157532" y="833"/>
                  </a:lnTo>
                  <a:lnTo>
                    <a:pt x="158230" y="833"/>
                  </a:lnTo>
                  <a:lnTo>
                    <a:pt x="149859" y="0"/>
                  </a:lnTo>
                  <a:close/>
                </a:path>
                <a:path w="302259" h="436244">
                  <a:moveTo>
                    <a:pt x="189547" y="7492"/>
                  </a:moveTo>
                  <a:lnTo>
                    <a:pt x="182491" y="8159"/>
                  </a:lnTo>
                  <a:lnTo>
                    <a:pt x="175767" y="10159"/>
                  </a:lnTo>
                  <a:lnTo>
                    <a:pt x="203708" y="10159"/>
                  </a:lnTo>
                  <a:lnTo>
                    <a:pt x="196699" y="8159"/>
                  </a:lnTo>
                  <a:lnTo>
                    <a:pt x="189547" y="7492"/>
                  </a:lnTo>
                  <a:close/>
                </a:path>
              </a:pathLst>
            </a:custGeom>
            <a:solidFill>
              <a:srgbClr val="EF53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23672" y="848867"/>
              <a:ext cx="774700" cy="775970"/>
            </a:xfrm>
            <a:custGeom>
              <a:avLst/>
              <a:gdLst/>
              <a:ahLst/>
              <a:cxnLst/>
              <a:rect l="l" t="t" r="r" b="b"/>
              <a:pathLst>
                <a:path w="774700" h="775969">
                  <a:moveTo>
                    <a:pt x="0" y="387858"/>
                  </a:moveTo>
                  <a:lnTo>
                    <a:pt x="3015" y="339197"/>
                  </a:lnTo>
                  <a:lnTo>
                    <a:pt x="11821" y="292343"/>
                  </a:lnTo>
                  <a:lnTo>
                    <a:pt x="26055" y="247658"/>
                  </a:lnTo>
                  <a:lnTo>
                    <a:pt x="45353" y="205505"/>
                  </a:lnTo>
                  <a:lnTo>
                    <a:pt x="69353" y="166248"/>
                  </a:lnTo>
                  <a:lnTo>
                    <a:pt x="97692" y="130249"/>
                  </a:lnTo>
                  <a:lnTo>
                    <a:pt x="130008" y="97872"/>
                  </a:lnTo>
                  <a:lnTo>
                    <a:pt x="165937" y="69480"/>
                  </a:lnTo>
                  <a:lnTo>
                    <a:pt x="205118" y="45435"/>
                  </a:lnTo>
                  <a:lnTo>
                    <a:pt x="247186" y="26102"/>
                  </a:lnTo>
                  <a:lnTo>
                    <a:pt x="291781" y="11843"/>
                  </a:lnTo>
                  <a:lnTo>
                    <a:pt x="338538" y="3021"/>
                  </a:lnTo>
                  <a:lnTo>
                    <a:pt x="387096" y="0"/>
                  </a:lnTo>
                  <a:lnTo>
                    <a:pt x="435653" y="3021"/>
                  </a:lnTo>
                  <a:lnTo>
                    <a:pt x="482410" y="11843"/>
                  </a:lnTo>
                  <a:lnTo>
                    <a:pt x="527005" y="26102"/>
                  </a:lnTo>
                  <a:lnTo>
                    <a:pt x="569073" y="45435"/>
                  </a:lnTo>
                  <a:lnTo>
                    <a:pt x="608254" y="69480"/>
                  </a:lnTo>
                  <a:lnTo>
                    <a:pt x="644183" y="97872"/>
                  </a:lnTo>
                  <a:lnTo>
                    <a:pt x="676499" y="130249"/>
                  </a:lnTo>
                  <a:lnTo>
                    <a:pt x="704838" y="166248"/>
                  </a:lnTo>
                  <a:lnTo>
                    <a:pt x="728838" y="205505"/>
                  </a:lnTo>
                  <a:lnTo>
                    <a:pt x="748136" y="247658"/>
                  </a:lnTo>
                  <a:lnTo>
                    <a:pt x="762370" y="292343"/>
                  </a:lnTo>
                  <a:lnTo>
                    <a:pt x="771176" y="339197"/>
                  </a:lnTo>
                  <a:lnTo>
                    <a:pt x="774191" y="387858"/>
                  </a:lnTo>
                  <a:lnTo>
                    <a:pt x="771176" y="436518"/>
                  </a:lnTo>
                  <a:lnTo>
                    <a:pt x="762370" y="483372"/>
                  </a:lnTo>
                  <a:lnTo>
                    <a:pt x="748136" y="528057"/>
                  </a:lnTo>
                  <a:lnTo>
                    <a:pt x="728838" y="570210"/>
                  </a:lnTo>
                  <a:lnTo>
                    <a:pt x="704838" y="609467"/>
                  </a:lnTo>
                  <a:lnTo>
                    <a:pt x="676499" y="645466"/>
                  </a:lnTo>
                  <a:lnTo>
                    <a:pt x="644183" y="677843"/>
                  </a:lnTo>
                  <a:lnTo>
                    <a:pt x="608254" y="706235"/>
                  </a:lnTo>
                  <a:lnTo>
                    <a:pt x="569073" y="730280"/>
                  </a:lnTo>
                  <a:lnTo>
                    <a:pt x="527005" y="749613"/>
                  </a:lnTo>
                  <a:lnTo>
                    <a:pt x="482410" y="763872"/>
                  </a:lnTo>
                  <a:lnTo>
                    <a:pt x="435653" y="772694"/>
                  </a:lnTo>
                  <a:lnTo>
                    <a:pt x="387096" y="775716"/>
                  </a:lnTo>
                  <a:lnTo>
                    <a:pt x="338538" y="772694"/>
                  </a:lnTo>
                  <a:lnTo>
                    <a:pt x="291781" y="763872"/>
                  </a:lnTo>
                  <a:lnTo>
                    <a:pt x="247186" y="749613"/>
                  </a:lnTo>
                  <a:lnTo>
                    <a:pt x="205118" y="730280"/>
                  </a:lnTo>
                  <a:lnTo>
                    <a:pt x="165937" y="706235"/>
                  </a:lnTo>
                  <a:lnTo>
                    <a:pt x="130008" y="677843"/>
                  </a:lnTo>
                  <a:lnTo>
                    <a:pt x="97692" y="645466"/>
                  </a:lnTo>
                  <a:lnTo>
                    <a:pt x="69353" y="609467"/>
                  </a:lnTo>
                  <a:lnTo>
                    <a:pt x="45353" y="570210"/>
                  </a:lnTo>
                  <a:lnTo>
                    <a:pt x="26055" y="528057"/>
                  </a:lnTo>
                  <a:lnTo>
                    <a:pt x="11821" y="483372"/>
                  </a:lnTo>
                  <a:lnTo>
                    <a:pt x="3015" y="436518"/>
                  </a:lnTo>
                  <a:lnTo>
                    <a:pt x="0" y="387858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376671" y="4757928"/>
              <a:ext cx="504825" cy="434340"/>
            </a:xfrm>
            <a:custGeom>
              <a:avLst/>
              <a:gdLst/>
              <a:ahLst/>
              <a:cxnLst/>
              <a:rect l="l" t="t" r="r" b="b"/>
              <a:pathLst>
                <a:path w="504825" h="434339">
                  <a:moveTo>
                    <a:pt x="504444" y="0"/>
                  </a:moveTo>
                  <a:lnTo>
                    <a:pt x="0" y="0"/>
                  </a:lnTo>
                  <a:lnTo>
                    <a:pt x="0" y="434340"/>
                  </a:lnTo>
                  <a:lnTo>
                    <a:pt x="504444" y="434340"/>
                  </a:lnTo>
                  <a:lnTo>
                    <a:pt x="504444" y="0"/>
                  </a:lnTo>
                  <a:close/>
                </a:path>
              </a:pathLst>
            </a:custGeom>
            <a:solidFill>
              <a:srgbClr val="EF53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78983" y="4894072"/>
              <a:ext cx="100075" cy="16268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08191" y="0"/>
            <a:ext cx="6083935" cy="6868159"/>
            <a:chOff x="6108191" y="0"/>
            <a:chExt cx="6083935" cy="6868159"/>
          </a:xfrm>
        </p:grpSpPr>
        <p:sp>
          <p:nvSpPr>
            <p:cNvPr id="3" name="object 3"/>
            <p:cNvSpPr/>
            <p:nvPr/>
          </p:nvSpPr>
          <p:spPr>
            <a:xfrm>
              <a:off x="6979157" y="2452877"/>
              <a:ext cx="4523740" cy="4405630"/>
            </a:xfrm>
            <a:custGeom>
              <a:avLst/>
              <a:gdLst/>
              <a:ahLst/>
              <a:cxnLst/>
              <a:rect l="l" t="t" r="r" b="b"/>
              <a:pathLst>
                <a:path w="4523740" h="4405630">
                  <a:moveTo>
                    <a:pt x="4523232" y="4405122"/>
                  </a:moveTo>
                  <a:lnTo>
                    <a:pt x="4523232" y="0"/>
                  </a:lnTo>
                  <a:lnTo>
                    <a:pt x="0" y="0"/>
                  </a:lnTo>
                  <a:lnTo>
                    <a:pt x="0" y="4405122"/>
                  </a:lnTo>
                </a:path>
              </a:pathLst>
            </a:custGeom>
            <a:ln w="19812">
              <a:solidFill>
                <a:srgbClr val="EF53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75219" y="0"/>
              <a:ext cx="4419600" cy="685799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722863" y="359663"/>
              <a:ext cx="1469390" cy="547370"/>
            </a:xfrm>
            <a:custGeom>
              <a:avLst/>
              <a:gdLst/>
              <a:ahLst/>
              <a:cxnLst/>
              <a:rect l="l" t="t" r="r" b="b"/>
              <a:pathLst>
                <a:path w="1469390" h="547369">
                  <a:moveTo>
                    <a:pt x="1469135" y="0"/>
                  </a:moveTo>
                  <a:lnTo>
                    <a:pt x="0" y="0"/>
                  </a:lnTo>
                  <a:lnTo>
                    <a:pt x="0" y="547115"/>
                  </a:lnTo>
                  <a:lnTo>
                    <a:pt x="1469135" y="547115"/>
                  </a:lnTo>
                  <a:lnTo>
                    <a:pt x="1469135" y="0"/>
                  </a:lnTo>
                  <a:close/>
                </a:path>
              </a:pathLst>
            </a:custGeom>
            <a:solidFill>
              <a:srgbClr val="1F2E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103863" y="518159"/>
              <a:ext cx="707390" cy="230504"/>
            </a:xfrm>
            <a:custGeom>
              <a:avLst/>
              <a:gdLst/>
              <a:ahLst/>
              <a:cxnLst/>
              <a:rect l="l" t="t" r="r" b="b"/>
              <a:pathLst>
                <a:path w="707390" h="230504">
                  <a:moveTo>
                    <a:pt x="707135" y="122174"/>
                  </a:moveTo>
                  <a:lnTo>
                    <a:pt x="621029" y="122174"/>
                  </a:lnTo>
                  <a:lnTo>
                    <a:pt x="531494" y="230124"/>
                  </a:lnTo>
                  <a:lnTo>
                    <a:pt x="618616" y="230124"/>
                  </a:lnTo>
                  <a:lnTo>
                    <a:pt x="707135" y="122174"/>
                  </a:lnTo>
                  <a:close/>
                </a:path>
                <a:path w="707390" h="230504">
                  <a:moveTo>
                    <a:pt x="529970" y="122174"/>
                  </a:moveTo>
                  <a:lnTo>
                    <a:pt x="443864" y="122174"/>
                  </a:lnTo>
                  <a:lnTo>
                    <a:pt x="354329" y="230124"/>
                  </a:lnTo>
                  <a:lnTo>
                    <a:pt x="441451" y="230124"/>
                  </a:lnTo>
                  <a:lnTo>
                    <a:pt x="529970" y="122174"/>
                  </a:lnTo>
                  <a:close/>
                </a:path>
                <a:path w="707390" h="230504">
                  <a:moveTo>
                    <a:pt x="352805" y="122174"/>
                  </a:moveTo>
                  <a:lnTo>
                    <a:pt x="266572" y="122174"/>
                  </a:lnTo>
                  <a:lnTo>
                    <a:pt x="177164" y="230124"/>
                  </a:lnTo>
                  <a:lnTo>
                    <a:pt x="264159" y="230124"/>
                  </a:lnTo>
                  <a:lnTo>
                    <a:pt x="352805" y="122174"/>
                  </a:lnTo>
                  <a:close/>
                </a:path>
                <a:path w="707390" h="230504">
                  <a:moveTo>
                    <a:pt x="175513" y="122174"/>
                  </a:moveTo>
                  <a:lnTo>
                    <a:pt x="89407" y="122174"/>
                  </a:lnTo>
                  <a:lnTo>
                    <a:pt x="0" y="230124"/>
                  </a:lnTo>
                  <a:lnTo>
                    <a:pt x="86994" y="230124"/>
                  </a:lnTo>
                  <a:lnTo>
                    <a:pt x="175513" y="122174"/>
                  </a:lnTo>
                  <a:close/>
                </a:path>
                <a:path w="707390" h="230504">
                  <a:moveTo>
                    <a:pt x="618616" y="0"/>
                  </a:moveTo>
                  <a:lnTo>
                    <a:pt x="531494" y="0"/>
                  </a:lnTo>
                  <a:lnTo>
                    <a:pt x="621029" y="107950"/>
                  </a:lnTo>
                  <a:lnTo>
                    <a:pt x="707135" y="107950"/>
                  </a:lnTo>
                  <a:lnTo>
                    <a:pt x="618616" y="0"/>
                  </a:lnTo>
                  <a:close/>
                </a:path>
                <a:path w="707390" h="230504">
                  <a:moveTo>
                    <a:pt x="441451" y="0"/>
                  </a:moveTo>
                  <a:lnTo>
                    <a:pt x="354329" y="0"/>
                  </a:lnTo>
                  <a:lnTo>
                    <a:pt x="443864" y="107950"/>
                  </a:lnTo>
                  <a:lnTo>
                    <a:pt x="529970" y="107950"/>
                  </a:lnTo>
                  <a:lnTo>
                    <a:pt x="441451" y="0"/>
                  </a:lnTo>
                  <a:close/>
                </a:path>
                <a:path w="707390" h="230504">
                  <a:moveTo>
                    <a:pt x="264159" y="0"/>
                  </a:moveTo>
                  <a:lnTo>
                    <a:pt x="177164" y="0"/>
                  </a:lnTo>
                  <a:lnTo>
                    <a:pt x="266572" y="107950"/>
                  </a:lnTo>
                  <a:lnTo>
                    <a:pt x="352805" y="107950"/>
                  </a:lnTo>
                  <a:lnTo>
                    <a:pt x="264159" y="0"/>
                  </a:lnTo>
                  <a:close/>
                </a:path>
                <a:path w="707390" h="230504">
                  <a:moveTo>
                    <a:pt x="86994" y="0"/>
                  </a:moveTo>
                  <a:lnTo>
                    <a:pt x="0" y="0"/>
                  </a:lnTo>
                  <a:lnTo>
                    <a:pt x="89407" y="107950"/>
                  </a:lnTo>
                  <a:lnTo>
                    <a:pt x="175513" y="107950"/>
                  </a:lnTo>
                  <a:lnTo>
                    <a:pt x="86994" y="0"/>
                  </a:lnTo>
                  <a:close/>
                </a:path>
              </a:pathLst>
            </a:custGeom>
            <a:solidFill>
              <a:srgbClr val="EF53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08191" y="4770158"/>
              <a:ext cx="3910584" cy="161086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256019" y="4866132"/>
              <a:ext cx="3542029" cy="1361440"/>
            </a:xfrm>
            <a:custGeom>
              <a:avLst/>
              <a:gdLst/>
              <a:ahLst/>
              <a:cxnLst/>
              <a:rect l="l" t="t" r="r" b="b"/>
              <a:pathLst>
                <a:path w="3542029" h="1361439">
                  <a:moveTo>
                    <a:pt x="0" y="1360932"/>
                  </a:moveTo>
                  <a:lnTo>
                    <a:pt x="3541776" y="1360932"/>
                  </a:lnTo>
                  <a:lnTo>
                    <a:pt x="3541776" y="0"/>
                  </a:lnTo>
                  <a:lnTo>
                    <a:pt x="0" y="0"/>
                  </a:lnTo>
                  <a:lnTo>
                    <a:pt x="0" y="13609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940714" y="777621"/>
            <a:ext cx="26009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95" dirty="0"/>
              <a:t>Рынок</a:t>
            </a:r>
            <a:r>
              <a:rPr sz="1600" spc="-15" dirty="0"/>
              <a:t> </a:t>
            </a:r>
            <a:r>
              <a:rPr sz="1600" spc="-10" dirty="0"/>
              <a:t>машиностроения:</a:t>
            </a:r>
            <a:endParaRPr sz="1600"/>
          </a:p>
        </p:txBody>
      </p:sp>
      <p:sp>
        <p:nvSpPr>
          <p:cNvPr id="10" name="object 10"/>
          <p:cNvSpPr txBox="1"/>
          <p:nvPr/>
        </p:nvSpPr>
        <p:spPr>
          <a:xfrm>
            <a:off x="1607311" y="345694"/>
            <a:ext cx="21659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40" dirty="0">
                <a:solidFill>
                  <a:srgbClr val="EF532D"/>
                </a:solidFill>
                <a:latin typeface="Tahoma"/>
                <a:cs typeface="Tahoma"/>
              </a:rPr>
              <a:t>ПОРТРЕТ</a:t>
            </a:r>
            <a:r>
              <a:rPr sz="1400" b="1" spc="10" dirty="0">
                <a:solidFill>
                  <a:srgbClr val="EF532D"/>
                </a:solidFill>
                <a:latin typeface="Tahoma"/>
                <a:cs typeface="Tahoma"/>
              </a:rPr>
              <a:t> </a:t>
            </a:r>
            <a:r>
              <a:rPr sz="1400" b="1" spc="-50" dirty="0">
                <a:solidFill>
                  <a:srgbClr val="EF532D"/>
                </a:solidFill>
                <a:latin typeface="Tahoma"/>
                <a:cs typeface="Tahoma"/>
              </a:rPr>
              <a:t>ПОТРЕБИТЕЛЯ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13460" y="374904"/>
            <a:ext cx="515620" cy="220979"/>
          </a:xfrm>
          <a:custGeom>
            <a:avLst/>
            <a:gdLst/>
            <a:ahLst/>
            <a:cxnLst/>
            <a:rect l="l" t="t" r="r" b="b"/>
            <a:pathLst>
              <a:path w="515619" h="220979">
                <a:moveTo>
                  <a:pt x="394081" y="0"/>
                </a:moveTo>
                <a:lnTo>
                  <a:pt x="68135" y="0"/>
                </a:lnTo>
                <a:lnTo>
                  <a:pt x="0" y="220980"/>
                </a:lnTo>
                <a:lnTo>
                  <a:pt x="326009" y="220980"/>
                </a:lnTo>
                <a:lnTo>
                  <a:pt x="394081" y="0"/>
                </a:lnTo>
                <a:close/>
              </a:path>
              <a:path w="515619" h="220979">
                <a:moveTo>
                  <a:pt x="462280" y="0"/>
                </a:moveTo>
                <a:lnTo>
                  <a:pt x="408813" y="0"/>
                </a:lnTo>
                <a:lnTo>
                  <a:pt x="340741" y="220980"/>
                </a:lnTo>
                <a:lnTo>
                  <a:pt x="394081" y="220980"/>
                </a:lnTo>
                <a:lnTo>
                  <a:pt x="462280" y="0"/>
                </a:lnTo>
                <a:close/>
              </a:path>
              <a:path w="515619" h="220979">
                <a:moveTo>
                  <a:pt x="515112" y="0"/>
                </a:moveTo>
                <a:lnTo>
                  <a:pt x="476631" y="0"/>
                </a:lnTo>
                <a:lnTo>
                  <a:pt x="408559" y="220980"/>
                </a:lnTo>
                <a:lnTo>
                  <a:pt x="446913" y="220980"/>
                </a:lnTo>
                <a:lnTo>
                  <a:pt x="515112" y="0"/>
                </a:lnTo>
                <a:close/>
              </a:path>
            </a:pathLst>
          </a:custGeom>
          <a:solidFill>
            <a:srgbClr val="EF55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3858" y="2183485"/>
            <a:ext cx="149017" cy="175166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3858" y="2742793"/>
            <a:ext cx="149017" cy="175166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03858" y="3306615"/>
            <a:ext cx="149017" cy="173666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0" y="0"/>
            <a:ext cx="497840" cy="6858000"/>
            <a:chOff x="0" y="0"/>
            <a:chExt cx="497840" cy="6858000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0"/>
              <a:ext cx="497656" cy="685800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0" y="0"/>
              <a:ext cx="431800" cy="6858000"/>
            </a:xfrm>
            <a:custGeom>
              <a:avLst/>
              <a:gdLst/>
              <a:ahLst/>
              <a:cxnLst/>
              <a:rect l="l" t="t" r="r" b="b"/>
              <a:pathLst>
                <a:path w="431800" h="6858000">
                  <a:moveTo>
                    <a:pt x="4312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431292" y="6858000"/>
                  </a:lnTo>
                  <a:lnTo>
                    <a:pt x="431292" y="0"/>
                  </a:lnTo>
                  <a:close/>
                </a:path>
              </a:pathLst>
            </a:custGeom>
            <a:solidFill>
              <a:srgbClr val="1329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7761858" y="5386197"/>
            <a:ext cx="169862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585858"/>
                </a:solidFill>
                <a:latin typeface="Verdana"/>
                <a:cs typeface="Verdana"/>
              </a:rPr>
              <a:t>Продажа</a:t>
            </a:r>
            <a:r>
              <a:rPr sz="1400" spc="-3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585858"/>
                </a:solidFill>
                <a:latin typeface="Verdana"/>
                <a:cs typeface="Verdana"/>
              </a:rPr>
              <a:t>по</a:t>
            </a:r>
            <a:r>
              <a:rPr sz="1400" spc="-3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400" spc="-125" dirty="0">
                <a:solidFill>
                  <a:srgbClr val="585858"/>
                </a:solidFill>
                <a:latin typeface="Verdana"/>
                <a:cs typeface="Verdana"/>
              </a:rPr>
              <a:t>44</a:t>
            </a:r>
            <a:r>
              <a:rPr sz="1400" spc="-3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585858"/>
                </a:solidFill>
                <a:latin typeface="Verdana"/>
                <a:cs typeface="Verdana"/>
              </a:rPr>
              <a:t>ФЗ</a:t>
            </a:r>
            <a:endParaRPr sz="1400">
              <a:latin typeface="Verdana"/>
              <a:cs typeface="Verdan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387084" y="4866132"/>
            <a:ext cx="3531235" cy="1361440"/>
            <a:chOff x="6387084" y="4866132"/>
            <a:chExt cx="3531235" cy="1361440"/>
          </a:xfrm>
        </p:grpSpPr>
        <p:sp>
          <p:nvSpPr>
            <p:cNvPr id="20" name="object 20"/>
            <p:cNvSpPr/>
            <p:nvPr/>
          </p:nvSpPr>
          <p:spPr>
            <a:xfrm>
              <a:off x="9797796" y="4866132"/>
              <a:ext cx="120650" cy="1361440"/>
            </a:xfrm>
            <a:custGeom>
              <a:avLst/>
              <a:gdLst/>
              <a:ahLst/>
              <a:cxnLst/>
              <a:rect l="l" t="t" r="r" b="b"/>
              <a:pathLst>
                <a:path w="120650" h="1361439">
                  <a:moveTo>
                    <a:pt x="120396" y="0"/>
                  </a:moveTo>
                  <a:lnTo>
                    <a:pt x="0" y="0"/>
                  </a:lnTo>
                  <a:lnTo>
                    <a:pt x="0" y="1360932"/>
                  </a:lnTo>
                  <a:lnTo>
                    <a:pt x="120396" y="1360932"/>
                  </a:lnTo>
                  <a:lnTo>
                    <a:pt x="120396" y="0"/>
                  </a:lnTo>
                  <a:close/>
                </a:path>
              </a:pathLst>
            </a:custGeom>
            <a:solidFill>
              <a:srgbClr val="EF53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394704" y="4963668"/>
              <a:ext cx="1165860" cy="1167765"/>
            </a:xfrm>
            <a:custGeom>
              <a:avLst/>
              <a:gdLst/>
              <a:ahLst/>
              <a:cxnLst/>
              <a:rect l="l" t="t" r="r" b="b"/>
              <a:pathLst>
                <a:path w="1165859" h="1167764">
                  <a:moveTo>
                    <a:pt x="0" y="583691"/>
                  </a:moveTo>
                  <a:lnTo>
                    <a:pt x="1932" y="535825"/>
                  </a:lnTo>
                  <a:lnTo>
                    <a:pt x="7629" y="489023"/>
                  </a:lnTo>
                  <a:lnTo>
                    <a:pt x="16941" y="443436"/>
                  </a:lnTo>
                  <a:lnTo>
                    <a:pt x="29717" y="399214"/>
                  </a:lnTo>
                  <a:lnTo>
                    <a:pt x="45809" y="356508"/>
                  </a:lnTo>
                  <a:lnTo>
                    <a:pt x="65065" y="315468"/>
                  </a:lnTo>
                  <a:lnTo>
                    <a:pt x="87335" y="276244"/>
                  </a:lnTo>
                  <a:lnTo>
                    <a:pt x="112471" y="238987"/>
                  </a:lnTo>
                  <a:lnTo>
                    <a:pt x="140321" y="203847"/>
                  </a:lnTo>
                  <a:lnTo>
                    <a:pt x="170735" y="170973"/>
                  </a:lnTo>
                  <a:lnTo>
                    <a:pt x="203564" y="140517"/>
                  </a:lnTo>
                  <a:lnTo>
                    <a:pt x="238658" y="112629"/>
                  </a:lnTo>
                  <a:lnTo>
                    <a:pt x="275866" y="87459"/>
                  </a:lnTo>
                  <a:lnTo>
                    <a:pt x="315039" y="65157"/>
                  </a:lnTo>
                  <a:lnTo>
                    <a:pt x="356026" y="45874"/>
                  </a:lnTo>
                  <a:lnTo>
                    <a:pt x="398678" y="29760"/>
                  </a:lnTo>
                  <a:lnTo>
                    <a:pt x="442844" y="16965"/>
                  </a:lnTo>
                  <a:lnTo>
                    <a:pt x="488375" y="7640"/>
                  </a:lnTo>
                  <a:lnTo>
                    <a:pt x="535120" y="1935"/>
                  </a:lnTo>
                  <a:lnTo>
                    <a:pt x="582929" y="0"/>
                  </a:lnTo>
                  <a:lnTo>
                    <a:pt x="630739" y="1935"/>
                  </a:lnTo>
                  <a:lnTo>
                    <a:pt x="677484" y="7640"/>
                  </a:lnTo>
                  <a:lnTo>
                    <a:pt x="723015" y="16965"/>
                  </a:lnTo>
                  <a:lnTo>
                    <a:pt x="767181" y="29760"/>
                  </a:lnTo>
                  <a:lnTo>
                    <a:pt x="809833" y="45874"/>
                  </a:lnTo>
                  <a:lnTo>
                    <a:pt x="850820" y="65157"/>
                  </a:lnTo>
                  <a:lnTo>
                    <a:pt x="889993" y="87459"/>
                  </a:lnTo>
                  <a:lnTo>
                    <a:pt x="927201" y="112629"/>
                  </a:lnTo>
                  <a:lnTo>
                    <a:pt x="962295" y="140517"/>
                  </a:lnTo>
                  <a:lnTo>
                    <a:pt x="995124" y="170973"/>
                  </a:lnTo>
                  <a:lnTo>
                    <a:pt x="1025538" y="203847"/>
                  </a:lnTo>
                  <a:lnTo>
                    <a:pt x="1053388" y="238987"/>
                  </a:lnTo>
                  <a:lnTo>
                    <a:pt x="1078524" y="276244"/>
                  </a:lnTo>
                  <a:lnTo>
                    <a:pt x="1100794" y="315468"/>
                  </a:lnTo>
                  <a:lnTo>
                    <a:pt x="1120050" y="356508"/>
                  </a:lnTo>
                  <a:lnTo>
                    <a:pt x="1136142" y="399214"/>
                  </a:lnTo>
                  <a:lnTo>
                    <a:pt x="1148918" y="443436"/>
                  </a:lnTo>
                  <a:lnTo>
                    <a:pt x="1158230" y="489023"/>
                  </a:lnTo>
                  <a:lnTo>
                    <a:pt x="1163927" y="535825"/>
                  </a:lnTo>
                  <a:lnTo>
                    <a:pt x="1165860" y="583691"/>
                  </a:lnTo>
                  <a:lnTo>
                    <a:pt x="1163927" y="631563"/>
                  </a:lnTo>
                  <a:lnTo>
                    <a:pt x="1158230" y="678369"/>
                  </a:lnTo>
                  <a:lnTo>
                    <a:pt x="1148918" y="723959"/>
                  </a:lnTo>
                  <a:lnTo>
                    <a:pt x="1136142" y="768183"/>
                  </a:lnTo>
                  <a:lnTo>
                    <a:pt x="1120050" y="810891"/>
                  </a:lnTo>
                  <a:lnTo>
                    <a:pt x="1100794" y="851932"/>
                  </a:lnTo>
                  <a:lnTo>
                    <a:pt x="1078524" y="891155"/>
                  </a:lnTo>
                  <a:lnTo>
                    <a:pt x="1053388" y="928412"/>
                  </a:lnTo>
                  <a:lnTo>
                    <a:pt x="1025538" y="963552"/>
                  </a:lnTo>
                  <a:lnTo>
                    <a:pt x="995124" y="996424"/>
                  </a:lnTo>
                  <a:lnTo>
                    <a:pt x="962295" y="1026878"/>
                  </a:lnTo>
                  <a:lnTo>
                    <a:pt x="927201" y="1054765"/>
                  </a:lnTo>
                  <a:lnTo>
                    <a:pt x="889993" y="1079933"/>
                  </a:lnTo>
                  <a:lnTo>
                    <a:pt x="850820" y="1102233"/>
                  </a:lnTo>
                  <a:lnTo>
                    <a:pt x="809833" y="1121514"/>
                  </a:lnTo>
                  <a:lnTo>
                    <a:pt x="767181" y="1137626"/>
                  </a:lnTo>
                  <a:lnTo>
                    <a:pt x="723015" y="1150420"/>
                  </a:lnTo>
                  <a:lnTo>
                    <a:pt x="677484" y="1159744"/>
                  </a:lnTo>
                  <a:lnTo>
                    <a:pt x="630739" y="1165449"/>
                  </a:lnTo>
                  <a:lnTo>
                    <a:pt x="582929" y="1167383"/>
                  </a:lnTo>
                  <a:lnTo>
                    <a:pt x="535120" y="1165449"/>
                  </a:lnTo>
                  <a:lnTo>
                    <a:pt x="488375" y="1159744"/>
                  </a:lnTo>
                  <a:lnTo>
                    <a:pt x="442844" y="1150420"/>
                  </a:lnTo>
                  <a:lnTo>
                    <a:pt x="398678" y="1137626"/>
                  </a:lnTo>
                  <a:lnTo>
                    <a:pt x="356026" y="1121514"/>
                  </a:lnTo>
                  <a:lnTo>
                    <a:pt x="315039" y="1102233"/>
                  </a:lnTo>
                  <a:lnTo>
                    <a:pt x="275866" y="1079933"/>
                  </a:lnTo>
                  <a:lnTo>
                    <a:pt x="238658" y="1054765"/>
                  </a:lnTo>
                  <a:lnTo>
                    <a:pt x="203564" y="1026878"/>
                  </a:lnTo>
                  <a:lnTo>
                    <a:pt x="170735" y="996424"/>
                  </a:lnTo>
                  <a:lnTo>
                    <a:pt x="140321" y="963552"/>
                  </a:lnTo>
                  <a:lnTo>
                    <a:pt x="112471" y="928412"/>
                  </a:lnTo>
                  <a:lnTo>
                    <a:pt x="87335" y="891155"/>
                  </a:lnTo>
                  <a:lnTo>
                    <a:pt x="65065" y="851932"/>
                  </a:lnTo>
                  <a:lnTo>
                    <a:pt x="45809" y="810891"/>
                  </a:lnTo>
                  <a:lnTo>
                    <a:pt x="29717" y="768183"/>
                  </a:lnTo>
                  <a:lnTo>
                    <a:pt x="16941" y="723959"/>
                  </a:lnTo>
                  <a:lnTo>
                    <a:pt x="7629" y="678369"/>
                  </a:lnTo>
                  <a:lnTo>
                    <a:pt x="1932" y="631563"/>
                  </a:lnTo>
                  <a:lnTo>
                    <a:pt x="0" y="583691"/>
                  </a:lnTo>
                  <a:close/>
                </a:path>
              </a:pathLst>
            </a:custGeom>
            <a:ln w="15240">
              <a:solidFill>
                <a:srgbClr val="EF53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66332" y="5032248"/>
              <a:ext cx="1031747" cy="1030223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940714" y="1021461"/>
            <a:ext cx="6256020" cy="3233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80" dirty="0">
                <a:solidFill>
                  <a:srgbClr val="EF532D"/>
                </a:solidFill>
                <a:latin typeface="Tahoma"/>
                <a:cs typeface="Tahoma"/>
              </a:rPr>
              <a:t>TAM</a:t>
            </a:r>
            <a:r>
              <a:rPr sz="1600" b="1" spc="-40" dirty="0">
                <a:solidFill>
                  <a:srgbClr val="EF532D"/>
                </a:solidFill>
                <a:latin typeface="Tahoma"/>
                <a:cs typeface="Tahoma"/>
              </a:rPr>
              <a:t> </a:t>
            </a:r>
            <a:r>
              <a:rPr sz="1600" b="1" spc="-140" dirty="0">
                <a:solidFill>
                  <a:srgbClr val="13294F"/>
                </a:solidFill>
                <a:latin typeface="Tahoma"/>
                <a:cs typeface="Tahoma"/>
              </a:rPr>
              <a:t>5</a:t>
            </a:r>
            <a:r>
              <a:rPr sz="1600" b="1" spc="-10" dirty="0">
                <a:solidFill>
                  <a:srgbClr val="13294F"/>
                </a:solidFill>
                <a:latin typeface="Tahoma"/>
                <a:cs typeface="Tahoma"/>
              </a:rPr>
              <a:t> </a:t>
            </a:r>
            <a:r>
              <a:rPr sz="1600" spc="-75" dirty="0">
                <a:solidFill>
                  <a:srgbClr val="13294F"/>
                </a:solidFill>
                <a:latin typeface="Verdana"/>
                <a:cs typeface="Verdana"/>
              </a:rPr>
              <a:t>трлн.долл</a:t>
            </a:r>
            <a:r>
              <a:rPr sz="1600" spc="-75" dirty="0">
                <a:solidFill>
                  <a:srgbClr val="EF532D"/>
                </a:solidFill>
                <a:latin typeface="Verdana"/>
                <a:cs typeface="Verdana"/>
              </a:rPr>
              <a:t>/</a:t>
            </a:r>
            <a:r>
              <a:rPr sz="1600" spc="-110" dirty="0">
                <a:solidFill>
                  <a:srgbClr val="EF532D"/>
                </a:solidFill>
                <a:latin typeface="Verdana"/>
                <a:cs typeface="Verdana"/>
              </a:rPr>
              <a:t> </a:t>
            </a:r>
            <a:r>
              <a:rPr sz="1600" b="1" dirty="0">
                <a:solidFill>
                  <a:srgbClr val="EF532D"/>
                </a:solidFill>
                <a:latin typeface="Tahoma"/>
                <a:cs typeface="Tahoma"/>
              </a:rPr>
              <a:t>SAM</a:t>
            </a:r>
            <a:r>
              <a:rPr sz="1600" b="1" spc="-30" dirty="0">
                <a:solidFill>
                  <a:srgbClr val="EF532D"/>
                </a:solidFill>
                <a:latin typeface="Tahoma"/>
                <a:cs typeface="Tahoma"/>
              </a:rPr>
              <a:t> </a:t>
            </a:r>
            <a:r>
              <a:rPr sz="1600" b="1" spc="-120" dirty="0">
                <a:solidFill>
                  <a:srgbClr val="13294F"/>
                </a:solidFill>
                <a:latin typeface="Tahoma"/>
                <a:cs typeface="Tahoma"/>
              </a:rPr>
              <a:t>9,7</a:t>
            </a:r>
            <a:r>
              <a:rPr sz="1600" b="1" dirty="0">
                <a:solidFill>
                  <a:srgbClr val="13294F"/>
                </a:solidFill>
                <a:latin typeface="Tahoma"/>
                <a:cs typeface="Tahoma"/>
              </a:rPr>
              <a:t> </a:t>
            </a:r>
            <a:r>
              <a:rPr sz="1600" spc="-50" dirty="0">
                <a:solidFill>
                  <a:srgbClr val="13294F"/>
                </a:solidFill>
                <a:latin typeface="Verdana"/>
                <a:cs typeface="Verdana"/>
              </a:rPr>
              <a:t>трлн.руб</a:t>
            </a:r>
            <a:r>
              <a:rPr sz="1600" spc="-50" dirty="0">
                <a:solidFill>
                  <a:srgbClr val="EF532D"/>
                </a:solidFill>
                <a:latin typeface="Verdana"/>
                <a:cs typeface="Verdana"/>
              </a:rPr>
              <a:t>/</a:t>
            </a:r>
            <a:r>
              <a:rPr sz="1600" spc="-120" dirty="0">
                <a:solidFill>
                  <a:srgbClr val="EF532D"/>
                </a:solidFill>
                <a:latin typeface="Verdana"/>
                <a:cs typeface="Verdana"/>
              </a:rPr>
              <a:t> </a:t>
            </a:r>
            <a:r>
              <a:rPr sz="1600" b="1" dirty="0">
                <a:solidFill>
                  <a:srgbClr val="EF532D"/>
                </a:solidFill>
                <a:latin typeface="Tahoma"/>
                <a:cs typeface="Tahoma"/>
              </a:rPr>
              <a:t>SOM</a:t>
            </a:r>
            <a:r>
              <a:rPr sz="1600" b="1" spc="-5" dirty="0">
                <a:solidFill>
                  <a:srgbClr val="EF532D"/>
                </a:solidFill>
                <a:latin typeface="Tahoma"/>
                <a:cs typeface="Tahoma"/>
              </a:rPr>
              <a:t> </a:t>
            </a:r>
            <a:r>
              <a:rPr sz="1600" b="1" spc="-145" dirty="0">
                <a:solidFill>
                  <a:srgbClr val="13294F"/>
                </a:solidFill>
                <a:latin typeface="Tahoma"/>
                <a:cs typeface="Tahoma"/>
              </a:rPr>
              <a:t>50</a:t>
            </a:r>
            <a:r>
              <a:rPr sz="1600" b="1" spc="-5" dirty="0">
                <a:solidFill>
                  <a:srgbClr val="13294F"/>
                </a:solidFill>
                <a:latin typeface="Tahoma"/>
                <a:cs typeface="Tahoma"/>
              </a:rPr>
              <a:t> </a:t>
            </a:r>
            <a:r>
              <a:rPr sz="1600" spc="-55" dirty="0">
                <a:solidFill>
                  <a:srgbClr val="13294F"/>
                </a:solidFill>
                <a:latin typeface="Verdana"/>
                <a:cs typeface="Verdana"/>
              </a:rPr>
              <a:t>тыс.предприятий.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b="1" dirty="0">
                <a:solidFill>
                  <a:srgbClr val="13294F"/>
                </a:solidFill>
                <a:latin typeface="Tahoma"/>
                <a:cs typeface="Tahoma"/>
              </a:rPr>
              <a:t>CAGR</a:t>
            </a:r>
            <a:r>
              <a:rPr sz="1600" b="1" spc="5" dirty="0">
                <a:solidFill>
                  <a:srgbClr val="13294F"/>
                </a:solidFill>
                <a:latin typeface="Tahoma"/>
                <a:cs typeface="Tahoma"/>
              </a:rPr>
              <a:t> </a:t>
            </a:r>
            <a:r>
              <a:rPr sz="1600" b="1" spc="-120" dirty="0">
                <a:solidFill>
                  <a:srgbClr val="13294F"/>
                </a:solidFill>
                <a:latin typeface="Tahoma"/>
                <a:cs typeface="Tahoma"/>
              </a:rPr>
              <a:t>6,8</a:t>
            </a:r>
            <a:r>
              <a:rPr sz="1600" b="1" spc="15" dirty="0">
                <a:solidFill>
                  <a:srgbClr val="13294F"/>
                </a:solidFill>
                <a:latin typeface="Tahoma"/>
                <a:cs typeface="Tahoma"/>
              </a:rPr>
              <a:t> </a:t>
            </a:r>
            <a:r>
              <a:rPr sz="1600" b="1" spc="-555" dirty="0">
                <a:solidFill>
                  <a:srgbClr val="13294F"/>
                </a:solidFill>
                <a:latin typeface="Tahoma"/>
                <a:cs typeface="Tahoma"/>
              </a:rPr>
              <a:t>%</a:t>
            </a:r>
            <a:r>
              <a:rPr sz="1600" b="1" spc="-5" dirty="0">
                <a:solidFill>
                  <a:srgbClr val="13294F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13294F"/>
                </a:solidFill>
                <a:latin typeface="Tahoma"/>
                <a:cs typeface="Tahoma"/>
              </a:rPr>
              <a:t>к</a:t>
            </a:r>
            <a:r>
              <a:rPr sz="1600" b="1" spc="5" dirty="0">
                <a:solidFill>
                  <a:srgbClr val="13294F"/>
                </a:solidFill>
                <a:latin typeface="Tahoma"/>
                <a:cs typeface="Tahoma"/>
              </a:rPr>
              <a:t> </a:t>
            </a:r>
            <a:r>
              <a:rPr sz="1600" b="1" spc="-150" dirty="0">
                <a:solidFill>
                  <a:srgbClr val="13294F"/>
                </a:solidFill>
                <a:latin typeface="Tahoma"/>
                <a:cs typeface="Tahoma"/>
              </a:rPr>
              <a:t>2030</a:t>
            </a:r>
            <a:r>
              <a:rPr sz="1600" b="1" spc="25" dirty="0">
                <a:solidFill>
                  <a:srgbClr val="13294F"/>
                </a:solidFill>
                <a:latin typeface="Tahoma"/>
                <a:cs typeface="Tahoma"/>
              </a:rPr>
              <a:t> </a:t>
            </a:r>
            <a:r>
              <a:rPr sz="1600" b="1" spc="-25" dirty="0">
                <a:solidFill>
                  <a:srgbClr val="13294F"/>
                </a:solidFill>
                <a:latin typeface="Tahoma"/>
                <a:cs typeface="Tahoma"/>
              </a:rPr>
              <a:t>г.</a:t>
            </a:r>
            <a:endParaRPr sz="1600">
              <a:latin typeface="Tahoma"/>
              <a:cs typeface="Tahoma"/>
            </a:endParaRPr>
          </a:p>
          <a:p>
            <a:pPr marL="37465">
              <a:lnSpc>
                <a:spcPct val="100000"/>
              </a:lnSpc>
              <a:spcBef>
                <a:spcPts val="1860"/>
              </a:spcBef>
            </a:pPr>
            <a:r>
              <a:rPr sz="1400" spc="-10" dirty="0">
                <a:solidFill>
                  <a:srgbClr val="13294F"/>
                </a:solidFill>
                <a:latin typeface="Verdana"/>
                <a:cs typeface="Verdana"/>
              </a:rPr>
              <a:t>Юридические</a:t>
            </a:r>
            <a:r>
              <a:rPr sz="1400" spc="-50" dirty="0">
                <a:solidFill>
                  <a:srgbClr val="13294F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13294F"/>
                </a:solidFill>
                <a:latin typeface="Verdana"/>
                <a:cs typeface="Verdana"/>
              </a:rPr>
              <a:t>лица:</a:t>
            </a:r>
            <a:endParaRPr sz="1400">
              <a:latin typeface="Verdana"/>
              <a:cs typeface="Verdana"/>
            </a:endParaRPr>
          </a:p>
          <a:p>
            <a:pPr marL="415290">
              <a:lnSpc>
                <a:spcPct val="100000"/>
              </a:lnSpc>
              <a:spcBef>
                <a:spcPts val="1270"/>
              </a:spcBef>
            </a:pPr>
            <a:r>
              <a:rPr sz="1400" dirty="0">
                <a:solidFill>
                  <a:srgbClr val="13294F"/>
                </a:solidFill>
                <a:latin typeface="Verdana"/>
                <a:cs typeface="Verdana"/>
              </a:rPr>
              <a:t>Оборот</a:t>
            </a:r>
            <a:r>
              <a:rPr sz="1400" spc="-90" dirty="0">
                <a:solidFill>
                  <a:srgbClr val="13294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13294F"/>
                </a:solidFill>
                <a:latin typeface="Verdana"/>
                <a:cs typeface="Verdana"/>
              </a:rPr>
              <a:t>не</a:t>
            </a:r>
            <a:r>
              <a:rPr sz="1400" spc="-30" dirty="0">
                <a:solidFill>
                  <a:srgbClr val="13294F"/>
                </a:solidFill>
                <a:latin typeface="Verdana"/>
                <a:cs typeface="Verdana"/>
              </a:rPr>
              <a:t> </a:t>
            </a:r>
            <a:r>
              <a:rPr sz="1400" spc="75" dirty="0">
                <a:solidFill>
                  <a:srgbClr val="13294F"/>
                </a:solidFill>
                <a:latin typeface="Verdana"/>
                <a:cs typeface="Verdana"/>
              </a:rPr>
              <a:t>менее</a:t>
            </a:r>
            <a:r>
              <a:rPr sz="1400" spc="-60" dirty="0">
                <a:solidFill>
                  <a:srgbClr val="13294F"/>
                </a:solidFill>
                <a:latin typeface="Verdana"/>
                <a:cs typeface="Verdana"/>
              </a:rPr>
              <a:t> </a:t>
            </a:r>
            <a:r>
              <a:rPr sz="1400" spc="-120" dirty="0">
                <a:solidFill>
                  <a:srgbClr val="13294F"/>
                </a:solidFill>
                <a:latin typeface="Verdana"/>
                <a:cs typeface="Verdana"/>
              </a:rPr>
              <a:t>350</a:t>
            </a:r>
            <a:r>
              <a:rPr sz="1400" spc="-50" dirty="0">
                <a:solidFill>
                  <a:srgbClr val="13294F"/>
                </a:solidFill>
                <a:latin typeface="Verdana"/>
                <a:cs typeface="Verdana"/>
              </a:rPr>
              <a:t> </a:t>
            </a:r>
            <a:r>
              <a:rPr sz="1400" spc="-35" dirty="0">
                <a:solidFill>
                  <a:srgbClr val="13294F"/>
                </a:solidFill>
                <a:latin typeface="Verdana"/>
                <a:cs typeface="Verdana"/>
              </a:rPr>
              <a:t>млн.руб.,</a:t>
            </a:r>
            <a:r>
              <a:rPr sz="1400" spc="-50" dirty="0">
                <a:solidFill>
                  <a:srgbClr val="13294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13294F"/>
                </a:solidFill>
                <a:latin typeface="Verdana"/>
                <a:cs typeface="Verdana"/>
              </a:rPr>
              <a:t>расположение:</a:t>
            </a:r>
            <a:r>
              <a:rPr sz="1400" spc="-100" dirty="0">
                <a:solidFill>
                  <a:srgbClr val="13294F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13294F"/>
                </a:solidFill>
                <a:latin typeface="Verdana"/>
                <a:cs typeface="Verdana"/>
              </a:rPr>
              <a:t>РФ.</a:t>
            </a:r>
            <a:endParaRPr sz="1400">
              <a:latin typeface="Verdana"/>
              <a:cs typeface="Verdana"/>
            </a:endParaRPr>
          </a:p>
          <a:p>
            <a:pPr marL="461645" marR="1099820" indent="-10160">
              <a:lnSpc>
                <a:spcPts val="4550"/>
              </a:lnSpc>
              <a:spcBef>
                <a:spcPts val="580"/>
              </a:spcBef>
            </a:pPr>
            <a:r>
              <a:rPr sz="1400" spc="-60" dirty="0">
                <a:solidFill>
                  <a:srgbClr val="13294F"/>
                </a:solidFill>
                <a:latin typeface="Verdana"/>
                <a:cs typeface="Verdana"/>
              </a:rPr>
              <a:t>Деятельность</a:t>
            </a:r>
            <a:r>
              <a:rPr sz="1400" spc="-80" dirty="0">
                <a:solidFill>
                  <a:srgbClr val="13294F"/>
                </a:solidFill>
                <a:latin typeface="Verdana"/>
                <a:cs typeface="Verdana"/>
              </a:rPr>
              <a:t> </a:t>
            </a:r>
            <a:r>
              <a:rPr sz="1400" spc="-190" dirty="0">
                <a:solidFill>
                  <a:srgbClr val="13294F"/>
                </a:solidFill>
                <a:latin typeface="Verdana"/>
                <a:cs typeface="Verdana"/>
              </a:rPr>
              <a:t>в</a:t>
            </a:r>
            <a:r>
              <a:rPr sz="1400" spc="-25" dirty="0">
                <a:solidFill>
                  <a:srgbClr val="13294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13294F"/>
                </a:solidFill>
                <a:latin typeface="Verdana"/>
                <a:cs typeface="Verdana"/>
              </a:rPr>
              <a:t>области</a:t>
            </a:r>
            <a:r>
              <a:rPr sz="1400" spc="-60" dirty="0">
                <a:solidFill>
                  <a:srgbClr val="13294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13294F"/>
                </a:solidFill>
                <a:latin typeface="Verdana"/>
                <a:cs typeface="Verdana"/>
              </a:rPr>
              <a:t>мех.обработки</a:t>
            </a:r>
            <a:r>
              <a:rPr sz="1400" spc="-75" dirty="0">
                <a:solidFill>
                  <a:srgbClr val="13294F"/>
                </a:solidFill>
                <a:latin typeface="Verdana"/>
                <a:cs typeface="Verdana"/>
              </a:rPr>
              <a:t> </a:t>
            </a:r>
            <a:r>
              <a:rPr sz="1400" spc="-40" dirty="0">
                <a:solidFill>
                  <a:srgbClr val="13294F"/>
                </a:solidFill>
                <a:latin typeface="Verdana"/>
                <a:cs typeface="Verdana"/>
              </a:rPr>
              <a:t>и</a:t>
            </a:r>
            <a:r>
              <a:rPr sz="1400" spc="-25" dirty="0">
                <a:solidFill>
                  <a:srgbClr val="13294F"/>
                </a:solidFill>
                <a:latin typeface="Verdana"/>
                <a:cs typeface="Verdana"/>
              </a:rPr>
              <a:t> </a:t>
            </a:r>
            <a:r>
              <a:rPr sz="1400" spc="-40" dirty="0">
                <a:solidFill>
                  <a:srgbClr val="13294F"/>
                </a:solidFill>
                <a:latin typeface="Verdana"/>
                <a:cs typeface="Verdana"/>
              </a:rPr>
              <a:t>логистики. </a:t>
            </a:r>
            <a:r>
              <a:rPr sz="1400" spc="-35" dirty="0">
                <a:solidFill>
                  <a:srgbClr val="13294F"/>
                </a:solidFill>
                <a:latin typeface="Verdana"/>
                <a:cs typeface="Verdana"/>
              </a:rPr>
              <a:t>Автоматизация</a:t>
            </a:r>
            <a:r>
              <a:rPr sz="1400" spc="-80" dirty="0">
                <a:solidFill>
                  <a:srgbClr val="13294F"/>
                </a:solidFill>
                <a:latin typeface="Verdana"/>
                <a:cs typeface="Verdana"/>
              </a:rPr>
              <a:t> </a:t>
            </a:r>
            <a:r>
              <a:rPr sz="1400" spc="-35" dirty="0">
                <a:solidFill>
                  <a:srgbClr val="13294F"/>
                </a:solidFill>
                <a:latin typeface="Verdana"/>
                <a:cs typeface="Verdana"/>
              </a:rPr>
              <a:t>производства</a:t>
            </a:r>
            <a:r>
              <a:rPr sz="1400" spc="-90" dirty="0">
                <a:solidFill>
                  <a:srgbClr val="13294F"/>
                </a:solidFill>
                <a:latin typeface="Verdana"/>
                <a:cs typeface="Verdana"/>
              </a:rPr>
              <a:t> </a:t>
            </a:r>
            <a:r>
              <a:rPr sz="1400" spc="-40" dirty="0">
                <a:solidFill>
                  <a:srgbClr val="13294F"/>
                </a:solidFill>
                <a:latin typeface="Verdana"/>
                <a:cs typeface="Verdana"/>
              </a:rPr>
              <a:t>текущая</a:t>
            </a:r>
            <a:r>
              <a:rPr sz="1400" spc="-60" dirty="0">
                <a:solidFill>
                  <a:srgbClr val="13294F"/>
                </a:solidFill>
                <a:latin typeface="Verdana"/>
                <a:cs typeface="Verdana"/>
              </a:rPr>
              <a:t> </a:t>
            </a:r>
            <a:r>
              <a:rPr sz="1400" spc="-170" dirty="0">
                <a:solidFill>
                  <a:srgbClr val="13294F"/>
                </a:solidFill>
                <a:latin typeface="Verdana"/>
                <a:cs typeface="Verdana"/>
              </a:rPr>
              <a:t>(в</a:t>
            </a:r>
            <a:r>
              <a:rPr sz="1400" spc="-45" dirty="0">
                <a:solidFill>
                  <a:srgbClr val="13294F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13294F"/>
                </a:solidFill>
                <a:latin typeface="Verdana"/>
                <a:cs typeface="Verdana"/>
              </a:rPr>
              <a:t>стретегии).</a:t>
            </a:r>
            <a:endParaRPr sz="1400">
              <a:latin typeface="Verdana"/>
              <a:cs typeface="Verdana"/>
            </a:endParaRPr>
          </a:p>
          <a:p>
            <a:pPr marR="404495" algn="ctr">
              <a:lnSpc>
                <a:spcPct val="100000"/>
              </a:lnSpc>
              <a:spcBef>
                <a:spcPts val="1410"/>
              </a:spcBef>
              <a:tabLst>
                <a:tab pos="1156970" algn="l"/>
              </a:tabLst>
            </a:pPr>
            <a:r>
              <a:rPr sz="3200" b="1" spc="-355" dirty="0">
                <a:solidFill>
                  <a:srgbClr val="E16428"/>
                </a:solidFill>
                <a:latin typeface="Tahoma"/>
                <a:cs typeface="Tahoma"/>
              </a:rPr>
              <a:t>В2В</a:t>
            </a:r>
            <a:r>
              <a:rPr sz="3200" b="1" dirty="0">
                <a:solidFill>
                  <a:srgbClr val="E16428"/>
                </a:solidFill>
                <a:latin typeface="Tahoma"/>
                <a:cs typeface="Tahoma"/>
              </a:rPr>
              <a:t>	</a:t>
            </a:r>
            <a:r>
              <a:rPr sz="3200" b="1" spc="-25" dirty="0">
                <a:solidFill>
                  <a:srgbClr val="E16428"/>
                </a:solidFill>
                <a:latin typeface="Tahoma"/>
                <a:cs typeface="Tahoma"/>
              </a:rPr>
              <a:t>В2G</a:t>
            </a:r>
            <a:endParaRPr sz="3200">
              <a:latin typeface="Tahoma"/>
              <a:cs typeface="Tahoma"/>
            </a:endParaRPr>
          </a:p>
        </p:txBody>
      </p:sp>
      <p:pic>
        <p:nvPicPr>
          <p:cNvPr id="24" name="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546717" y="4598029"/>
            <a:ext cx="632745" cy="712317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829431" y="4805056"/>
            <a:ext cx="2977569" cy="310029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748784" y="5588508"/>
            <a:ext cx="1045463" cy="693420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163639" y="5496023"/>
            <a:ext cx="801993" cy="807171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219200" y="5478779"/>
            <a:ext cx="1388364" cy="100736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28386" y="507872"/>
            <a:ext cx="25234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ЗАДАЧИ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22" y="761"/>
            <a:ext cx="2088514" cy="2639060"/>
            <a:chOff x="722" y="761"/>
            <a:chExt cx="2088514" cy="2639060"/>
          </a:xfrm>
        </p:grpSpPr>
        <p:sp>
          <p:nvSpPr>
            <p:cNvPr id="4" name="object 4"/>
            <p:cNvSpPr/>
            <p:nvPr/>
          </p:nvSpPr>
          <p:spPr>
            <a:xfrm>
              <a:off x="722" y="1075181"/>
              <a:ext cx="1445895" cy="1564640"/>
            </a:xfrm>
            <a:custGeom>
              <a:avLst/>
              <a:gdLst/>
              <a:ahLst/>
              <a:cxnLst/>
              <a:rect l="l" t="t" r="r" b="b"/>
              <a:pathLst>
                <a:path w="1445895" h="1564639">
                  <a:moveTo>
                    <a:pt x="1445553" y="0"/>
                  </a:moveTo>
                  <a:lnTo>
                    <a:pt x="1278929" y="0"/>
                  </a:lnTo>
                  <a:lnTo>
                    <a:pt x="0" y="1384172"/>
                  </a:lnTo>
                  <a:lnTo>
                    <a:pt x="0" y="1564385"/>
                  </a:lnTo>
                  <a:lnTo>
                    <a:pt x="1445553" y="0"/>
                  </a:lnTo>
                  <a:close/>
                </a:path>
              </a:pathLst>
            </a:custGeom>
            <a:solidFill>
              <a:srgbClr val="2D52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3" y="761"/>
              <a:ext cx="2087918" cy="2258568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3451859" y="597408"/>
            <a:ext cx="8740140" cy="6261735"/>
            <a:chOff x="3451859" y="597408"/>
            <a:chExt cx="8740140" cy="6261735"/>
          </a:xfrm>
        </p:grpSpPr>
        <p:sp>
          <p:nvSpPr>
            <p:cNvPr id="7" name="object 7"/>
            <p:cNvSpPr/>
            <p:nvPr/>
          </p:nvSpPr>
          <p:spPr>
            <a:xfrm>
              <a:off x="4523231" y="597408"/>
              <a:ext cx="513715" cy="220979"/>
            </a:xfrm>
            <a:custGeom>
              <a:avLst/>
              <a:gdLst/>
              <a:ahLst/>
              <a:cxnLst/>
              <a:rect l="l" t="t" r="r" b="b"/>
              <a:pathLst>
                <a:path w="513714" h="220980">
                  <a:moveTo>
                    <a:pt x="392938" y="0"/>
                  </a:moveTo>
                  <a:lnTo>
                    <a:pt x="67944" y="0"/>
                  </a:lnTo>
                  <a:lnTo>
                    <a:pt x="0" y="220979"/>
                  </a:lnTo>
                  <a:lnTo>
                    <a:pt x="324992" y="220979"/>
                  </a:lnTo>
                  <a:lnTo>
                    <a:pt x="392938" y="0"/>
                  </a:lnTo>
                  <a:close/>
                </a:path>
                <a:path w="513714" h="220980">
                  <a:moveTo>
                    <a:pt x="460882" y="0"/>
                  </a:moveTo>
                  <a:lnTo>
                    <a:pt x="407669" y="0"/>
                  </a:lnTo>
                  <a:lnTo>
                    <a:pt x="339725" y="220979"/>
                  </a:lnTo>
                  <a:lnTo>
                    <a:pt x="392938" y="220979"/>
                  </a:lnTo>
                  <a:lnTo>
                    <a:pt x="460882" y="0"/>
                  </a:lnTo>
                  <a:close/>
                </a:path>
                <a:path w="513714" h="220980">
                  <a:moveTo>
                    <a:pt x="513588" y="0"/>
                  </a:moveTo>
                  <a:lnTo>
                    <a:pt x="475233" y="0"/>
                  </a:lnTo>
                  <a:lnTo>
                    <a:pt x="407288" y="220979"/>
                  </a:lnTo>
                  <a:lnTo>
                    <a:pt x="445642" y="220979"/>
                  </a:lnTo>
                  <a:lnTo>
                    <a:pt x="513588" y="0"/>
                  </a:lnTo>
                  <a:close/>
                </a:path>
              </a:pathLst>
            </a:custGeom>
            <a:solidFill>
              <a:srgbClr val="EF55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881230" y="5704408"/>
              <a:ext cx="310515" cy="336550"/>
            </a:xfrm>
            <a:custGeom>
              <a:avLst/>
              <a:gdLst/>
              <a:ahLst/>
              <a:cxnLst/>
              <a:rect l="l" t="t" r="r" b="b"/>
              <a:pathLst>
                <a:path w="310515" h="336550">
                  <a:moveTo>
                    <a:pt x="310515" y="0"/>
                  </a:moveTo>
                  <a:lnTo>
                    <a:pt x="0" y="336486"/>
                  </a:lnTo>
                  <a:lnTo>
                    <a:pt x="70739" y="336486"/>
                  </a:lnTo>
                  <a:lnTo>
                    <a:pt x="310515" y="76669"/>
                  </a:lnTo>
                  <a:lnTo>
                    <a:pt x="310515" y="0"/>
                  </a:lnTo>
                  <a:close/>
                </a:path>
              </a:pathLst>
            </a:custGeom>
            <a:solidFill>
              <a:srgbClr val="EF53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276203" y="5869000"/>
              <a:ext cx="914780" cy="98963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51859" y="1408176"/>
              <a:ext cx="2578608" cy="210921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15867" y="1472183"/>
              <a:ext cx="2400300" cy="193090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496817" y="1453133"/>
              <a:ext cx="2438400" cy="1969135"/>
            </a:xfrm>
            <a:custGeom>
              <a:avLst/>
              <a:gdLst/>
              <a:ahLst/>
              <a:cxnLst/>
              <a:rect l="l" t="t" r="r" b="b"/>
              <a:pathLst>
                <a:path w="2438400" h="1969135">
                  <a:moveTo>
                    <a:pt x="0" y="1969008"/>
                  </a:moveTo>
                  <a:lnTo>
                    <a:pt x="2438400" y="1969008"/>
                  </a:lnTo>
                  <a:lnTo>
                    <a:pt x="2438400" y="0"/>
                  </a:lnTo>
                  <a:lnTo>
                    <a:pt x="0" y="0"/>
                  </a:lnTo>
                  <a:lnTo>
                    <a:pt x="0" y="1969008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51859" y="3704843"/>
              <a:ext cx="2578608" cy="210921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15867" y="3768852"/>
              <a:ext cx="2400300" cy="193090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496817" y="3749802"/>
              <a:ext cx="2438400" cy="1969135"/>
            </a:xfrm>
            <a:custGeom>
              <a:avLst/>
              <a:gdLst/>
              <a:ahLst/>
              <a:cxnLst/>
              <a:rect l="l" t="t" r="r" b="b"/>
              <a:pathLst>
                <a:path w="2438400" h="1969135">
                  <a:moveTo>
                    <a:pt x="0" y="1969008"/>
                  </a:moveTo>
                  <a:lnTo>
                    <a:pt x="2438400" y="1969008"/>
                  </a:lnTo>
                  <a:lnTo>
                    <a:pt x="2438400" y="0"/>
                  </a:lnTo>
                  <a:lnTo>
                    <a:pt x="0" y="0"/>
                  </a:lnTo>
                  <a:lnTo>
                    <a:pt x="0" y="1969008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88963" y="4401311"/>
              <a:ext cx="2578608" cy="210921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252971" y="4465319"/>
              <a:ext cx="2400300" cy="1930907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6233921" y="4446269"/>
              <a:ext cx="2438400" cy="1969135"/>
            </a:xfrm>
            <a:custGeom>
              <a:avLst/>
              <a:gdLst/>
              <a:ahLst/>
              <a:cxnLst/>
              <a:rect l="l" t="t" r="r" b="b"/>
              <a:pathLst>
                <a:path w="2438400" h="1969135">
                  <a:moveTo>
                    <a:pt x="0" y="1969007"/>
                  </a:moveTo>
                  <a:lnTo>
                    <a:pt x="2438400" y="1969007"/>
                  </a:lnTo>
                  <a:lnTo>
                    <a:pt x="2438400" y="0"/>
                  </a:lnTo>
                  <a:lnTo>
                    <a:pt x="0" y="0"/>
                  </a:lnTo>
                  <a:lnTo>
                    <a:pt x="0" y="1969007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88963" y="2104644"/>
              <a:ext cx="2578608" cy="211073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52971" y="2168652"/>
              <a:ext cx="2400300" cy="193243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6233921" y="2149602"/>
              <a:ext cx="2438400" cy="1971039"/>
            </a:xfrm>
            <a:custGeom>
              <a:avLst/>
              <a:gdLst/>
              <a:ahLst/>
              <a:cxnLst/>
              <a:rect l="l" t="t" r="r" b="b"/>
              <a:pathLst>
                <a:path w="2438400" h="1971039">
                  <a:moveTo>
                    <a:pt x="0" y="1970532"/>
                  </a:moveTo>
                  <a:lnTo>
                    <a:pt x="2438400" y="1970532"/>
                  </a:lnTo>
                  <a:lnTo>
                    <a:pt x="2438400" y="0"/>
                  </a:lnTo>
                  <a:lnTo>
                    <a:pt x="0" y="0"/>
                  </a:lnTo>
                  <a:lnTo>
                    <a:pt x="0" y="1970532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8967343" y="2086559"/>
            <a:ext cx="2694305" cy="179895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509"/>
              </a:spcBef>
            </a:pPr>
            <a:r>
              <a:rPr sz="1400" b="1" dirty="0">
                <a:solidFill>
                  <a:srgbClr val="13294F"/>
                </a:solidFill>
                <a:latin typeface="Tahoma"/>
                <a:cs typeface="Tahoma"/>
              </a:rPr>
              <a:t>Создание</a:t>
            </a:r>
            <a:r>
              <a:rPr sz="1400" b="1" spc="10" dirty="0">
                <a:solidFill>
                  <a:srgbClr val="13294F"/>
                </a:solidFill>
                <a:latin typeface="Tahoma"/>
                <a:cs typeface="Tahoma"/>
              </a:rPr>
              <a:t> </a:t>
            </a:r>
            <a:r>
              <a:rPr sz="1400" b="1" spc="-25" dirty="0">
                <a:solidFill>
                  <a:srgbClr val="13294F"/>
                </a:solidFill>
                <a:latin typeface="Tahoma"/>
                <a:cs typeface="Tahoma"/>
              </a:rPr>
              <a:t>ПО</a:t>
            </a:r>
            <a:endParaRPr sz="1400">
              <a:latin typeface="Tahoma"/>
              <a:cs typeface="Tahoma"/>
            </a:endParaRPr>
          </a:p>
          <a:p>
            <a:pPr marL="17780" marR="5080" algn="just">
              <a:lnSpc>
                <a:spcPct val="100000"/>
              </a:lnSpc>
              <a:spcBef>
                <a:spcPts val="350"/>
              </a:spcBef>
            </a:pPr>
            <a:r>
              <a:rPr sz="1200" dirty="0">
                <a:latin typeface="Verdana"/>
                <a:cs typeface="Verdana"/>
              </a:rPr>
              <a:t>Решение</a:t>
            </a:r>
            <a:r>
              <a:rPr sz="1200" spc="265" dirty="0">
                <a:latin typeface="Verdana"/>
                <a:cs typeface="Verdana"/>
              </a:rPr>
              <a:t>   </a:t>
            </a:r>
            <a:r>
              <a:rPr sz="1200" dirty="0">
                <a:latin typeface="Verdana"/>
                <a:cs typeface="Verdana"/>
              </a:rPr>
              <a:t>задачи</a:t>
            </a:r>
            <a:r>
              <a:rPr sz="1200" spc="265" dirty="0">
                <a:latin typeface="Verdana"/>
                <a:cs typeface="Verdana"/>
              </a:rPr>
              <a:t>   </a:t>
            </a:r>
            <a:r>
              <a:rPr sz="1200" spc="-20" dirty="0">
                <a:latin typeface="Verdana"/>
                <a:cs typeface="Verdana"/>
              </a:rPr>
              <a:t>интеграции </a:t>
            </a:r>
            <a:r>
              <a:rPr sz="1200" spc="-10" dirty="0">
                <a:latin typeface="Verdana"/>
                <a:cs typeface="Verdana"/>
              </a:rPr>
              <a:t>технологи</a:t>
            </a:r>
            <a:r>
              <a:rPr sz="1200" spc="6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компьютерного</a:t>
            </a:r>
            <a:r>
              <a:rPr sz="1200" spc="60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зрения </a:t>
            </a:r>
            <a:r>
              <a:rPr sz="1200" dirty="0">
                <a:latin typeface="Verdana"/>
                <a:cs typeface="Verdana"/>
              </a:rPr>
              <a:t>в</a:t>
            </a:r>
            <a:r>
              <a:rPr sz="1200" spc="24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ПО</a:t>
            </a:r>
            <a:r>
              <a:rPr sz="1200" spc="23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продукта.</a:t>
            </a:r>
            <a:r>
              <a:rPr sz="1200" spc="229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Обучение</a:t>
            </a:r>
            <a:r>
              <a:rPr sz="1200" spc="229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будет </a:t>
            </a:r>
            <a:r>
              <a:rPr sz="1200" spc="-30" dirty="0">
                <a:latin typeface="Verdana"/>
                <a:cs typeface="Verdana"/>
              </a:rPr>
              <a:t>производиться</a:t>
            </a:r>
            <a:r>
              <a:rPr sz="1200" spc="110" dirty="0">
                <a:latin typeface="Verdana"/>
                <a:cs typeface="Verdana"/>
              </a:rPr>
              <a:t> </a:t>
            </a:r>
            <a:r>
              <a:rPr sz="1200" spc="130" dirty="0">
                <a:latin typeface="Verdana"/>
                <a:cs typeface="Verdana"/>
              </a:rPr>
              <a:t>с</a:t>
            </a:r>
            <a:r>
              <a:rPr sz="1200" spc="12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использованием </a:t>
            </a:r>
            <a:r>
              <a:rPr sz="1200" dirty="0">
                <a:latin typeface="Verdana"/>
                <a:cs typeface="Verdana"/>
              </a:rPr>
              <a:t>PyTorch</a:t>
            </a:r>
            <a:r>
              <a:rPr sz="1200" spc="19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на</a:t>
            </a:r>
            <a:r>
              <a:rPr sz="1200" spc="190" dirty="0">
                <a:latin typeface="Verdana"/>
                <a:cs typeface="Verdana"/>
              </a:rPr>
              <a:t> </a:t>
            </a:r>
            <a:r>
              <a:rPr sz="1200" b="1" dirty="0">
                <a:latin typeface="Tahoma"/>
                <a:cs typeface="Tahoma"/>
              </a:rPr>
              <a:t>10</a:t>
            </a:r>
            <a:r>
              <a:rPr sz="1200" b="1" spc="26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тыс</a:t>
            </a:r>
            <a:r>
              <a:rPr sz="1200" b="1" spc="240" dirty="0">
                <a:latin typeface="Tahoma"/>
                <a:cs typeface="Tahoma"/>
              </a:rPr>
              <a:t> </a:t>
            </a:r>
            <a:r>
              <a:rPr sz="1200" spc="-10" dirty="0">
                <a:latin typeface="Verdana"/>
                <a:cs typeface="Verdana"/>
              </a:rPr>
              <a:t>изображений </a:t>
            </a:r>
            <a:r>
              <a:rPr sz="1200" spc="-50" dirty="0">
                <a:latin typeface="Verdana"/>
                <a:cs typeface="Verdana"/>
              </a:rPr>
              <a:t>Full</a:t>
            </a:r>
            <a:r>
              <a:rPr sz="1200" dirty="0">
                <a:latin typeface="Verdana"/>
                <a:cs typeface="Verdana"/>
              </a:rPr>
              <a:t> HD</a:t>
            </a:r>
            <a:r>
              <a:rPr sz="1200" spc="-15" dirty="0">
                <a:latin typeface="Verdana"/>
                <a:cs typeface="Verdana"/>
              </a:rPr>
              <a:t> </a:t>
            </a:r>
            <a:r>
              <a:rPr sz="1200" spc="130" dirty="0">
                <a:latin typeface="Verdana"/>
                <a:cs typeface="Verdana"/>
              </a:rPr>
              <a:t>с</a:t>
            </a:r>
            <a:r>
              <a:rPr sz="1200" spc="-2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охватом</a:t>
            </a:r>
            <a:r>
              <a:rPr sz="1200" spc="-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разных</a:t>
            </a:r>
            <a:r>
              <a:rPr sz="1200" spc="-10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условий </a:t>
            </a:r>
            <a:r>
              <a:rPr sz="1200" dirty="0">
                <a:latin typeface="Verdana"/>
                <a:cs typeface="Verdana"/>
              </a:rPr>
              <a:t>освещения,</a:t>
            </a:r>
            <a:r>
              <a:rPr sz="1200" spc="250" dirty="0">
                <a:latin typeface="Verdana"/>
                <a:cs typeface="Verdana"/>
              </a:rPr>
              <a:t>   </a:t>
            </a:r>
            <a:r>
              <a:rPr sz="1200" dirty="0">
                <a:latin typeface="Verdana"/>
                <a:cs typeface="Verdana"/>
              </a:rPr>
              <a:t>запыленности</a:t>
            </a:r>
            <a:r>
              <a:rPr sz="1200" spc="245" dirty="0">
                <a:latin typeface="Verdana"/>
                <a:cs typeface="Verdana"/>
              </a:rPr>
              <a:t>   </a:t>
            </a:r>
            <a:r>
              <a:rPr sz="1200" spc="-50" dirty="0">
                <a:latin typeface="Verdana"/>
                <a:cs typeface="Verdana"/>
              </a:rPr>
              <a:t>и </a:t>
            </a:r>
            <a:r>
              <a:rPr sz="1200" spc="-10" dirty="0">
                <a:latin typeface="Verdana"/>
                <a:cs typeface="Verdana"/>
              </a:rPr>
              <a:t>объектов.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24662" y="1550924"/>
            <a:ext cx="2849880" cy="16770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82600" marR="6223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13294F"/>
                </a:solidFill>
                <a:latin typeface="Tahoma"/>
                <a:cs typeface="Tahoma"/>
              </a:rPr>
              <a:t>Разработка</a:t>
            </a:r>
            <a:r>
              <a:rPr sz="1400" b="1" spc="-60" dirty="0">
                <a:solidFill>
                  <a:srgbClr val="13294F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13294F"/>
                </a:solidFill>
                <a:latin typeface="Tahoma"/>
                <a:cs typeface="Tahoma"/>
              </a:rPr>
              <a:t>конструкции прототипа</a:t>
            </a:r>
            <a:endParaRPr sz="1400">
              <a:latin typeface="Tahoma"/>
              <a:cs typeface="Tahoma"/>
            </a:endParaRPr>
          </a:p>
          <a:p>
            <a:pPr marL="12700" marR="5080" algn="just">
              <a:lnSpc>
                <a:spcPct val="100000"/>
              </a:lnSpc>
              <a:spcBef>
                <a:spcPts val="994"/>
              </a:spcBef>
            </a:pPr>
            <a:r>
              <a:rPr sz="1200" dirty="0">
                <a:latin typeface="Verdana"/>
                <a:cs typeface="Verdana"/>
              </a:rPr>
              <a:t>Робот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будет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45" dirty="0">
                <a:latin typeface="Verdana"/>
                <a:cs typeface="Verdana"/>
              </a:rPr>
              <a:t>использовать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b="1" spc="5" dirty="0">
                <a:latin typeface="Tahoma"/>
                <a:cs typeface="Tahoma"/>
              </a:rPr>
              <a:t>обратную</a:t>
            </a:r>
            <a:r>
              <a:rPr sz="1200" b="1" dirty="0">
                <a:latin typeface="Tahoma"/>
                <a:cs typeface="Tahoma"/>
              </a:rPr>
              <a:t> </a:t>
            </a:r>
            <a:r>
              <a:rPr sz="1200" b="1" spc="-25" dirty="0">
                <a:latin typeface="Tahoma"/>
                <a:cs typeface="Tahoma"/>
              </a:rPr>
              <a:t>кинематику</a:t>
            </a:r>
            <a:r>
              <a:rPr sz="1200" b="1" spc="1705" dirty="0">
                <a:latin typeface="Tahoma"/>
                <a:cs typeface="Tahoma"/>
              </a:rPr>
              <a:t> </a:t>
            </a:r>
            <a:r>
              <a:rPr sz="1200" spc="-110" dirty="0">
                <a:latin typeface="Verdana"/>
                <a:cs typeface="Verdana"/>
              </a:rPr>
              <a:t>для</a:t>
            </a:r>
            <a:r>
              <a:rPr sz="1200" spc="1664" dirty="0">
                <a:latin typeface="Verdana"/>
                <a:cs typeface="Verdana"/>
              </a:rPr>
              <a:t> </a:t>
            </a:r>
            <a:r>
              <a:rPr sz="1200" spc="25" dirty="0">
                <a:latin typeface="Verdana"/>
                <a:cs typeface="Verdana"/>
              </a:rPr>
              <a:t>перемещения</a:t>
            </a:r>
            <a:r>
              <a:rPr sz="1200" spc="-114" dirty="0">
                <a:latin typeface="Verdana"/>
                <a:cs typeface="Verdana"/>
              </a:rPr>
              <a:t> </a:t>
            </a:r>
            <a:r>
              <a:rPr sz="1200" spc="-15" dirty="0">
                <a:latin typeface="Verdana"/>
                <a:cs typeface="Verdana"/>
              </a:rPr>
              <a:t>манипулятора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spc="-114" dirty="0">
                <a:latin typeface="Verdana"/>
                <a:cs typeface="Verdana"/>
              </a:rPr>
              <a:t>к</a:t>
            </a:r>
            <a:r>
              <a:rPr sz="1200" spc="-20" dirty="0">
                <a:latin typeface="Verdana"/>
                <a:cs typeface="Verdana"/>
              </a:rPr>
              <a:t> </a:t>
            </a:r>
            <a:r>
              <a:rPr sz="1200" spc="-15" dirty="0">
                <a:latin typeface="Verdana"/>
                <a:cs typeface="Verdana"/>
              </a:rPr>
              <a:t>целевым</a:t>
            </a:r>
            <a:r>
              <a:rPr sz="1200" spc="-20" dirty="0">
                <a:latin typeface="Verdana"/>
                <a:cs typeface="Verdana"/>
              </a:rPr>
              <a:t> </a:t>
            </a:r>
            <a:r>
              <a:rPr sz="1200" spc="-15" dirty="0">
                <a:latin typeface="Verdana"/>
                <a:cs typeface="Verdana"/>
              </a:rPr>
              <a:t>объектам,</a:t>
            </a:r>
            <a:r>
              <a:rPr sz="1200" spc="30" dirty="0">
                <a:latin typeface="Verdana"/>
                <a:cs typeface="Verdana"/>
              </a:rPr>
              <a:t> </a:t>
            </a:r>
            <a:r>
              <a:rPr sz="1200" spc="-90" dirty="0">
                <a:latin typeface="Verdana"/>
                <a:cs typeface="Verdana"/>
              </a:rPr>
              <a:t>что</a:t>
            </a:r>
            <a:r>
              <a:rPr sz="1200" spc="110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будет</a:t>
            </a:r>
            <a:r>
              <a:rPr sz="1200" spc="114" dirty="0">
                <a:latin typeface="Verdana"/>
                <a:cs typeface="Verdana"/>
              </a:rPr>
              <a:t> </a:t>
            </a:r>
            <a:r>
              <a:rPr sz="1200" spc="-5" dirty="0">
                <a:latin typeface="Verdana"/>
                <a:cs typeface="Verdana"/>
              </a:rPr>
              <a:t>реализовано</a:t>
            </a:r>
            <a:r>
              <a:rPr sz="1200" spc="120" dirty="0">
                <a:latin typeface="Verdana"/>
                <a:cs typeface="Verdana"/>
              </a:rPr>
              <a:t> </a:t>
            </a:r>
            <a:r>
              <a:rPr sz="1200" spc="130" dirty="0">
                <a:latin typeface="Verdana"/>
                <a:cs typeface="Verdana"/>
              </a:rPr>
              <a:t>с</a:t>
            </a:r>
            <a:r>
              <a:rPr sz="1200" spc="120" dirty="0">
                <a:latin typeface="Verdana"/>
                <a:cs typeface="Verdana"/>
              </a:rPr>
              <a:t> </a:t>
            </a:r>
            <a:r>
              <a:rPr sz="1200" spc="35" dirty="0">
                <a:latin typeface="Verdana"/>
                <a:cs typeface="Verdana"/>
              </a:rPr>
              <a:t>помощью</a:t>
            </a:r>
            <a:r>
              <a:rPr sz="1200" dirty="0">
                <a:latin typeface="Verdana"/>
                <a:cs typeface="Verdana"/>
              </a:rPr>
              <a:t> </a:t>
            </a:r>
            <a:r>
              <a:rPr sz="1200" spc="-5" dirty="0">
                <a:latin typeface="Verdana"/>
                <a:cs typeface="Verdana"/>
              </a:rPr>
              <a:t>Robot</a:t>
            </a:r>
            <a:r>
              <a:rPr sz="1200" spc="505" dirty="0">
                <a:latin typeface="Verdana"/>
                <a:cs typeface="Verdana"/>
              </a:rPr>
              <a:t> </a:t>
            </a:r>
            <a:r>
              <a:rPr sz="1200" spc="-5" dirty="0">
                <a:latin typeface="Verdana"/>
                <a:cs typeface="Verdana"/>
              </a:rPr>
              <a:t>Operating</a:t>
            </a:r>
            <a:r>
              <a:rPr sz="1200" spc="515" dirty="0">
                <a:latin typeface="Verdana"/>
                <a:cs typeface="Verdana"/>
              </a:rPr>
              <a:t> </a:t>
            </a:r>
            <a:r>
              <a:rPr sz="1200" spc="-90" dirty="0">
                <a:latin typeface="Verdana"/>
                <a:cs typeface="Verdana"/>
              </a:rPr>
              <a:t>System</a:t>
            </a:r>
            <a:r>
              <a:rPr sz="1200" spc="535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и</a:t>
            </a:r>
            <a:r>
              <a:rPr sz="1200" spc="505" dirty="0">
                <a:latin typeface="Verdana"/>
                <a:cs typeface="Verdana"/>
              </a:rPr>
              <a:t> </a:t>
            </a:r>
            <a:r>
              <a:rPr sz="1200" spc="-15" dirty="0">
                <a:latin typeface="Verdana"/>
                <a:cs typeface="Verdana"/>
              </a:rPr>
              <a:t>пакета</a:t>
            </a:r>
            <a:r>
              <a:rPr sz="1200" spc="55" dirty="0">
                <a:latin typeface="Verdana"/>
                <a:cs typeface="Verdana"/>
              </a:rPr>
              <a:t> </a:t>
            </a:r>
            <a:r>
              <a:rPr sz="1200" spc="-40" dirty="0">
                <a:latin typeface="Verdana"/>
                <a:cs typeface="Verdana"/>
              </a:rPr>
              <a:t>MoveIt.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024619" y="4374260"/>
            <a:ext cx="2740025" cy="1683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13294F"/>
                </a:solidFill>
                <a:latin typeface="Tahoma"/>
                <a:cs typeface="Tahoma"/>
              </a:rPr>
              <a:t>Разработка</a:t>
            </a:r>
            <a:r>
              <a:rPr sz="1400" b="1" spc="-95" dirty="0">
                <a:solidFill>
                  <a:srgbClr val="13294F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13294F"/>
                </a:solidFill>
                <a:latin typeface="Tahoma"/>
                <a:cs typeface="Tahoma"/>
              </a:rPr>
              <a:t>методики</a:t>
            </a:r>
            <a:r>
              <a:rPr sz="1400" b="1" spc="-65" dirty="0">
                <a:solidFill>
                  <a:srgbClr val="13294F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EF532D"/>
                </a:solidFill>
                <a:latin typeface="Tahoma"/>
                <a:cs typeface="Tahoma"/>
              </a:rPr>
              <a:t>оценки </a:t>
            </a:r>
            <a:r>
              <a:rPr sz="1400" b="1" spc="-10" dirty="0">
                <a:solidFill>
                  <a:srgbClr val="13294F"/>
                </a:solidFill>
                <a:latin typeface="Tahoma"/>
                <a:cs typeface="Tahoma"/>
              </a:rPr>
              <a:t>повышения производительности</a:t>
            </a:r>
            <a:endParaRPr sz="1400">
              <a:latin typeface="Tahoma"/>
              <a:cs typeface="Tahoma"/>
            </a:endParaRPr>
          </a:p>
          <a:p>
            <a:pPr marL="17780" marR="71120">
              <a:lnSpc>
                <a:spcPct val="100000"/>
              </a:lnSpc>
              <a:spcBef>
                <a:spcPts val="810"/>
              </a:spcBef>
            </a:pPr>
            <a:r>
              <a:rPr sz="1200" spc="-75" dirty="0">
                <a:latin typeface="Verdana"/>
                <a:cs typeface="Verdana"/>
              </a:rPr>
              <a:t>Выездные </a:t>
            </a:r>
            <a:r>
              <a:rPr sz="1200" spc="-35" dirty="0">
                <a:latin typeface="Verdana"/>
                <a:cs typeface="Verdana"/>
              </a:rPr>
              <a:t>тестирования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55" dirty="0">
                <a:latin typeface="Verdana"/>
                <a:cs typeface="Verdana"/>
              </a:rPr>
              <a:t>условиях </a:t>
            </a:r>
            <a:r>
              <a:rPr sz="1200" spc="-10" dirty="0">
                <a:latin typeface="Verdana"/>
                <a:cs typeface="Verdana"/>
              </a:rPr>
              <a:t>реального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производства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позволят </a:t>
            </a:r>
            <a:r>
              <a:rPr sz="1200" dirty="0">
                <a:latin typeface="Verdana"/>
                <a:cs typeface="Verdana"/>
              </a:rPr>
              <a:t>сформировать</a:t>
            </a:r>
            <a:r>
              <a:rPr sz="1200" spc="19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методику</a:t>
            </a:r>
            <a:r>
              <a:rPr sz="1200" spc="13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оценки </a:t>
            </a:r>
            <a:r>
              <a:rPr sz="1200" dirty="0">
                <a:latin typeface="Verdana"/>
                <a:cs typeface="Verdana"/>
              </a:rPr>
              <a:t>на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основе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которой</a:t>
            </a:r>
            <a:r>
              <a:rPr sz="1200" spc="-25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будущем </a:t>
            </a:r>
            <a:r>
              <a:rPr sz="1200" spc="-35" dirty="0">
                <a:latin typeface="Verdana"/>
                <a:cs typeface="Verdana"/>
              </a:rPr>
              <a:t>будет</a:t>
            </a:r>
            <a:r>
              <a:rPr sz="1200" spc="-80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дорабатываться</a:t>
            </a:r>
            <a:r>
              <a:rPr sz="1200" spc="-2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продукт.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84962" y="3845433"/>
            <a:ext cx="3053080" cy="1266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400" b="1" spc="-85" dirty="0">
                <a:solidFill>
                  <a:srgbClr val="13294F"/>
                </a:solidFill>
                <a:latin typeface="Tahoma"/>
                <a:cs typeface="Tahoma"/>
              </a:rPr>
              <a:t>Физико-</a:t>
            </a:r>
            <a:r>
              <a:rPr sz="1400" b="1" dirty="0">
                <a:solidFill>
                  <a:srgbClr val="13294F"/>
                </a:solidFill>
                <a:latin typeface="Tahoma"/>
                <a:cs typeface="Tahoma"/>
              </a:rPr>
              <a:t>математический</a:t>
            </a:r>
            <a:r>
              <a:rPr sz="1400" b="1" spc="90" dirty="0">
                <a:solidFill>
                  <a:srgbClr val="13294F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13294F"/>
                </a:solidFill>
                <a:latin typeface="Tahoma"/>
                <a:cs typeface="Tahoma"/>
              </a:rPr>
              <a:t>расчет</a:t>
            </a:r>
            <a:endParaRPr sz="1400" dirty="0">
              <a:latin typeface="Tahoma"/>
              <a:cs typeface="Tahoma"/>
            </a:endParaRPr>
          </a:p>
          <a:p>
            <a:pPr marL="109855" marR="132080" algn="just">
              <a:lnSpc>
                <a:spcPct val="100000"/>
              </a:lnSpc>
              <a:spcBef>
                <a:spcPts val="890"/>
              </a:spcBef>
            </a:pPr>
            <a:r>
              <a:rPr sz="1200" dirty="0">
                <a:latin typeface="Verdana"/>
                <a:cs typeface="Verdana"/>
              </a:rPr>
              <a:t>Будет</a:t>
            </a:r>
            <a:r>
              <a:rPr sz="1200" spc="20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произведен</a:t>
            </a:r>
            <a:r>
              <a:rPr sz="1200" spc="18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расчет</a:t>
            </a:r>
            <a:r>
              <a:rPr sz="1200" spc="20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физико- </a:t>
            </a:r>
            <a:r>
              <a:rPr sz="1200" dirty="0">
                <a:latin typeface="Verdana"/>
                <a:cs typeface="Verdana"/>
              </a:rPr>
              <a:t>механических</a:t>
            </a:r>
            <a:r>
              <a:rPr sz="1200" spc="30" dirty="0">
                <a:latin typeface="Verdana"/>
                <a:cs typeface="Verdana"/>
              </a:rPr>
              <a:t> </a:t>
            </a:r>
            <a:r>
              <a:rPr sz="1200" dirty="0" err="1">
                <a:latin typeface="Verdana"/>
                <a:cs typeface="Verdana"/>
              </a:rPr>
              <a:t>свойств</a:t>
            </a:r>
            <a:r>
              <a:rPr sz="1200" spc="30" dirty="0">
                <a:latin typeface="Verdana"/>
                <a:cs typeface="Verdana"/>
              </a:rPr>
              <a:t> </a:t>
            </a:r>
            <a:r>
              <a:rPr sz="1200" spc="-10" dirty="0" err="1">
                <a:latin typeface="Verdana"/>
                <a:cs typeface="Verdana"/>
              </a:rPr>
              <a:t>платформы</a:t>
            </a:r>
            <a:r>
              <a:rPr sz="1200" spc="-1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в</a:t>
            </a:r>
            <a:r>
              <a:rPr sz="1200" spc="12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Comsol</a:t>
            </a:r>
            <a:r>
              <a:rPr sz="1200" spc="12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MP</a:t>
            </a:r>
            <a:r>
              <a:rPr sz="1200" spc="120" dirty="0">
                <a:latin typeface="Verdana"/>
                <a:cs typeface="Verdana"/>
              </a:rPr>
              <a:t> </a:t>
            </a:r>
            <a:r>
              <a:rPr sz="1200" spc="130" dirty="0">
                <a:latin typeface="Verdana"/>
                <a:cs typeface="Verdana"/>
              </a:rPr>
              <a:t>с</a:t>
            </a:r>
            <a:r>
              <a:rPr sz="1200" spc="114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целью</a:t>
            </a:r>
            <a:r>
              <a:rPr sz="1200" spc="125" dirty="0">
                <a:latin typeface="Verdana"/>
                <a:cs typeface="Verdana"/>
              </a:rPr>
              <a:t> </a:t>
            </a:r>
            <a:r>
              <a:rPr sz="1200" spc="-40" dirty="0">
                <a:latin typeface="Verdana"/>
                <a:cs typeface="Verdana"/>
              </a:rPr>
              <a:t>соответствия </a:t>
            </a:r>
            <a:r>
              <a:rPr sz="1200" dirty="0">
                <a:latin typeface="Verdana"/>
                <a:cs typeface="Verdana"/>
              </a:rPr>
              <a:t>заявленным</a:t>
            </a:r>
            <a:r>
              <a:rPr sz="1200" spc="300" dirty="0">
                <a:latin typeface="Verdana"/>
                <a:cs typeface="Verdana"/>
              </a:rPr>
              <a:t>  </a:t>
            </a:r>
            <a:r>
              <a:rPr sz="1200" dirty="0">
                <a:latin typeface="Verdana"/>
                <a:cs typeface="Verdana"/>
              </a:rPr>
              <a:t>характеристикам</a:t>
            </a:r>
            <a:r>
              <a:rPr sz="1200" spc="300" dirty="0">
                <a:latin typeface="Verdana"/>
                <a:cs typeface="Verdana"/>
              </a:rPr>
              <a:t>  </a:t>
            </a:r>
            <a:r>
              <a:rPr sz="1200" spc="-50" dirty="0">
                <a:latin typeface="Verdana"/>
                <a:cs typeface="Verdana"/>
              </a:rPr>
              <a:t>и </a:t>
            </a:r>
            <a:r>
              <a:rPr sz="1200" spc="-10" dirty="0">
                <a:latin typeface="Verdana"/>
                <a:cs typeface="Verdana"/>
              </a:rPr>
              <a:t>ГОСТ.</a:t>
            </a:r>
            <a:endParaRPr sz="12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817234" y="0"/>
            <a:ext cx="6373749" cy="6859031"/>
            <a:chOff x="5817234" y="0"/>
            <a:chExt cx="6373749" cy="6859031"/>
          </a:xfrm>
        </p:grpSpPr>
        <p:sp>
          <p:nvSpPr>
            <p:cNvPr id="3" name="object 3"/>
            <p:cNvSpPr/>
            <p:nvPr/>
          </p:nvSpPr>
          <p:spPr>
            <a:xfrm>
              <a:off x="5910071" y="0"/>
              <a:ext cx="6032500" cy="6851650"/>
            </a:xfrm>
            <a:custGeom>
              <a:avLst/>
              <a:gdLst/>
              <a:ahLst/>
              <a:cxnLst/>
              <a:rect l="l" t="t" r="r" b="b"/>
              <a:pathLst>
                <a:path w="6032500" h="6851650">
                  <a:moveTo>
                    <a:pt x="6031992" y="0"/>
                  </a:moveTo>
                  <a:lnTo>
                    <a:pt x="5008626" y="0"/>
                  </a:lnTo>
                  <a:lnTo>
                    <a:pt x="0" y="6851292"/>
                  </a:lnTo>
                  <a:lnTo>
                    <a:pt x="1023366" y="6851292"/>
                  </a:lnTo>
                  <a:lnTo>
                    <a:pt x="6031992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11740133" y="4870069"/>
              <a:ext cx="450850" cy="495300"/>
            </a:xfrm>
            <a:custGeom>
              <a:avLst/>
              <a:gdLst/>
              <a:ahLst/>
              <a:cxnLst/>
              <a:rect l="l" t="t" r="r" b="b"/>
              <a:pathLst>
                <a:path w="450850" h="495300">
                  <a:moveTo>
                    <a:pt x="450723" y="0"/>
                  </a:moveTo>
                  <a:lnTo>
                    <a:pt x="0" y="494791"/>
                  </a:lnTo>
                  <a:lnTo>
                    <a:pt x="102870" y="494791"/>
                  </a:lnTo>
                  <a:lnTo>
                    <a:pt x="450723" y="112648"/>
                  </a:lnTo>
                  <a:lnTo>
                    <a:pt x="450723" y="0"/>
                  </a:lnTo>
                  <a:close/>
                </a:path>
              </a:pathLst>
            </a:custGeom>
            <a:solidFill>
              <a:srgbClr val="EF53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60785" y="5260340"/>
              <a:ext cx="1329817" cy="159869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817234" y="2763266"/>
              <a:ext cx="2439670" cy="3084830"/>
            </a:xfrm>
            <a:custGeom>
              <a:avLst/>
              <a:gdLst/>
              <a:ahLst/>
              <a:cxnLst/>
              <a:rect l="l" t="t" r="r" b="b"/>
              <a:pathLst>
                <a:path w="2439670" h="3084829">
                  <a:moveTo>
                    <a:pt x="2439416" y="0"/>
                  </a:moveTo>
                  <a:lnTo>
                    <a:pt x="2088388" y="0"/>
                  </a:lnTo>
                  <a:lnTo>
                    <a:pt x="0" y="3084766"/>
                  </a:lnTo>
                  <a:lnTo>
                    <a:pt x="351154" y="3084766"/>
                  </a:lnTo>
                  <a:lnTo>
                    <a:pt x="2439416" y="0"/>
                  </a:lnTo>
                  <a:close/>
                </a:path>
              </a:pathLst>
            </a:custGeom>
            <a:solidFill>
              <a:srgbClr val="EF53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16167" y="515112"/>
              <a:ext cx="3953255" cy="216560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15399" y="1098803"/>
              <a:ext cx="2887979" cy="1581912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34364" y="889762"/>
            <a:ext cx="349186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0" spc="-105" dirty="0">
                <a:solidFill>
                  <a:srgbClr val="13294F"/>
                </a:solidFill>
                <a:latin typeface="Verdana"/>
                <a:cs typeface="Verdana"/>
              </a:rPr>
              <a:t>Научно-</a:t>
            </a:r>
            <a:r>
              <a:rPr sz="2000" b="0" spc="-75" dirty="0">
                <a:solidFill>
                  <a:srgbClr val="13294F"/>
                </a:solidFill>
                <a:latin typeface="Verdana"/>
                <a:cs typeface="Verdana"/>
              </a:rPr>
              <a:t>технический</a:t>
            </a:r>
            <a:r>
              <a:rPr sz="2000" b="0" spc="-5" dirty="0">
                <a:solidFill>
                  <a:srgbClr val="13294F"/>
                </a:solidFill>
                <a:latin typeface="Verdana"/>
                <a:cs typeface="Verdana"/>
              </a:rPr>
              <a:t> </a:t>
            </a:r>
            <a:r>
              <a:rPr sz="2000" b="0" spc="-45" dirty="0">
                <a:solidFill>
                  <a:srgbClr val="13294F"/>
                </a:solidFill>
                <a:latin typeface="Verdana"/>
                <a:cs typeface="Verdana"/>
              </a:rPr>
              <a:t>задел: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804160">
              <a:lnSpc>
                <a:spcPct val="150000"/>
              </a:lnSpc>
              <a:spcBef>
                <a:spcPts val="100"/>
              </a:spcBef>
            </a:pPr>
            <a:r>
              <a:rPr spc="-20" dirty="0"/>
              <a:t>Победы</a:t>
            </a:r>
            <a:r>
              <a:rPr spc="-50" dirty="0"/>
              <a:t> </a:t>
            </a:r>
            <a:r>
              <a:rPr spc="-165" dirty="0"/>
              <a:t>в</a:t>
            </a:r>
            <a:r>
              <a:rPr spc="-45" dirty="0"/>
              <a:t> </a:t>
            </a:r>
            <a:r>
              <a:rPr spc="-30" dirty="0"/>
              <a:t>конференциях:</a:t>
            </a:r>
            <a:r>
              <a:rPr spc="-60" dirty="0"/>
              <a:t> </a:t>
            </a:r>
            <a:r>
              <a:rPr spc="-80" dirty="0"/>
              <a:t>10. </a:t>
            </a:r>
            <a:r>
              <a:rPr spc="-60" dirty="0"/>
              <a:t>Научные</a:t>
            </a:r>
            <a:r>
              <a:rPr spc="-65" dirty="0"/>
              <a:t> </a:t>
            </a:r>
            <a:r>
              <a:rPr spc="-70" dirty="0"/>
              <a:t>статьи:</a:t>
            </a:r>
            <a:r>
              <a:rPr spc="-35" dirty="0"/>
              <a:t> </a:t>
            </a:r>
            <a:r>
              <a:rPr spc="-25" dirty="0"/>
              <a:t>1.</a:t>
            </a:r>
          </a:p>
          <a:p>
            <a:pPr marL="12700" marR="5080">
              <a:lnSpc>
                <a:spcPct val="150000"/>
              </a:lnSpc>
            </a:pPr>
            <a:r>
              <a:rPr dirty="0"/>
              <a:t>Высшее</a:t>
            </a:r>
            <a:r>
              <a:rPr spc="-50" dirty="0"/>
              <a:t> </a:t>
            </a:r>
            <a:r>
              <a:rPr dirty="0"/>
              <a:t>образование</a:t>
            </a:r>
            <a:r>
              <a:rPr spc="-20" dirty="0"/>
              <a:t> </a:t>
            </a:r>
            <a:r>
              <a:rPr spc="-165" dirty="0"/>
              <a:t>в</a:t>
            </a:r>
            <a:r>
              <a:rPr spc="-35" dirty="0"/>
              <a:t> </a:t>
            </a:r>
            <a:r>
              <a:rPr dirty="0"/>
              <a:t>области</a:t>
            </a:r>
            <a:r>
              <a:rPr spc="-20" dirty="0"/>
              <a:t> </a:t>
            </a:r>
            <a:r>
              <a:rPr dirty="0"/>
              <a:t>промышленной</a:t>
            </a:r>
            <a:r>
              <a:rPr spc="-70" dirty="0"/>
              <a:t> </a:t>
            </a:r>
            <a:r>
              <a:rPr spc="-20" dirty="0"/>
              <a:t>робототехники. </a:t>
            </a:r>
            <a:r>
              <a:rPr spc="-75" dirty="0"/>
              <a:t>Опыт</a:t>
            </a:r>
            <a:r>
              <a:rPr spc="-100" dirty="0"/>
              <a:t> </a:t>
            </a:r>
            <a:r>
              <a:rPr dirty="0"/>
              <a:t>реализации</a:t>
            </a:r>
            <a:r>
              <a:rPr spc="-65" dirty="0"/>
              <a:t> </a:t>
            </a:r>
            <a:r>
              <a:rPr spc="-70" dirty="0"/>
              <a:t>НИОКР:</a:t>
            </a:r>
            <a:r>
              <a:rPr spc="-60" dirty="0"/>
              <a:t> </a:t>
            </a:r>
            <a:r>
              <a:rPr spc="-105" dirty="0"/>
              <a:t>2</a:t>
            </a:r>
            <a:r>
              <a:rPr spc="-75" dirty="0"/>
              <a:t> </a:t>
            </a:r>
            <a:r>
              <a:rPr spc="-10" dirty="0"/>
              <a:t>проекта.</a:t>
            </a: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pc="-70" dirty="0"/>
              <a:t>РИД:</a:t>
            </a:r>
            <a:r>
              <a:rPr spc="-50" dirty="0"/>
              <a:t> </a:t>
            </a:r>
            <a:r>
              <a:rPr spc="-105" dirty="0"/>
              <a:t>1</a:t>
            </a:r>
            <a:r>
              <a:rPr spc="-75" dirty="0"/>
              <a:t> </a:t>
            </a:r>
            <a:r>
              <a:rPr spc="-45" dirty="0"/>
              <a:t>патент</a:t>
            </a:r>
            <a:r>
              <a:rPr spc="-65" dirty="0"/>
              <a:t> </a:t>
            </a:r>
            <a:r>
              <a:rPr dirty="0"/>
              <a:t>на</a:t>
            </a:r>
            <a:r>
              <a:rPr spc="-70" dirty="0"/>
              <a:t> </a:t>
            </a:r>
            <a:r>
              <a:rPr spc="-10" dirty="0"/>
              <a:t>изобретение.</a:t>
            </a: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pc="-10" dirty="0"/>
              <a:t>Участие</a:t>
            </a:r>
            <a:r>
              <a:rPr spc="-75" dirty="0"/>
              <a:t> </a:t>
            </a:r>
            <a:r>
              <a:rPr spc="-165" dirty="0"/>
              <a:t>в</a:t>
            </a:r>
            <a:r>
              <a:rPr spc="-55" dirty="0"/>
              <a:t> </a:t>
            </a:r>
            <a:r>
              <a:rPr spc="-80" dirty="0"/>
              <a:t>выставках:</a:t>
            </a:r>
            <a:r>
              <a:rPr spc="-30" dirty="0"/>
              <a:t> </a:t>
            </a:r>
            <a:r>
              <a:rPr spc="-100" dirty="0"/>
              <a:t>1</a:t>
            </a:r>
            <a:r>
              <a:rPr spc="-70" dirty="0"/>
              <a:t> </a:t>
            </a:r>
            <a:r>
              <a:rPr spc="-25" dirty="0"/>
              <a:t>участие</a:t>
            </a:r>
            <a:r>
              <a:rPr spc="-60" dirty="0"/>
              <a:t> </a:t>
            </a:r>
            <a:r>
              <a:rPr spc="-25" dirty="0"/>
              <a:t>(тестирование</a:t>
            </a:r>
            <a:r>
              <a:rPr spc="-50" dirty="0"/>
              <a:t> </a:t>
            </a:r>
            <a:r>
              <a:rPr spc="-10" dirty="0"/>
              <a:t>гипотезы).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378966" y="402081"/>
            <a:ext cx="17811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EF532D"/>
                </a:solidFill>
                <a:latin typeface="Tahoma"/>
                <a:cs typeface="Tahoma"/>
              </a:rPr>
              <a:t>ЗАДЕЛ</a:t>
            </a:r>
            <a:r>
              <a:rPr sz="1600" b="1" spc="204" dirty="0">
                <a:solidFill>
                  <a:srgbClr val="EF532D"/>
                </a:solidFill>
                <a:latin typeface="Tahoma"/>
                <a:cs typeface="Tahoma"/>
              </a:rPr>
              <a:t> </a:t>
            </a:r>
            <a:r>
              <a:rPr sz="1600" b="1" spc="-10" dirty="0">
                <a:solidFill>
                  <a:srgbClr val="EF532D"/>
                </a:solidFill>
                <a:latin typeface="Tahoma"/>
                <a:cs typeface="Tahoma"/>
              </a:rPr>
              <a:t>ПРОЕКТА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28472" y="423672"/>
            <a:ext cx="515620" cy="220979"/>
          </a:xfrm>
          <a:custGeom>
            <a:avLst/>
            <a:gdLst/>
            <a:ahLst/>
            <a:cxnLst/>
            <a:rect l="l" t="t" r="r" b="b"/>
            <a:pathLst>
              <a:path w="515619" h="220979">
                <a:moveTo>
                  <a:pt x="394144" y="0"/>
                </a:moveTo>
                <a:lnTo>
                  <a:pt x="68135" y="0"/>
                </a:lnTo>
                <a:lnTo>
                  <a:pt x="0" y="220979"/>
                </a:lnTo>
                <a:lnTo>
                  <a:pt x="325996" y="220979"/>
                </a:lnTo>
                <a:lnTo>
                  <a:pt x="394144" y="0"/>
                </a:lnTo>
                <a:close/>
              </a:path>
              <a:path w="515619" h="220979">
                <a:moveTo>
                  <a:pt x="462280" y="0"/>
                </a:moveTo>
                <a:lnTo>
                  <a:pt x="408851" y="0"/>
                </a:lnTo>
                <a:lnTo>
                  <a:pt x="340702" y="220979"/>
                </a:lnTo>
                <a:lnTo>
                  <a:pt x="394144" y="220979"/>
                </a:lnTo>
                <a:lnTo>
                  <a:pt x="462280" y="0"/>
                </a:lnTo>
                <a:close/>
              </a:path>
              <a:path w="515619" h="220979">
                <a:moveTo>
                  <a:pt x="515112" y="0"/>
                </a:moveTo>
                <a:lnTo>
                  <a:pt x="476694" y="0"/>
                </a:lnTo>
                <a:lnTo>
                  <a:pt x="408546" y="220979"/>
                </a:lnTo>
                <a:lnTo>
                  <a:pt x="446976" y="220979"/>
                </a:lnTo>
                <a:lnTo>
                  <a:pt x="515112" y="0"/>
                </a:lnTo>
                <a:close/>
              </a:path>
            </a:pathLst>
          </a:custGeom>
          <a:solidFill>
            <a:srgbClr val="EF552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720851" y="3049523"/>
            <a:ext cx="4515867" cy="3218547"/>
            <a:chOff x="720851" y="3049523"/>
            <a:chExt cx="4515867" cy="2906903"/>
          </a:xfrm>
        </p:grpSpPr>
        <p:sp>
          <p:nvSpPr>
            <p:cNvPr id="15" name="object 15"/>
            <p:cNvSpPr/>
            <p:nvPr/>
          </p:nvSpPr>
          <p:spPr>
            <a:xfrm>
              <a:off x="720851" y="3049523"/>
              <a:ext cx="4467225" cy="2798445"/>
            </a:xfrm>
            <a:custGeom>
              <a:avLst/>
              <a:gdLst/>
              <a:ahLst/>
              <a:cxnLst/>
              <a:rect l="l" t="t" r="r" b="b"/>
              <a:pathLst>
                <a:path w="4467225" h="2798445">
                  <a:moveTo>
                    <a:pt x="4466844" y="0"/>
                  </a:moveTo>
                  <a:lnTo>
                    <a:pt x="0" y="0"/>
                  </a:lnTo>
                  <a:lnTo>
                    <a:pt x="0" y="2798064"/>
                  </a:lnTo>
                  <a:lnTo>
                    <a:pt x="4466844" y="2798064"/>
                  </a:lnTo>
                  <a:lnTo>
                    <a:pt x="4466844" y="0"/>
                  </a:lnTo>
                  <a:close/>
                </a:path>
              </a:pathLst>
            </a:custGeom>
            <a:solidFill>
              <a:srgbClr val="1329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043939" y="3697223"/>
              <a:ext cx="3818254" cy="0"/>
            </a:xfrm>
            <a:custGeom>
              <a:avLst/>
              <a:gdLst/>
              <a:ahLst/>
              <a:cxnLst/>
              <a:rect l="l" t="t" r="r" b="b"/>
              <a:pathLst>
                <a:path w="3818254">
                  <a:moveTo>
                    <a:pt x="0" y="0"/>
                  </a:moveTo>
                  <a:lnTo>
                    <a:pt x="3818001" y="0"/>
                  </a:lnTo>
                </a:path>
              </a:pathLst>
            </a:custGeom>
            <a:ln w="12192">
              <a:solidFill>
                <a:srgbClr val="EF53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06919" y="3951325"/>
              <a:ext cx="150517" cy="17516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06919" y="4442053"/>
              <a:ext cx="150517" cy="17516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794123" y="5511926"/>
              <a:ext cx="442595" cy="444500"/>
            </a:xfrm>
            <a:custGeom>
              <a:avLst/>
              <a:gdLst/>
              <a:ahLst/>
              <a:cxnLst/>
              <a:rect l="l" t="t" r="r" b="b"/>
              <a:pathLst>
                <a:path w="442595" h="444500">
                  <a:moveTo>
                    <a:pt x="442594" y="0"/>
                  </a:moveTo>
                  <a:lnTo>
                    <a:pt x="0" y="444144"/>
                  </a:lnTo>
                  <a:lnTo>
                    <a:pt x="442594" y="444144"/>
                  </a:lnTo>
                  <a:lnTo>
                    <a:pt x="442594" y="0"/>
                  </a:lnTo>
                  <a:close/>
                </a:path>
              </a:pathLst>
            </a:custGeom>
            <a:solidFill>
              <a:srgbClr val="EF53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16434" y="5033961"/>
              <a:ext cx="150520" cy="173666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672209" y="3115958"/>
            <a:ext cx="4467225" cy="3266920"/>
          </a:xfrm>
          <a:prstGeom prst="rect">
            <a:avLst/>
          </a:prstGeom>
        </p:spPr>
        <p:txBody>
          <a:bodyPr vert="horz" wrap="square" lIns="0" tIns="233045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1835"/>
              </a:spcBef>
            </a:pPr>
            <a:r>
              <a:rPr sz="1800" spc="-35" dirty="0">
                <a:solidFill>
                  <a:srgbClr val="FFFFFF"/>
                </a:solidFill>
                <a:latin typeface="Verdana"/>
                <a:cs typeface="Verdana"/>
              </a:rPr>
              <a:t>Материальный</a:t>
            </a:r>
            <a:r>
              <a:rPr sz="18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задел</a:t>
            </a: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655"/>
              </a:spcBef>
            </a:pPr>
            <a:endParaRPr sz="1800" dirty="0">
              <a:latin typeface="Verdana"/>
              <a:cs typeface="Verdana"/>
            </a:endParaRPr>
          </a:p>
          <a:p>
            <a:pPr marL="597535" indent="-29209" algn="just">
              <a:lnSpc>
                <a:spcPct val="100000"/>
              </a:lnSpc>
            </a:pP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Производственное</a:t>
            </a:r>
            <a:r>
              <a:rPr sz="14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Verdana"/>
                <a:cs typeface="Verdana"/>
              </a:rPr>
              <a:t>помещение</a:t>
            </a:r>
            <a:r>
              <a:rPr sz="14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25" dirty="0">
                <a:solidFill>
                  <a:srgbClr val="FFFFFF"/>
                </a:solidFill>
                <a:latin typeface="Verdana"/>
                <a:cs typeface="Verdana"/>
              </a:rPr>
              <a:t>26</a:t>
            </a:r>
            <a:r>
              <a:rPr sz="14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Verdana"/>
                <a:cs typeface="Verdana"/>
              </a:rPr>
              <a:t>кв.м.</a:t>
            </a:r>
            <a:endParaRPr sz="14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20"/>
              </a:spcBef>
            </a:pPr>
            <a:endParaRPr sz="1400" dirty="0">
              <a:latin typeface="Verdana"/>
              <a:cs typeface="Verdana"/>
            </a:endParaRPr>
          </a:p>
          <a:p>
            <a:pPr marL="597535" marR="365760" algn="just">
              <a:lnSpc>
                <a:spcPct val="100000"/>
              </a:lnSpc>
            </a:pPr>
            <a:r>
              <a:rPr sz="1400" spc="-70" dirty="0">
                <a:solidFill>
                  <a:srgbClr val="FFFFFF"/>
                </a:solidFill>
                <a:latin typeface="Verdana"/>
                <a:cs typeface="Verdana"/>
              </a:rPr>
              <a:t>Ленточнопильный</a:t>
            </a:r>
            <a:r>
              <a:rPr sz="14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30" dirty="0">
                <a:solidFill>
                  <a:srgbClr val="FFFFFF"/>
                </a:solidFill>
                <a:latin typeface="Verdana"/>
                <a:cs typeface="Verdana"/>
              </a:rPr>
              <a:t>станок,</a:t>
            </a:r>
            <a:r>
              <a:rPr sz="14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40" dirty="0">
                <a:solidFill>
                  <a:srgbClr val="FFFFFF"/>
                </a:solidFill>
                <a:latin typeface="Verdana"/>
                <a:cs typeface="Verdana"/>
              </a:rPr>
              <a:t>сверлильный </a:t>
            </a:r>
            <a:r>
              <a:rPr sz="1400" spc="-30" dirty="0">
                <a:solidFill>
                  <a:srgbClr val="FFFFFF"/>
                </a:solidFill>
                <a:latin typeface="Verdana"/>
                <a:cs typeface="Verdana"/>
              </a:rPr>
              <a:t>станок,</a:t>
            </a:r>
            <a:r>
              <a:rPr sz="14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50" dirty="0">
                <a:solidFill>
                  <a:srgbClr val="FFFFFF"/>
                </a:solidFill>
                <a:latin typeface="Verdana"/>
                <a:cs typeface="Verdana"/>
              </a:rPr>
              <a:t>токарный</a:t>
            </a:r>
            <a:r>
              <a:rPr sz="14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30" dirty="0">
                <a:solidFill>
                  <a:srgbClr val="FFFFFF"/>
                </a:solidFill>
                <a:latin typeface="Verdana"/>
                <a:cs typeface="Verdana"/>
              </a:rPr>
              <a:t>станок,</a:t>
            </a:r>
            <a:r>
              <a:rPr sz="14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сварочное</a:t>
            </a:r>
            <a:r>
              <a:rPr sz="14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50" dirty="0">
                <a:solidFill>
                  <a:srgbClr val="FFFFFF"/>
                </a:solidFill>
                <a:latin typeface="Verdana"/>
                <a:cs typeface="Verdana"/>
              </a:rPr>
              <a:t>и </a:t>
            </a:r>
            <a:r>
              <a:rPr sz="1400" spc="55" dirty="0">
                <a:solidFill>
                  <a:srgbClr val="FFFFFF"/>
                </a:solidFill>
                <a:latin typeface="Verdana"/>
                <a:cs typeface="Verdana"/>
              </a:rPr>
              <a:t>слесарное</a:t>
            </a:r>
            <a:r>
              <a:rPr sz="14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оборудование.</a:t>
            </a:r>
            <a:endParaRPr sz="1400" dirty="0">
              <a:latin typeface="Verdana"/>
              <a:cs typeface="Verdana"/>
            </a:endParaRPr>
          </a:p>
          <a:p>
            <a:pPr marL="610235" algn="just">
              <a:lnSpc>
                <a:spcPct val="100000"/>
              </a:lnSpc>
              <a:spcBef>
                <a:spcPts val="1085"/>
              </a:spcBef>
            </a:pPr>
            <a:r>
              <a:rPr sz="1400" spc="-75" dirty="0">
                <a:solidFill>
                  <a:srgbClr val="FFFFFF"/>
                </a:solidFill>
                <a:latin typeface="Verdana"/>
                <a:cs typeface="Verdana"/>
              </a:rPr>
              <a:t>Ноутбук,</a:t>
            </a:r>
            <a:r>
              <a:rPr sz="14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70" dirty="0">
                <a:solidFill>
                  <a:srgbClr val="FFFFFF"/>
                </a:solidFill>
                <a:latin typeface="Verdana"/>
                <a:cs typeface="Verdana"/>
              </a:rPr>
              <a:t>лицензия</a:t>
            </a:r>
            <a:r>
              <a:rPr sz="14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Ansys.</a:t>
            </a:r>
            <a:endParaRPr lang="ru-RU" sz="1400" spc="-10" dirty="0">
              <a:solidFill>
                <a:srgbClr val="FFFFFF"/>
              </a:solidFill>
              <a:latin typeface="Verdana"/>
              <a:cs typeface="Verdana"/>
            </a:endParaRPr>
          </a:p>
          <a:p>
            <a:pPr marL="610235" algn="just">
              <a:lnSpc>
                <a:spcPct val="100000"/>
              </a:lnSpc>
              <a:spcBef>
                <a:spcPts val="1085"/>
              </a:spcBef>
            </a:pPr>
            <a:r>
              <a:rPr lang="ru-RU" sz="1400" spc="-10" dirty="0">
                <a:solidFill>
                  <a:srgbClr val="FFFFFF"/>
                </a:solidFill>
                <a:latin typeface="Verdana"/>
                <a:cs typeface="Verdana"/>
              </a:rPr>
              <a:t>Разработанный прототип робота-манипулятора</a:t>
            </a:r>
          </a:p>
          <a:p>
            <a:pPr marL="610235" algn="just">
              <a:lnSpc>
                <a:spcPct val="100000"/>
              </a:lnSpc>
              <a:spcBef>
                <a:spcPts val="1085"/>
              </a:spcBef>
            </a:pPr>
            <a:endParaRPr sz="1400" dirty="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43126" y="6379439"/>
            <a:ext cx="87782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90" dirty="0">
                <a:solidFill>
                  <a:srgbClr val="EF532D"/>
                </a:solidFill>
                <a:latin typeface="Tahoma"/>
                <a:cs typeface="Tahoma"/>
              </a:rPr>
              <a:t>Заинтересованность</a:t>
            </a:r>
            <a:r>
              <a:rPr sz="1600" b="1" spc="225" dirty="0">
                <a:solidFill>
                  <a:srgbClr val="EF532D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EF532D"/>
                </a:solidFill>
                <a:latin typeface="Tahoma"/>
                <a:cs typeface="Tahoma"/>
              </a:rPr>
              <a:t>выразили:</a:t>
            </a:r>
            <a:r>
              <a:rPr sz="1600" b="1" spc="275" dirty="0">
                <a:solidFill>
                  <a:srgbClr val="EF532D"/>
                </a:solidFill>
                <a:latin typeface="Tahoma"/>
                <a:cs typeface="Tahoma"/>
              </a:rPr>
              <a:t> </a:t>
            </a:r>
            <a:r>
              <a:rPr sz="1600" spc="90" dirty="0">
                <a:solidFill>
                  <a:srgbClr val="13294F"/>
                </a:solidFill>
                <a:latin typeface="Verdana"/>
                <a:cs typeface="Verdana"/>
              </a:rPr>
              <a:t>ПАО</a:t>
            </a:r>
            <a:r>
              <a:rPr sz="1600" spc="50" dirty="0">
                <a:solidFill>
                  <a:srgbClr val="13294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3294F"/>
                </a:solidFill>
                <a:latin typeface="Verdana"/>
                <a:cs typeface="Verdana"/>
              </a:rPr>
              <a:t>«Лотос»,</a:t>
            </a:r>
            <a:r>
              <a:rPr sz="1600" spc="110" dirty="0">
                <a:solidFill>
                  <a:srgbClr val="13294F"/>
                </a:solidFill>
                <a:latin typeface="Verdana"/>
                <a:cs typeface="Verdana"/>
              </a:rPr>
              <a:t> </a:t>
            </a:r>
            <a:r>
              <a:rPr sz="1600" spc="175" dirty="0">
                <a:solidFill>
                  <a:srgbClr val="13294F"/>
                </a:solidFill>
                <a:latin typeface="Verdana"/>
                <a:cs typeface="Verdana"/>
              </a:rPr>
              <a:t>ООО</a:t>
            </a:r>
            <a:r>
              <a:rPr sz="1600" spc="50" dirty="0">
                <a:solidFill>
                  <a:srgbClr val="13294F"/>
                </a:solidFill>
                <a:latin typeface="Verdana"/>
                <a:cs typeface="Verdana"/>
              </a:rPr>
              <a:t> </a:t>
            </a:r>
            <a:r>
              <a:rPr sz="1600" spc="-155" dirty="0">
                <a:solidFill>
                  <a:srgbClr val="13294F"/>
                </a:solidFill>
                <a:latin typeface="Verdana"/>
                <a:cs typeface="Verdana"/>
              </a:rPr>
              <a:t>«ЦКТ»,</a:t>
            </a:r>
            <a:r>
              <a:rPr sz="1600" spc="95" dirty="0">
                <a:solidFill>
                  <a:srgbClr val="13294F"/>
                </a:solidFill>
                <a:latin typeface="Verdana"/>
                <a:cs typeface="Verdana"/>
              </a:rPr>
              <a:t> </a:t>
            </a:r>
            <a:r>
              <a:rPr sz="1600" spc="90" dirty="0">
                <a:solidFill>
                  <a:srgbClr val="13294F"/>
                </a:solidFill>
                <a:latin typeface="Verdana"/>
                <a:cs typeface="Verdana"/>
              </a:rPr>
              <a:t>ПАО</a:t>
            </a:r>
            <a:r>
              <a:rPr sz="1600" spc="55" dirty="0">
                <a:solidFill>
                  <a:srgbClr val="13294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3294F"/>
                </a:solidFill>
                <a:latin typeface="Verdana"/>
                <a:cs typeface="Verdana"/>
              </a:rPr>
              <a:t>«Протон-</a:t>
            </a:r>
            <a:r>
              <a:rPr sz="1600" spc="-20" dirty="0">
                <a:solidFill>
                  <a:srgbClr val="13294F"/>
                </a:solidFill>
                <a:latin typeface="Verdana"/>
                <a:cs typeface="Verdana"/>
              </a:rPr>
              <a:t>ПМ».</a:t>
            </a:r>
            <a:endParaRPr sz="1600" dirty="0">
              <a:latin typeface="Verdana"/>
              <a:cs typeface="Verdana"/>
            </a:endParaRPr>
          </a:p>
        </p:txBody>
      </p:sp>
      <p:pic>
        <p:nvPicPr>
          <p:cNvPr id="23" name="object 20">
            <a:extLst>
              <a:ext uri="{FF2B5EF4-FFF2-40B4-BE49-F238E27FC236}">
                <a16:creationId xmlns:a16="http://schemas.microsoft.com/office/drawing/2014/main" id="{25EEF29C-A520-4535-9756-C3A8DA3B82C8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06919" y="5677882"/>
            <a:ext cx="150520" cy="173666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55BC2113-996F-4985-9746-868F922D64F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734" y="2763266"/>
            <a:ext cx="5065372" cy="3084830"/>
          </a:xfrm>
          <a:prstGeom prst="parallelogram">
            <a:avLst>
              <a:gd name="adj" fmla="val 68345"/>
            </a:avLst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3"/>
            <a:ext cx="11931650" cy="6858000"/>
            <a:chOff x="0" y="-3"/>
            <a:chExt cx="1193165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3"/>
              <a:ext cx="3924299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3924300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6111" y="1493506"/>
              <a:ext cx="11035283" cy="4639056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796036" y="1589532"/>
            <a:ext cx="11035283" cy="4637658"/>
            <a:chOff x="1043939" y="1589532"/>
            <a:chExt cx="10787380" cy="4389120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95344" y="3479266"/>
              <a:ext cx="5035296" cy="72989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43939" y="1589532"/>
              <a:ext cx="10787380" cy="4389120"/>
            </a:xfrm>
            <a:custGeom>
              <a:avLst/>
              <a:gdLst/>
              <a:ahLst/>
              <a:cxnLst/>
              <a:rect l="l" t="t" r="r" b="b"/>
              <a:pathLst>
                <a:path w="10787380" h="4389120">
                  <a:moveTo>
                    <a:pt x="10786872" y="0"/>
                  </a:moveTo>
                  <a:lnTo>
                    <a:pt x="0" y="0"/>
                  </a:lnTo>
                  <a:lnTo>
                    <a:pt x="0" y="4389120"/>
                  </a:lnTo>
                  <a:lnTo>
                    <a:pt x="10786872" y="4389120"/>
                  </a:lnTo>
                  <a:lnTo>
                    <a:pt x="107868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546472" y="1588134"/>
            <a:ext cx="311912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0" spc="-25" dirty="0">
                <a:solidFill>
                  <a:srgbClr val="13294F"/>
                </a:solidFill>
                <a:latin typeface="Cambria Math"/>
                <a:cs typeface="Cambria Math"/>
              </a:rPr>
              <a:t>Аналоги</a:t>
            </a:r>
            <a:r>
              <a:rPr sz="3200" b="0" spc="-140" dirty="0">
                <a:solidFill>
                  <a:srgbClr val="13294F"/>
                </a:solidFill>
                <a:latin typeface="Cambria Math"/>
                <a:cs typeface="Cambria Math"/>
              </a:rPr>
              <a:t> </a:t>
            </a:r>
            <a:r>
              <a:rPr sz="3200" b="0" spc="-10" dirty="0">
                <a:solidFill>
                  <a:srgbClr val="E16428"/>
                </a:solidFill>
                <a:latin typeface="Cambria Math"/>
                <a:cs typeface="Cambria Math"/>
              </a:rPr>
              <a:t>проекта</a:t>
            </a:r>
            <a:endParaRPr sz="3200">
              <a:latin typeface="Cambria Math"/>
              <a:cs typeface="Cambria Math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474976" y="2328672"/>
            <a:ext cx="7242175" cy="0"/>
          </a:xfrm>
          <a:custGeom>
            <a:avLst/>
            <a:gdLst/>
            <a:ahLst/>
            <a:cxnLst/>
            <a:rect l="l" t="t" r="r" b="b"/>
            <a:pathLst>
              <a:path w="7242175">
                <a:moveTo>
                  <a:pt x="0" y="0"/>
                </a:moveTo>
                <a:lnTo>
                  <a:pt x="7242175" y="0"/>
                </a:lnTo>
              </a:path>
            </a:pathLst>
          </a:custGeom>
          <a:ln w="15240">
            <a:solidFill>
              <a:srgbClr val="EF53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10968748" y="0"/>
            <a:ext cx="1223645" cy="1459865"/>
            <a:chOff x="10968748" y="0"/>
            <a:chExt cx="1223645" cy="1459865"/>
          </a:xfrm>
        </p:grpSpPr>
        <p:sp>
          <p:nvSpPr>
            <p:cNvPr id="12" name="object 12"/>
            <p:cNvSpPr/>
            <p:nvPr/>
          </p:nvSpPr>
          <p:spPr>
            <a:xfrm>
              <a:off x="10968748" y="0"/>
              <a:ext cx="1116330" cy="777240"/>
            </a:xfrm>
            <a:custGeom>
              <a:avLst/>
              <a:gdLst/>
              <a:ahLst/>
              <a:cxnLst/>
              <a:rect l="l" t="t" r="r" b="b"/>
              <a:pathLst>
                <a:path w="1116329" h="777240">
                  <a:moveTo>
                    <a:pt x="752798" y="0"/>
                  </a:moveTo>
                  <a:lnTo>
                    <a:pt x="0" y="0"/>
                  </a:lnTo>
                  <a:lnTo>
                    <a:pt x="363207" y="777239"/>
                  </a:lnTo>
                  <a:lnTo>
                    <a:pt x="1115936" y="777239"/>
                  </a:lnTo>
                  <a:lnTo>
                    <a:pt x="752798" y="0"/>
                  </a:lnTo>
                  <a:close/>
                </a:path>
              </a:pathLst>
            </a:custGeom>
            <a:solidFill>
              <a:srgbClr val="EF53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374154" y="0"/>
              <a:ext cx="817845" cy="1459357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11531854" y="4569078"/>
            <a:ext cx="755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i="1" spc="-50" dirty="0"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4714677"/>
              </p:ext>
            </p:extLst>
          </p:nvPr>
        </p:nvGraphicFramePr>
        <p:xfrm>
          <a:off x="993901" y="2484884"/>
          <a:ext cx="10887455" cy="36476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853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01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58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7618">
                <a:tc>
                  <a:txBody>
                    <a:bodyPr/>
                    <a:lstStyle/>
                    <a:p>
                      <a:pPr marL="43942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600" dirty="0">
                          <a:solidFill>
                            <a:srgbClr val="13294F"/>
                          </a:solidFill>
                          <a:latin typeface="Cambria Math"/>
                          <a:cs typeface="Cambria Math"/>
                        </a:rPr>
                        <a:t>Наш</a:t>
                      </a:r>
                      <a:r>
                        <a:rPr sz="1600" spc="295" dirty="0">
                          <a:solidFill>
                            <a:srgbClr val="13294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600" spc="50" dirty="0">
                          <a:solidFill>
                            <a:srgbClr val="13294F"/>
                          </a:solidFill>
                          <a:latin typeface="Cambria Math"/>
                          <a:cs typeface="Cambria Math"/>
                        </a:rPr>
                        <a:t>продукт</a:t>
                      </a:r>
                      <a:endParaRPr sz="1600">
                        <a:latin typeface="Cambria Math"/>
                        <a:cs typeface="Cambria Math"/>
                      </a:endParaRPr>
                    </a:p>
                  </a:txBody>
                  <a:tcPr marL="0" marR="0" marT="1524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A6A6A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5311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dirty="0">
                          <a:solidFill>
                            <a:srgbClr val="13294F"/>
                          </a:solidFill>
                          <a:latin typeface="Cambria Math"/>
                          <a:cs typeface="Cambria Math"/>
                        </a:rPr>
                        <a:t>STAR</a:t>
                      </a:r>
                      <a:r>
                        <a:rPr sz="1600" spc="225" dirty="0">
                          <a:solidFill>
                            <a:srgbClr val="13294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600" spc="35" dirty="0">
                          <a:solidFill>
                            <a:srgbClr val="13294F"/>
                          </a:solidFill>
                          <a:latin typeface="Cambria Math"/>
                          <a:cs typeface="Cambria Math"/>
                        </a:rPr>
                        <a:t>(США)</a:t>
                      </a:r>
                      <a:endParaRPr sz="1600">
                        <a:latin typeface="Cambria Math"/>
                        <a:cs typeface="Cambria Math"/>
                      </a:endParaRPr>
                    </a:p>
                  </a:txBody>
                  <a:tcPr marL="0" marR="0" marT="228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A6A6A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7754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600" spc="55" dirty="0">
                          <a:solidFill>
                            <a:srgbClr val="13294F"/>
                          </a:solidFill>
                          <a:latin typeface="Cambria Math"/>
                          <a:cs typeface="Cambria Math"/>
                        </a:rPr>
                        <a:t>COBOT</a:t>
                      </a:r>
                      <a:r>
                        <a:rPr sz="1600" spc="150" dirty="0">
                          <a:solidFill>
                            <a:srgbClr val="13294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600" dirty="0">
                          <a:solidFill>
                            <a:srgbClr val="13294F"/>
                          </a:solidFill>
                          <a:latin typeface="Cambria Math"/>
                          <a:cs typeface="Cambria Math"/>
                        </a:rPr>
                        <a:t>S</a:t>
                      </a:r>
                      <a:r>
                        <a:rPr sz="1600" spc="180" dirty="0">
                          <a:solidFill>
                            <a:srgbClr val="13294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100" spc="-10" dirty="0">
                          <a:solidFill>
                            <a:srgbClr val="13294F"/>
                          </a:solidFill>
                          <a:latin typeface="Cambria Math"/>
                          <a:cs typeface="Cambria Math"/>
                        </a:rPr>
                        <a:t>(</a:t>
                      </a:r>
                      <a:r>
                        <a:rPr sz="1100" spc="-140" dirty="0">
                          <a:solidFill>
                            <a:srgbClr val="13294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100" spc="60" dirty="0">
                          <a:solidFill>
                            <a:srgbClr val="13294F"/>
                          </a:solidFill>
                          <a:latin typeface="Cambria Math"/>
                          <a:cs typeface="Cambria Math"/>
                        </a:rPr>
                        <a:t>Франция)</a:t>
                      </a:r>
                      <a:endParaRPr sz="1100" dirty="0">
                        <a:latin typeface="Cambria Math"/>
                        <a:cs typeface="Cambria Math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A6A6A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5470" marR="4889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600" spc="80" dirty="0">
                          <a:solidFill>
                            <a:srgbClr val="13294F"/>
                          </a:solidFill>
                          <a:latin typeface="Cambria Math"/>
                          <a:cs typeface="Cambria Math"/>
                        </a:rPr>
                        <a:t>RB-</a:t>
                      </a:r>
                      <a:r>
                        <a:rPr sz="1600" spc="55" dirty="0">
                          <a:solidFill>
                            <a:srgbClr val="13294F"/>
                          </a:solidFill>
                          <a:latin typeface="Cambria Math"/>
                          <a:cs typeface="Cambria Math"/>
                        </a:rPr>
                        <a:t>KAIROS</a:t>
                      </a:r>
                      <a:r>
                        <a:rPr sz="1600" spc="160" dirty="0">
                          <a:solidFill>
                            <a:srgbClr val="13294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100" spc="-10" dirty="0">
                          <a:solidFill>
                            <a:srgbClr val="13294F"/>
                          </a:solidFill>
                          <a:latin typeface="Cambria Math"/>
                          <a:cs typeface="Cambria Math"/>
                        </a:rPr>
                        <a:t>(</a:t>
                      </a:r>
                      <a:r>
                        <a:rPr sz="1100" spc="-135" dirty="0">
                          <a:solidFill>
                            <a:srgbClr val="13294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100" spc="60" dirty="0">
                          <a:solidFill>
                            <a:srgbClr val="13294F"/>
                          </a:solidFill>
                          <a:latin typeface="Cambria Math"/>
                          <a:cs typeface="Cambria Math"/>
                        </a:rPr>
                        <a:t>Испания)</a:t>
                      </a:r>
                      <a:endParaRPr sz="1100" dirty="0">
                        <a:latin typeface="Cambria Math"/>
                        <a:cs typeface="Cambria Math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A6A6A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3695">
                <a:tc>
                  <a:txBody>
                    <a:bodyPr/>
                    <a:lstStyle/>
                    <a:p>
                      <a:pPr marL="32512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1400" spc="-125" dirty="0">
                          <a:latin typeface="Verdana"/>
                          <a:cs typeface="Verdana"/>
                        </a:rPr>
                        <a:t>1100</a:t>
                      </a:r>
                      <a:r>
                        <a:rPr sz="140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65" dirty="0">
                          <a:latin typeface="Verdana"/>
                          <a:cs typeface="Verdana"/>
                        </a:rPr>
                        <a:t>х</a:t>
                      </a:r>
                      <a:r>
                        <a:rPr sz="140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20" dirty="0">
                          <a:latin typeface="Verdana"/>
                          <a:cs typeface="Verdana"/>
                        </a:rPr>
                        <a:t>900</a:t>
                      </a:r>
                      <a:r>
                        <a:rPr sz="140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65" dirty="0">
                          <a:latin typeface="Verdana"/>
                          <a:cs typeface="Verdana"/>
                        </a:rPr>
                        <a:t>х</a:t>
                      </a:r>
                      <a:r>
                        <a:rPr sz="140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25" dirty="0">
                          <a:latin typeface="Verdana"/>
                          <a:cs typeface="Verdana"/>
                        </a:rPr>
                        <a:t>1000</a:t>
                      </a:r>
                      <a:r>
                        <a:rPr sz="140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225" dirty="0">
                          <a:latin typeface="Verdana"/>
                          <a:cs typeface="Verdana"/>
                        </a:rPr>
                        <a:t>мм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8255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A6A6A6"/>
                      </a:solidFill>
                      <a:prstDash val="solid"/>
                    </a:lnT>
                    <a:lnB w="6350">
                      <a:solidFill>
                        <a:srgbClr val="A6A6A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63550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400" spc="-125" dirty="0">
                          <a:latin typeface="Verdana"/>
                          <a:cs typeface="Verdana"/>
                        </a:rPr>
                        <a:t>1100</a:t>
                      </a:r>
                      <a:r>
                        <a:rPr sz="140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65" dirty="0">
                          <a:latin typeface="Verdana"/>
                          <a:cs typeface="Verdana"/>
                        </a:rPr>
                        <a:t>х</a:t>
                      </a:r>
                      <a:r>
                        <a:rPr sz="140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25" dirty="0">
                          <a:latin typeface="Verdana"/>
                          <a:cs typeface="Verdana"/>
                        </a:rPr>
                        <a:t>650</a:t>
                      </a:r>
                      <a:r>
                        <a:rPr sz="140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65" dirty="0">
                          <a:latin typeface="Verdana"/>
                          <a:cs typeface="Verdana"/>
                        </a:rPr>
                        <a:t>х</a:t>
                      </a:r>
                      <a:r>
                        <a:rPr sz="140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25" dirty="0">
                          <a:latin typeface="Verdana"/>
                          <a:cs typeface="Verdana"/>
                        </a:rPr>
                        <a:t>745</a:t>
                      </a:r>
                      <a:r>
                        <a:rPr sz="140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225" dirty="0">
                          <a:latin typeface="Verdana"/>
                          <a:cs typeface="Verdana"/>
                        </a:rPr>
                        <a:t>мм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901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A6A6A6"/>
                      </a:solidFill>
                      <a:prstDash val="solid"/>
                    </a:lnT>
                    <a:lnB w="6350">
                      <a:solidFill>
                        <a:srgbClr val="A6A6A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0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400" spc="-125" dirty="0">
                          <a:latin typeface="Verdana"/>
                          <a:cs typeface="Verdana"/>
                        </a:rPr>
                        <a:t>500</a:t>
                      </a:r>
                      <a:r>
                        <a:rPr sz="140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65" dirty="0">
                          <a:latin typeface="Verdana"/>
                          <a:cs typeface="Verdana"/>
                        </a:rPr>
                        <a:t>x</a:t>
                      </a:r>
                      <a:r>
                        <a:rPr sz="140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25" dirty="0">
                          <a:latin typeface="Verdana"/>
                          <a:cs typeface="Verdana"/>
                        </a:rPr>
                        <a:t>754</a:t>
                      </a:r>
                      <a:r>
                        <a:rPr sz="140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65" dirty="0">
                          <a:latin typeface="Verdana"/>
                          <a:cs typeface="Verdana"/>
                        </a:rPr>
                        <a:t>x</a:t>
                      </a:r>
                      <a:r>
                        <a:rPr sz="140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25" dirty="0">
                          <a:latin typeface="Verdana"/>
                          <a:cs typeface="Verdana"/>
                        </a:rPr>
                        <a:t>1504</a:t>
                      </a:r>
                      <a:r>
                        <a:rPr sz="140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225" dirty="0">
                          <a:latin typeface="Verdana"/>
                          <a:cs typeface="Verdana"/>
                        </a:rPr>
                        <a:t>мм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901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A6A6A6"/>
                      </a:solidFill>
                      <a:prstDash val="solid"/>
                    </a:lnT>
                    <a:lnB w="6350">
                      <a:solidFill>
                        <a:srgbClr val="A6A6A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75310" marR="4889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400" spc="-125" dirty="0">
                          <a:latin typeface="Verdana"/>
                          <a:cs typeface="Verdana"/>
                        </a:rPr>
                        <a:t>978</a:t>
                      </a:r>
                      <a:r>
                        <a:rPr sz="140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65" dirty="0">
                          <a:latin typeface="Verdana"/>
                          <a:cs typeface="Verdana"/>
                        </a:rPr>
                        <a:t>x</a:t>
                      </a:r>
                      <a:r>
                        <a:rPr sz="140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25" dirty="0">
                          <a:latin typeface="Verdana"/>
                          <a:cs typeface="Verdana"/>
                        </a:rPr>
                        <a:t>776</a:t>
                      </a:r>
                      <a:r>
                        <a:rPr sz="140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65" dirty="0">
                          <a:latin typeface="Verdana"/>
                          <a:cs typeface="Verdana"/>
                        </a:rPr>
                        <a:t>x</a:t>
                      </a:r>
                      <a:r>
                        <a:rPr sz="140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25" dirty="0">
                          <a:latin typeface="Verdana"/>
                          <a:cs typeface="Verdana"/>
                        </a:rPr>
                        <a:t>690</a:t>
                      </a:r>
                      <a:r>
                        <a:rPr sz="140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215" dirty="0">
                          <a:latin typeface="Verdana"/>
                          <a:cs typeface="Verdana"/>
                        </a:rPr>
                        <a:t>мм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9017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A6A6A6"/>
                      </a:solidFill>
                      <a:prstDash val="solid"/>
                    </a:lnT>
                    <a:lnB w="6350">
                      <a:solidFill>
                        <a:srgbClr val="A6A6A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8277"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400" spc="-20" dirty="0">
                          <a:latin typeface="Verdana"/>
                          <a:cs typeface="Verdana"/>
                        </a:rPr>
                        <a:t>Автономная</a:t>
                      </a:r>
                      <a:r>
                        <a:rPr sz="140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навигация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52069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A6A6A6"/>
                      </a:solidFill>
                      <a:prstDash val="solid"/>
                    </a:lnT>
                    <a:lnB w="6350">
                      <a:solidFill>
                        <a:srgbClr val="A6A6A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31140" marR="255270" indent="176530">
                        <a:lnSpc>
                          <a:spcPct val="100000"/>
                        </a:lnSpc>
                      </a:pPr>
                      <a:r>
                        <a:rPr sz="1400" spc="-60" dirty="0">
                          <a:latin typeface="Verdana"/>
                          <a:cs typeface="Verdana"/>
                        </a:rPr>
                        <a:t>SLAM</a:t>
                      </a:r>
                      <a:r>
                        <a:rPr sz="140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3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40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40" dirty="0">
                          <a:latin typeface="Verdana"/>
                          <a:cs typeface="Verdana"/>
                        </a:rPr>
                        <a:t>навигации</a:t>
                      </a:r>
                      <a:r>
                        <a:rPr sz="140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на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основе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магнитной</a:t>
                      </a:r>
                      <a:r>
                        <a:rPr sz="140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85" dirty="0">
                          <a:latin typeface="Verdana"/>
                          <a:cs typeface="Verdana"/>
                        </a:rPr>
                        <a:t>ленты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A6A6A6"/>
                      </a:solidFill>
                      <a:prstDash val="solid"/>
                    </a:lnT>
                    <a:lnB w="6350">
                      <a:solidFill>
                        <a:srgbClr val="A6A6A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73100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400" spc="-60" dirty="0">
                          <a:latin typeface="Verdana"/>
                          <a:cs typeface="Verdana"/>
                        </a:rPr>
                        <a:t>навигация</a:t>
                      </a:r>
                      <a:r>
                        <a:rPr sz="1400" spc="-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0" dirty="0">
                          <a:latin typeface="Verdana"/>
                          <a:cs typeface="Verdana"/>
                        </a:rPr>
                        <a:t>NAVIS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736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A6A6A6"/>
                      </a:solidFill>
                      <a:prstDash val="solid"/>
                    </a:lnT>
                    <a:lnB w="6350">
                      <a:solidFill>
                        <a:srgbClr val="A6A6A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11760" marR="4889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120" dirty="0">
                          <a:latin typeface="Verdana"/>
                          <a:cs typeface="Verdana"/>
                        </a:rPr>
                        <a:t>Wi-</a:t>
                      </a:r>
                      <a:r>
                        <a:rPr sz="1400" spc="-130" dirty="0">
                          <a:latin typeface="Verdana"/>
                          <a:cs typeface="Verdana"/>
                        </a:rPr>
                        <a:t>Fi</a:t>
                      </a:r>
                      <a:r>
                        <a:rPr sz="1400" spc="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25" dirty="0">
                          <a:latin typeface="Verdana"/>
                          <a:cs typeface="Verdana"/>
                        </a:rPr>
                        <a:t>802.11</a:t>
                      </a:r>
                      <a:r>
                        <a:rPr sz="1400" spc="-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b/g/n/</a:t>
                      </a:r>
                      <a:r>
                        <a:rPr sz="1400">
                          <a:latin typeface="Verdana"/>
                          <a:cs typeface="Verdana"/>
                        </a:rPr>
                        <a:t>ac</a:t>
                      </a:r>
                      <a:r>
                        <a:rPr sz="1400" spc="-15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50">
                          <a:latin typeface="Verdana"/>
                          <a:cs typeface="Verdana"/>
                        </a:rPr>
                        <a:t>и</a:t>
                      </a:r>
                      <a:endParaRPr sz="1400" dirty="0">
                        <a:latin typeface="Verdana"/>
                        <a:cs typeface="Verdana"/>
                      </a:endParaRPr>
                    </a:p>
                    <a:p>
                      <a:pPr marL="67310" marR="48895" algn="ctr">
                        <a:lnSpc>
                          <a:spcPts val="1145"/>
                        </a:lnSpc>
                      </a:pPr>
                      <a:r>
                        <a:rPr sz="1400" spc="-30" dirty="0">
                          <a:latin typeface="Verdana"/>
                          <a:cs typeface="Verdana"/>
                        </a:rPr>
                        <a:t>блютус</a:t>
                      </a:r>
                      <a:r>
                        <a:rPr sz="140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0" dirty="0">
                          <a:latin typeface="Verdana"/>
                          <a:cs typeface="Verdana"/>
                        </a:rPr>
                        <a:t>4.0.</a:t>
                      </a:r>
                      <a:endParaRPr sz="1400" dirty="0">
                        <a:latin typeface="Verdana"/>
                        <a:cs typeface="Verdan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A6A6A6"/>
                      </a:solidFill>
                      <a:prstDash val="solid"/>
                    </a:lnT>
                    <a:lnB w="6350">
                      <a:solidFill>
                        <a:srgbClr val="A6A6A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1594">
                <a:tc>
                  <a:txBody>
                    <a:bodyPr/>
                    <a:lstStyle/>
                    <a:p>
                      <a:pPr marL="40322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400" spc="-25" dirty="0">
                          <a:latin typeface="Verdana"/>
                          <a:cs typeface="Verdana"/>
                        </a:rPr>
                        <a:t>Скорость:</a:t>
                      </a:r>
                      <a:r>
                        <a:rPr sz="140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25" dirty="0">
                          <a:latin typeface="Verdana"/>
                          <a:cs typeface="Verdana"/>
                        </a:rPr>
                        <a:t>23</a:t>
                      </a:r>
                      <a:r>
                        <a:rPr sz="140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0" dirty="0">
                          <a:latin typeface="Verdana"/>
                          <a:cs typeface="Verdana"/>
                        </a:rPr>
                        <a:t>км/ч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5143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A6A6A6"/>
                      </a:solidFill>
                      <a:prstDash val="solid"/>
                    </a:lnT>
                    <a:lnB w="6350">
                      <a:solidFill>
                        <a:srgbClr val="A6A6A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003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400" spc="-25" dirty="0">
                          <a:latin typeface="Verdana"/>
                          <a:cs typeface="Verdana"/>
                        </a:rPr>
                        <a:t>Скорость:</a:t>
                      </a:r>
                      <a:r>
                        <a:rPr sz="140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25" dirty="0">
                          <a:latin typeface="Verdana"/>
                          <a:cs typeface="Verdana"/>
                        </a:rPr>
                        <a:t>18</a:t>
                      </a:r>
                      <a:r>
                        <a:rPr sz="140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9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40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25" dirty="0">
                          <a:latin typeface="Verdana"/>
                          <a:cs typeface="Verdana"/>
                        </a:rPr>
                        <a:t>36</a:t>
                      </a:r>
                      <a:r>
                        <a:rPr sz="140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60" dirty="0">
                          <a:latin typeface="Verdana"/>
                          <a:cs typeface="Verdana"/>
                        </a:rPr>
                        <a:t>м/мин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A6A6A6"/>
                      </a:solidFill>
                      <a:prstDash val="solid"/>
                    </a:lnT>
                    <a:lnB w="6350">
                      <a:solidFill>
                        <a:srgbClr val="A6A6A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6575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400" spc="-25" dirty="0">
                          <a:latin typeface="Verdana"/>
                          <a:cs typeface="Verdana"/>
                        </a:rPr>
                        <a:t>Скорость:</a:t>
                      </a:r>
                      <a:r>
                        <a:rPr sz="140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25" dirty="0">
                          <a:latin typeface="Verdana"/>
                          <a:cs typeface="Verdana"/>
                        </a:rPr>
                        <a:t>1,6</a:t>
                      </a:r>
                      <a:r>
                        <a:rPr sz="140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50" dirty="0">
                          <a:latin typeface="Verdana"/>
                          <a:cs typeface="Verdana"/>
                        </a:rPr>
                        <a:t>м/сек</a:t>
                      </a:r>
                      <a:endParaRPr sz="1400" dirty="0">
                        <a:latin typeface="Verdana"/>
                        <a:cs typeface="Verdana"/>
                      </a:endParaRPr>
                    </a:p>
                  </a:txBody>
                  <a:tcPr marL="0" marR="0" marT="984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A6A6A6"/>
                      </a:solidFill>
                      <a:prstDash val="solid"/>
                    </a:lnT>
                    <a:lnB w="6350">
                      <a:solidFill>
                        <a:srgbClr val="A6A6A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50545" marR="48895"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Скорость:</a:t>
                      </a:r>
                      <a:r>
                        <a:rPr sz="1400" spc="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25" dirty="0">
                          <a:latin typeface="Verdana"/>
                          <a:cs typeface="Verdana"/>
                        </a:rPr>
                        <a:t>1,5</a:t>
                      </a:r>
                      <a:r>
                        <a:rPr sz="140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100" dirty="0">
                          <a:latin typeface="Verdana"/>
                          <a:cs typeface="Verdana"/>
                        </a:rPr>
                        <a:t>м/с</a:t>
                      </a:r>
                      <a:endParaRPr sz="1400" dirty="0">
                        <a:latin typeface="Verdana"/>
                        <a:cs typeface="Verdana"/>
                      </a:endParaRPr>
                    </a:p>
                  </a:txBody>
                  <a:tcPr marL="0" marR="0" marT="10858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A6A6A6"/>
                      </a:solidFill>
                      <a:prstDash val="solid"/>
                    </a:lnT>
                    <a:lnB w="6350">
                      <a:solidFill>
                        <a:srgbClr val="A6A6A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8997">
                <a:tc>
                  <a:txBody>
                    <a:bodyPr/>
                    <a:lstStyle/>
                    <a:p>
                      <a:pPr marL="38735"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lang="ru-RU" sz="1400" spc="-25" dirty="0">
                          <a:latin typeface="Verdana"/>
                          <a:cs typeface="Verdana"/>
                        </a:rPr>
                        <a:t>Грузоподъемность </a:t>
                      </a:r>
                      <a:r>
                        <a:rPr sz="1400" dirty="0" err="1">
                          <a:latin typeface="Verdana"/>
                          <a:cs typeface="Verdana"/>
                        </a:rPr>
                        <a:t>до</a:t>
                      </a:r>
                      <a:r>
                        <a:rPr sz="1400" spc="-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25" dirty="0">
                          <a:latin typeface="Verdana"/>
                          <a:cs typeface="Verdana"/>
                        </a:rPr>
                        <a:t>70</a:t>
                      </a:r>
                      <a:r>
                        <a:rPr sz="1400" spc="-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кг</a:t>
                      </a:r>
                      <a:endParaRPr sz="1400" dirty="0">
                        <a:latin typeface="Verdana"/>
                        <a:cs typeface="Verdana"/>
                      </a:endParaRPr>
                    </a:p>
                  </a:txBody>
                  <a:tcPr marL="0" marR="0" marT="9207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A6A6A6"/>
                      </a:solidFill>
                      <a:prstDash val="solid"/>
                    </a:lnT>
                    <a:lnB w="6350">
                      <a:solidFill>
                        <a:srgbClr val="A6A6A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939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400" spc="-25" dirty="0">
                          <a:latin typeface="Verdana"/>
                          <a:cs typeface="Verdana"/>
                        </a:rPr>
                        <a:t>Грузоподъемность</a:t>
                      </a:r>
                      <a:r>
                        <a:rPr sz="140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до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25" dirty="0">
                          <a:latin typeface="Verdana"/>
                          <a:cs typeface="Verdana"/>
                        </a:rPr>
                        <a:t>50</a:t>
                      </a:r>
                      <a:r>
                        <a:rPr sz="140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кг</a:t>
                      </a:r>
                      <a:endParaRPr sz="1400" dirty="0">
                        <a:latin typeface="Verdana"/>
                        <a:cs typeface="Verdana"/>
                      </a:endParaRPr>
                    </a:p>
                  </a:txBody>
                  <a:tcPr marL="0" marR="0" marT="895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A6A6A6"/>
                      </a:solidFill>
                      <a:prstDash val="solid"/>
                    </a:lnT>
                    <a:lnB w="6350">
                      <a:solidFill>
                        <a:srgbClr val="A6A6A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83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400" spc="-25" dirty="0">
                          <a:latin typeface="Verdana"/>
                          <a:cs typeface="Verdana"/>
                        </a:rPr>
                        <a:t>Грузоподъемность</a:t>
                      </a:r>
                      <a:r>
                        <a:rPr sz="140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до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25" dirty="0">
                          <a:latin typeface="Verdana"/>
                          <a:cs typeface="Verdana"/>
                        </a:rPr>
                        <a:t>30</a:t>
                      </a:r>
                      <a:r>
                        <a:rPr sz="140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кг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850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A6A6A6"/>
                      </a:solidFill>
                      <a:prstDash val="solid"/>
                    </a:lnT>
                    <a:lnB w="6350">
                      <a:solidFill>
                        <a:srgbClr val="A6A6A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0" marR="4889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400" spc="-25" dirty="0">
                          <a:latin typeface="Verdana"/>
                          <a:cs typeface="Verdana"/>
                        </a:rPr>
                        <a:t>Грузоподъемность</a:t>
                      </a:r>
                      <a:r>
                        <a:rPr sz="140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до</a:t>
                      </a:r>
                      <a:r>
                        <a:rPr sz="140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25" dirty="0">
                          <a:latin typeface="Verdana"/>
                          <a:cs typeface="Verdana"/>
                        </a:rPr>
                        <a:t>250</a:t>
                      </a:r>
                      <a:r>
                        <a:rPr sz="140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кг</a:t>
                      </a:r>
                      <a:endParaRPr sz="1400" dirty="0">
                        <a:latin typeface="Verdana"/>
                        <a:cs typeface="Verdana"/>
                      </a:endParaRPr>
                    </a:p>
                  </a:txBody>
                  <a:tcPr marL="0" marR="0" marT="9525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A6A6A6"/>
                      </a:solidFill>
                      <a:prstDash val="solid"/>
                    </a:lnT>
                    <a:lnB w="6350">
                      <a:solidFill>
                        <a:srgbClr val="A6A6A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4301">
                <a:tc>
                  <a:txBody>
                    <a:bodyPr/>
                    <a:lstStyle/>
                    <a:p>
                      <a:pPr marL="174625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400" spc="130" dirty="0">
                          <a:latin typeface="Verdana"/>
                          <a:cs typeface="Verdana"/>
                        </a:rPr>
                        <a:t>Масса</a:t>
                      </a:r>
                      <a:r>
                        <a:rPr sz="140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50" dirty="0">
                          <a:latin typeface="Verdana"/>
                          <a:cs typeface="Verdana"/>
                        </a:rPr>
                        <a:t>захвата</a:t>
                      </a:r>
                      <a:r>
                        <a:rPr sz="140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до</a:t>
                      </a:r>
                      <a:r>
                        <a:rPr sz="140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25" dirty="0">
                          <a:latin typeface="Verdana"/>
                          <a:cs typeface="Verdana"/>
                        </a:rPr>
                        <a:t>35</a:t>
                      </a:r>
                      <a:r>
                        <a:rPr sz="140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кг</a:t>
                      </a:r>
                      <a:endParaRPr sz="1400" dirty="0">
                        <a:latin typeface="Verdana"/>
                        <a:cs typeface="Verdana"/>
                      </a:endParaRPr>
                    </a:p>
                  </a:txBody>
                  <a:tcPr marL="0" marR="0" marT="9842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A6A6A6"/>
                      </a:solidFill>
                      <a:prstDash val="solid"/>
                    </a:lnT>
                    <a:lnB w="6350">
                      <a:solidFill>
                        <a:srgbClr val="A6A6A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36550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400" spc="130" dirty="0">
                          <a:latin typeface="Verdana"/>
                          <a:cs typeface="Verdana"/>
                        </a:rPr>
                        <a:t>Масса</a:t>
                      </a:r>
                      <a:r>
                        <a:rPr sz="140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50" dirty="0">
                          <a:latin typeface="Verdana"/>
                          <a:cs typeface="Verdana"/>
                        </a:rPr>
                        <a:t>захвата</a:t>
                      </a:r>
                      <a:r>
                        <a:rPr sz="140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до</a:t>
                      </a:r>
                      <a:r>
                        <a:rPr sz="140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25" dirty="0">
                          <a:latin typeface="Verdana"/>
                          <a:cs typeface="Verdana"/>
                        </a:rPr>
                        <a:t>15</a:t>
                      </a:r>
                      <a:r>
                        <a:rPr sz="140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кг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946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A6A6A6"/>
                      </a:solidFill>
                      <a:prstDash val="solid"/>
                    </a:lnT>
                    <a:lnB w="6350">
                      <a:solidFill>
                        <a:srgbClr val="A6A6A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63855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400" spc="125" dirty="0">
                          <a:latin typeface="Verdana"/>
                          <a:cs typeface="Verdana"/>
                        </a:rPr>
                        <a:t>Масса</a:t>
                      </a:r>
                      <a:r>
                        <a:rPr sz="140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55" dirty="0">
                          <a:latin typeface="Verdana"/>
                          <a:cs typeface="Verdana"/>
                        </a:rPr>
                        <a:t>захвата</a:t>
                      </a:r>
                      <a:r>
                        <a:rPr sz="140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до</a:t>
                      </a:r>
                      <a:r>
                        <a:rPr sz="140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25" dirty="0">
                          <a:latin typeface="Verdana"/>
                          <a:cs typeface="Verdana"/>
                        </a:rPr>
                        <a:t>5</a:t>
                      </a:r>
                      <a:r>
                        <a:rPr sz="140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кг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742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A6A6A6"/>
                      </a:solidFill>
                      <a:prstDash val="solid"/>
                    </a:lnT>
                    <a:lnB w="6350">
                      <a:solidFill>
                        <a:srgbClr val="A6A6A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6460" marR="48895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Неизвестно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11112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A6A6A6"/>
                      </a:solidFill>
                      <a:prstDash val="solid"/>
                    </a:lnT>
                    <a:lnB w="6350">
                      <a:solidFill>
                        <a:srgbClr val="A6A6A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3196">
                <a:tc>
                  <a:txBody>
                    <a:bodyPr/>
                    <a:lstStyle/>
                    <a:p>
                      <a:pPr marL="287020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400" spc="-125" dirty="0">
                          <a:latin typeface="Verdana"/>
                          <a:cs typeface="Verdana"/>
                        </a:rPr>
                        <a:t>23</a:t>
                      </a:r>
                      <a:r>
                        <a:rPr sz="1400" spc="-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часа</a:t>
                      </a:r>
                      <a:r>
                        <a:rPr sz="140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работы,</a:t>
                      </a:r>
                      <a:r>
                        <a:rPr sz="140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50" dirty="0">
                          <a:latin typeface="Verdana"/>
                          <a:cs typeface="Verdana"/>
                        </a:rPr>
                        <a:t>IP</a:t>
                      </a:r>
                      <a:r>
                        <a:rPr sz="140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64</a:t>
                      </a:r>
                      <a:endParaRPr sz="1400" dirty="0">
                        <a:latin typeface="Verdana"/>
                        <a:cs typeface="Verdana"/>
                      </a:endParaRPr>
                    </a:p>
                  </a:txBody>
                  <a:tcPr marL="0" marR="0" marT="10477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A6A6A6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71170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400" spc="-125" dirty="0">
                          <a:latin typeface="Verdana"/>
                          <a:cs typeface="Verdana"/>
                        </a:rPr>
                        <a:t>8</a:t>
                      </a:r>
                      <a:r>
                        <a:rPr sz="140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0" dirty="0">
                          <a:latin typeface="Verdana"/>
                          <a:cs typeface="Verdana"/>
                        </a:rPr>
                        <a:t>часов</a:t>
                      </a:r>
                      <a:r>
                        <a:rPr sz="140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работы,</a:t>
                      </a:r>
                      <a:r>
                        <a:rPr sz="140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50" dirty="0">
                          <a:latin typeface="Verdana"/>
                          <a:cs typeface="Verdana"/>
                        </a:rPr>
                        <a:t>IP</a:t>
                      </a:r>
                      <a:r>
                        <a:rPr sz="140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52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552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A6A6A6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1625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400" spc="-125" dirty="0">
                          <a:latin typeface="Verdana"/>
                          <a:cs typeface="Verdana"/>
                        </a:rPr>
                        <a:t>8</a:t>
                      </a:r>
                      <a:r>
                        <a:rPr sz="140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0" dirty="0">
                          <a:latin typeface="Verdana"/>
                          <a:cs typeface="Verdana"/>
                        </a:rPr>
                        <a:t>часов</a:t>
                      </a:r>
                      <a:r>
                        <a:rPr sz="140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работы,</a:t>
                      </a:r>
                      <a:r>
                        <a:rPr sz="140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50" dirty="0">
                          <a:latin typeface="Verdana"/>
                          <a:cs typeface="Verdana"/>
                        </a:rPr>
                        <a:t>IP</a:t>
                      </a:r>
                      <a:r>
                        <a:rPr sz="140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52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508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A6A6A6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763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автономность:</a:t>
                      </a:r>
                      <a:r>
                        <a:rPr sz="1400" spc="1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до</a:t>
                      </a:r>
                      <a:r>
                        <a:rPr sz="140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25" dirty="0">
                          <a:latin typeface="Verdana"/>
                          <a:cs typeface="Verdana"/>
                        </a:rPr>
                        <a:t>6</a:t>
                      </a:r>
                      <a:r>
                        <a:rPr sz="140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65" dirty="0">
                          <a:latin typeface="Verdana"/>
                          <a:cs typeface="Verdana"/>
                        </a:rPr>
                        <a:t>ч.,</a:t>
                      </a:r>
                      <a:r>
                        <a:rPr sz="140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30" dirty="0">
                          <a:latin typeface="Verdana"/>
                          <a:cs typeface="Verdana"/>
                        </a:rPr>
                        <a:t>,</a:t>
                      </a:r>
                      <a:r>
                        <a:rPr sz="140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50" dirty="0">
                          <a:latin typeface="Verdana"/>
                          <a:cs typeface="Verdana"/>
                        </a:rPr>
                        <a:t>IP</a:t>
                      </a:r>
                      <a:r>
                        <a:rPr sz="140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60" dirty="0">
                          <a:latin typeface="Verdana"/>
                          <a:cs typeface="Verdana"/>
                        </a:rPr>
                        <a:t>52</a:t>
                      </a:r>
                      <a:endParaRPr sz="1400" dirty="0">
                        <a:latin typeface="Verdana"/>
                        <a:cs typeface="Verdana"/>
                      </a:endParaRPr>
                    </a:p>
                  </a:txBody>
                  <a:tcPr marL="0" marR="0" marT="5334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A6A6A6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32970" y="4500916"/>
            <a:ext cx="2109470" cy="1468755"/>
          </a:xfrm>
          <a:prstGeom prst="rect">
            <a:avLst/>
          </a:prstGeom>
        </p:spPr>
        <p:txBody>
          <a:bodyPr vert="horz" wrap="square" lIns="0" tIns="144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35"/>
              </a:spcBef>
            </a:pPr>
            <a:r>
              <a:rPr sz="2000" spc="-20" dirty="0">
                <a:latin typeface="Verdana"/>
                <a:cs typeface="Verdana"/>
              </a:rPr>
              <a:t>Назаров</a:t>
            </a:r>
            <a:r>
              <a:rPr sz="2000" spc="-13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Никита</a:t>
            </a:r>
            <a:endParaRPr sz="2000" dirty="0">
              <a:latin typeface="Verdana"/>
              <a:cs typeface="Verdana"/>
            </a:endParaRPr>
          </a:p>
          <a:p>
            <a:pPr marL="86995" marR="5080" algn="ctr">
              <a:lnSpc>
                <a:spcPct val="90100"/>
              </a:lnSpc>
              <a:spcBef>
                <a:spcPts val="1010"/>
              </a:spcBef>
            </a:pPr>
            <a:r>
              <a:rPr sz="1600" spc="-10" dirty="0">
                <a:latin typeface="Verdana"/>
                <a:cs typeface="Verdana"/>
              </a:rPr>
              <a:t>Программист, </a:t>
            </a:r>
            <a:r>
              <a:rPr sz="1600" dirty="0">
                <a:latin typeface="Verdana"/>
                <a:cs typeface="Verdana"/>
              </a:rPr>
              <a:t>магистрант</a:t>
            </a:r>
            <a:r>
              <a:rPr sz="1600" spc="-45" dirty="0">
                <a:latin typeface="Verdana"/>
                <a:cs typeface="Verdana"/>
              </a:rPr>
              <a:t> </a:t>
            </a:r>
            <a:r>
              <a:rPr sz="1600" spc="-75" dirty="0">
                <a:latin typeface="Verdana"/>
                <a:cs typeface="Verdana"/>
              </a:rPr>
              <a:t>ПНИПУ, </a:t>
            </a:r>
            <a:r>
              <a:rPr sz="1600" spc="-10" dirty="0">
                <a:latin typeface="Verdana"/>
                <a:cs typeface="Verdana"/>
              </a:rPr>
              <a:t>инженер</a:t>
            </a:r>
            <a:endParaRPr sz="1600" dirty="0">
              <a:latin typeface="Verdana"/>
              <a:cs typeface="Verdana"/>
            </a:endParaRPr>
          </a:p>
          <a:p>
            <a:pPr marL="75565" algn="ctr">
              <a:lnSpc>
                <a:spcPts val="1730"/>
              </a:lnSpc>
            </a:pPr>
            <a:r>
              <a:rPr sz="1600" spc="-10" dirty="0">
                <a:latin typeface="Verdana"/>
                <a:cs typeface="Verdana"/>
              </a:rPr>
              <a:t>робототехник.</a:t>
            </a:r>
            <a:endParaRPr sz="160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90088" y="4610772"/>
            <a:ext cx="2814320" cy="1249045"/>
          </a:xfrm>
          <a:prstGeom prst="rect">
            <a:avLst/>
          </a:prstGeom>
        </p:spPr>
        <p:txBody>
          <a:bodyPr vert="horz" wrap="square" lIns="0" tIns="1441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35"/>
              </a:spcBef>
            </a:pPr>
            <a:r>
              <a:rPr sz="2000" spc="-70" dirty="0">
                <a:latin typeface="Verdana"/>
                <a:cs typeface="Verdana"/>
              </a:rPr>
              <a:t>Главатских</a:t>
            </a:r>
            <a:r>
              <a:rPr sz="2000" spc="-17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Владимир</a:t>
            </a:r>
            <a:endParaRPr sz="2000" dirty="0">
              <a:latin typeface="Verdana"/>
              <a:cs typeface="Verdana"/>
            </a:endParaRPr>
          </a:p>
          <a:p>
            <a:pPr marL="196850" marR="163830" indent="-1905" algn="ctr">
              <a:lnSpc>
                <a:spcPct val="90100"/>
              </a:lnSpc>
              <a:spcBef>
                <a:spcPts val="1010"/>
              </a:spcBef>
            </a:pPr>
            <a:r>
              <a:rPr sz="1600" spc="-75" dirty="0">
                <a:latin typeface="Verdana"/>
                <a:cs typeface="Verdana"/>
              </a:rPr>
              <a:t>Руководитель</a:t>
            </a:r>
            <a:r>
              <a:rPr sz="1600" spc="-6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проекта, </a:t>
            </a:r>
            <a:r>
              <a:rPr sz="1600" dirty="0">
                <a:latin typeface="Verdana"/>
                <a:cs typeface="Verdana"/>
              </a:rPr>
              <a:t>магистрант</a:t>
            </a:r>
            <a:r>
              <a:rPr sz="1600" spc="-4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ПНИПУ, </a:t>
            </a:r>
            <a:r>
              <a:rPr sz="1600" dirty="0">
                <a:latin typeface="Verdana"/>
                <a:cs typeface="Verdana"/>
              </a:rPr>
              <a:t>инженер</a:t>
            </a:r>
            <a:r>
              <a:rPr sz="1600" spc="-130" dirty="0">
                <a:latin typeface="Verdana"/>
                <a:cs typeface="Verdana"/>
              </a:rPr>
              <a:t> </a:t>
            </a:r>
            <a:r>
              <a:rPr sz="1600" spc="-45" dirty="0">
                <a:latin typeface="Verdana"/>
                <a:cs typeface="Verdana"/>
              </a:rPr>
              <a:t>робототехник.</a:t>
            </a:r>
            <a:endParaRPr sz="1600" dirty="0"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438400" y="1052717"/>
            <a:ext cx="6174448" cy="3552268"/>
            <a:chOff x="4153128" y="1284731"/>
            <a:chExt cx="6174448" cy="3552268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77290" y="1284731"/>
              <a:ext cx="3050286" cy="349377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21714" y="1629155"/>
              <a:ext cx="2377440" cy="282092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577519" y="1584959"/>
              <a:ext cx="2466340" cy="2909570"/>
            </a:xfrm>
            <a:custGeom>
              <a:avLst/>
              <a:gdLst/>
              <a:ahLst/>
              <a:cxnLst/>
              <a:rect l="l" t="t" r="r" b="b"/>
              <a:pathLst>
                <a:path w="2466340" h="2909570">
                  <a:moveTo>
                    <a:pt x="439547" y="0"/>
                  </a:moveTo>
                  <a:lnTo>
                    <a:pt x="2466085" y="0"/>
                  </a:lnTo>
                  <a:lnTo>
                    <a:pt x="2466085" y="2470149"/>
                  </a:lnTo>
                  <a:lnTo>
                    <a:pt x="2463927" y="2513964"/>
                  </a:lnTo>
                  <a:lnTo>
                    <a:pt x="2457323" y="2557779"/>
                  </a:lnTo>
                  <a:lnTo>
                    <a:pt x="2446274" y="2600070"/>
                  </a:lnTo>
                  <a:lnTo>
                    <a:pt x="2431669" y="2640329"/>
                  </a:lnTo>
                  <a:lnTo>
                    <a:pt x="2412619" y="2679318"/>
                  </a:lnTo>
                  <a:lnTo>
                    <a:pt x="2390648" y="2715260"/>
                  </a:lnTo>
                  <a:lnTo>
                    <a:pt x="2365502" y="2749295"/>
                  </a:lnTo>
                  <a:lnTo>
                    <a:pt x="2336800" y="2780537"/>
                  </a:lnTo>
                  <a:lnTo>
                    <a:pt x="2306065" y="2808731"/>
                  </a:lnTo>
                  <a:lnTo>
                    <a:pt x="2272029" y="2834385"/>
                  </a:lnTo>
                  <a:lnTo>
                    <a:pt x="2235327" y="2856483"/>
                  </a:lnTo>
                  <a:lnTo>
                    <a:pt x="2196846" y="2875025"/>
                  </a:lnTo>
                  <a:lnTo>
                    <a:pt x="2156332" y="2889630"/>
                  </a:lnTo>
                  <a:lnTo>
                    <a:pt x="2114041" y="2900553"/>
                  </a:lnTo>
                  <a:lnTo>
                    <a:pt x="2070227" y="2907283"/>
                  </a:lnTo>
                  <a:lnTo>
                    <a:pt x="2026538" y="2909316"/>
                  </a:lnTo>
                  <a:lnTo>
                    <a:pt x="0" y="2909316"/>
                  </a:lnTo>
                  <a:lnTo>
                    <a:pt x="0" y="439546"/>
                  </a:lnTo>
                  <a:lnTo>
                    <a:pt x="2158" y="395731"/>
                  </a:lnTo>
                  <a:lnTo>
                    <a:pt x="8762" y="352043"/>
                  </a:lnTo>
                  <a:lnTo>
                    <a:pt x="19812" y="309752"/>
                  </a:lnTo>
                  <a:lnTo>
                    <a:pt x="34416" y="268985"/>
                  </a:lnTo>
                  <a:lnTo>
                    <a:pt x="53466" y="230504"/>
                  </a:lnTo>
                  <a:lnTo>
                    <a:pt x="75310" y="194182"/>
                  </a:lnTo>
                  <a:lnTo>
                    <a:pt x="100456" y="160273"/>
                  </a:lnTo>
                  <a:lnTo>
                    <a:pt x="128777" y="128777"/>
                  </a:lnTo>
                  <a:lnTo>
                    <a:pt x="160274" y="100456"/>
                  </a:lnTo>
                  <a:lnTo>
                    <a:pt x="194182" y="75310"/>
                  </a:lnTo>
                  <a:lnTo>
                    <a:pt x="230504" y="53466"/>
                  </a:lnTo>
                  <a:lnTo>
                    <a:pt x="268985" y="34416"/>
                  </a:lnTo>
                  <a:lnTo>
                    <a:pt x="309752" y="19811"/>
                  </a:lnTo>
                  <a:lnTo>
                    <a:pt x="352044" y="8762"/>
                  </a:lnTo>
                  <a:lnTo>
                    <a:pt x="395731" y="2158"/>
                  </a:lnTo>
                  <a:lnTo>
                    <a:pt x="439547" y="0"/>
                  </a:lnTo>
                  <a:close/>
                </a:path>
              </a:pathLst>
            </a:custGeom>
            <a:ln w="883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53128" y="1308177"/>
              <a:ext cx="2917697" cy="352882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97552" y="1652601"/>
              <a:ext cx="2244852" cy="285597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453357" y="1608405"/>
              <a:ext cx="2333625" cy="2945130"/>
            </a:xfrm>
            <a:custGeom>
              <a:avLst/>
              <a:gdLst/>
              <a:ahLst/>
              <a:cxnLst/>
              <a:rect l="l" t="t" r="r" b="b"/>
              <a:pathLst>
                <a:path w="2333625" h="2945129">
                  <a:moveTo>
                    <a:pt x="417321" y="0"/>
                  </a:moveTo>
                  <a:lnTo>
                    <a:pt x="2333497" y="0"/>
                  </a:lnTo>
                  <a:lnTo>
                    <a:pt x="2333497" y="2527427"/>
                  </a:lnTo>
                  <a:lnTo>
                    <a:pt x="2331339" y="2568829"/>
                  </a:lnTo>
                  <a:lnTo>
                    <a:pt x="2325116" y="2610358"/>
                  </a:lnTo>
                  <a:lnTo>
                    <a:pt x="2314955" y="2650490"/>
                  </a:lnTo>
                  <a:lnTo>
                    <a:pt x="2300731" y="2689225"/>
                  </a:lnTo>
                  <a:lnTo>
                    <a:pt x="2282952" y="2726055"/>
                  </a:lnTo>
                  <a:lnTo>
                    <a:pt x="2262124" y="2760091"/>
                  </a:lnTo>
                  <a:lnTo>
                    <a:pt x="2238120" y="2792476"/>
                  </a:lnTo>
                  <a:lnTo>
                    <a:pt x="2211069" y="2822194"/>
                  </a:lnTo>
                  <a:lnTo>
                    <a:pt x="2181225" y="2849372"/>
                  </a:lnTo>
                  <a:lnTo>
                    <a:pt x="2148966" y="2873248"/>
                  </a:lnTo>
                  <a:lnTo>
                    <a:pt x="2114804" y="2894076"/>
                  </a:lnTo>
                  <a:lnTo>
                    <a:pt x="2077974" y="2911856"/>
                  </a:lnTo>
                  <a:lnTo>
                    <a:pt x="2039365" y="2926080"/>
                  </a:lnTo>
                  <a:lnTo>
                    <a:pt x="1999233" y="2936367"/>
                  </a:lnTo>
                  <a:lnTo>
                    <a:pt x="1957577" y="2942590"/>
                  </a:lnTo>
                  <a:lnTo>
                    <a:pt x="1916176" y="2944749"/>
                  </a:lnTo>
                  <a:lnTo>
                    <a:pt x="0" y="2944749"/>
                  </a:lnTo>
                  <a:lnTo>
                    <a:pt x="0" y="417322"/>
                  </a:lnTo>
                  <a:lnTo>
                    <a:pt x="2158" y="375920"/>
                  </a:lnTo>
                  <a:lnTo>
                    <a:pt x="8381" y="334263"/>
                  </a:lnTo>
                  <a:lnTo>
                    <a:pt x="18541" y="294132"/>
                  </a:lnTo>
                  <a:lnTo>
                    <a:pt x="32892" y="255397"/>
                  </a:lnTo>
                  <a:lnTo>
                    <a:pt x="50545" y="219075"/>
                  </a:lnTo>
                  <a:lnTo>
                    <a:pt x="71374" y="184531"/>
                  </a:lnTo>
                  <a:lnTo>
                    <a:pt x="95757" y="152273"/>
                  </a:lnTo>
                  <a:lnTo>
                    <a:pt x="122427" y="122428"/>
                  </a:lnTo>
                  <a:lnTo>
                    <a:pt x="152272" y="95758"/>
                  </a:lnTo>
                  <a:lnTo>
                    <a:pt x="184530" y="71374"/>
                  </a:lnTo>
                  <a:lnTo>
                    <a:pt x="219075" y="50546"/>
                  </a:lnTo>
                  <a:lnTo>
                    <a:pt x="255396" y="32893"/>
                  </a:lnTo>
                  <a:lnTo>
                    <a:pt x="294131" y="18542"/>
                  </a:lnTo>
                  <a:lnTo>
                    <a:pt x="334263" y="8382"/>
                  </a:lnTo>
                  <a:lnTo>
                    <a:pt x="375919" y="2159"/>
                  </a:lnTo>
                  <a:lnTo>
                    <a:pt x="417321" y="0"/>
                  </a:lnTo>
                  <a:close/>
                </a:path>
              </a:pathLst>
            </a:custGeom>
            <a:ln w="883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378966" y="398729"/>
            <a:ext cx="298894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85" dirty="0"/>
              <a:t>Команда</a:t>
            </a:r>
            <a:r>
              <a:rPr sz="2400" spc="195" dirty="0"/>
              <a:t> </a:t>
            </a:r>
            <a:r>
              <a:rPr sz="2400" spc="75" dirty="0"/>
              <a:t>проекта</a:t>
            </a:r>
            <a:endParaRPr sz="2400"/>
          </a:p>
        </p:txBody>
      </p:sp>
      <p:sp>
        <p:nvSpPr>
          <p:cNvPr id="20" name="object 20"/>
          <p:cNvSpPr/>
          <p:nvPr/>
        </p:nvSpPr>
        <p:spPr>
          <a:xfrm>
            <a:off x="742187" y="507491"/>
            <a:ext cx="515620" cy="222885"/>
          </a:xfrm>
          <a:custGeom>
            <a:avLst/>
            <a:gdLst/>
            <a:ahLst/>
            <a:cxnLst/>
            <a:rect l="l" t="t" r="r" b="b"/>
            <a:pathLst>
              <a:path w="515619" h="222884">
                <a:moveTo>
                  <a:pt x="394144" y="0"/>
                </a:moveTo>
                <a:lnTo>
                  <a:pt x="68135" y="0"/>
                </a:lnTo>
                <a:lnTo>
                  <a:pt x="0" y="222504"/>
                </a:lnTo>
                <a:lnTo>
                  <a:pt x="325996" y="222504"/>
                </a:lnTo>
                <a:lnTo>
                  <a:pt x="394144" y="0"/>
                </a:lnTo>
                <a:close/>
              </a:path>
              <a:path w="515619" h="222884">
                <a:moveTo>
                  <a:pt x="462280" y="0"/>
                </a:moveTo>
                <a:lnTo>
                  <a:pt x="408851" y="0"/>
                </a:lnTo>
                <a:lnTo>
                  <a:pt x="340702" y="222504"/>
                </a:lnTo>
                <a:lnTo>
                  <a:pt x="394144" y="222504"/>
                </a:lnTo>
                <a:lnTo>
                  <a:pt x="462280" y="0"/>
                </a:lnTo>
                <a:close/>
              </a:path>
              <a:path w="515619" h="222884">
                <a:moveTo>
                  <a:pt x="515112" y="0"/>
                </a:moveTo>
                <a:lnTo>
                  <a:pt x="476694" y="0"/>
                </a:lnTo>
                <a:lnTo>
                  <a:pt x="408546" y="222504"/>
                </a:lnTo>
                <a:lnTo>
                  <a:pt x="446976" y="222504"/>
                </a:lnTo>
                <a:lnTo>
                  <a:pt x="515112" y="0"/>
                </a:lnTo>
                <a:close/>
              </a:path>
            </a:pathLst>
          </a:custGeom>
          <a:solidFill>
            <a:srgbClr val="EF55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0" y="6499859"/>
            <a:ext cx="12192000" cy="358140"/>
          </a:xfrm>
          <a:custGeom>
            <a:avLst/>
            <a:gdLst/>
            <a:ahLst/>
            <a:cxnLst/>
            <a:rect l="l" t="t" r="r" b="b"/>
            <a:pathLst>
              <a:path w="12192000" h="358140">
                <a:moveTo>
                  <a:pt x="12192000" y="0"/>
                </a:moveTo>
                <a:lnTo>
                  <a:pt x="0" y="0"/>
                </a:lnTo>
                <a:lnTo>
                  <a:pt x="0" y="358139"/>
                </a:lnTo>
                <a:lnTo>
                  <a:pt x="12192000" y="358139"/>
                </a:lnTo>
                <a:lnTo>
                  <a:pt x="12192000" y="0"/>
                </a:lnTo>
                <a:close/>
              </a:path>
            </a:pathLst>
          </a:custGeom>
          <a:solidFill>
            <a:srgbClr val="1F2E5E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62325" algn="l"/>
              </a:tabLst>
            </a:pPr>
            <a:r>
              <a:rPr spc="-10" dirty="0">
                <a:solidFill>
                  <a:srgbClr val="13294F"/>
                </a:solidFill>
              </a:rPr>
              <a:t>Спасибо</a:t>
            </a:r>
            <a:r>
              <a:rPr dirty="0">
                <a:solidFill>
                  <a:srgbClr val="13294F"/>
                </a:solidFill>
              </a:rPr>
              <a:t>	</a:t>
            </a:r>
            <a:r>
              <a:rPr spc="-130" dirty="0"/>
              <a:t>за</a:t>
            </a:r>
            <a:r>
              <a:rPr spc="-385" dirty="0"/>
              <a:t> </a:t>
            </a:r>
            <a:r>
              <a:rPr spc="-300" dirty="0"/>
              <a:t>внимание!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06157" y="5406948"/>
            <a:ext cx="406146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2000" spc="-70" dirty="0">
                <a:solidFill>
                  <a:srgbClr val="13294F"/>
                </a:solidFill>
                <a:latin typeface="Verdana"/>
                <a:cs typeface="Verdana"/>
              </a:rPr>
              <a:t>Главатских</a:t>
            </a:r>
            <a:r>
              <a:rPr sz="2000" spc="-105" dirty="0">
                <a:solidFill>
                  <a:srgbClr val="13294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13294F"/>
                </a:solidFill>
                <a:latin typeface="Verdana"/>
                <a:cs typeface="Verdana"/>
              </a:rPr>
              <a:t>Владимир</a:t>
            </a:r>
            <a:r>
              <a:rPr sz="2000" spc="-90" dirty="0">
                <a:solidFill>
                  <a:srgbClr val="13294F"/>
                </a:solidFill>
                <a:latin typeface="Verdana"/>
                <a:cs typeface="Verdana"/>
              </a:rPr>
              <a:t> </a:t>
            </a:r>
            <a:r>
              <a:rPr sz="2000" spc="-55" dirty="0">
                <a:solidFill>
                  <a:srgbClr val="13294F"/>
                </a:solidFill>
                <a:latin typeface="Verdana"/>
                <a:cs typeface="Verdana"/>
              </a:rPr>
              <a:t>Олегович</a:t>
            </a:r>
            <a:endParaRPr sz="2000">
              <a:latin typeface="Verdana"/>
              <a:cs typeface="Verdana"/>
            </a:endParaRPr>
          </a:p>
          <a:p>
            <a:pPr marR="5080" algn="r">
              <a:lnSpc>
                <a:spcPct val="100000"/>
              </a:lnSpc>
            </a:pPr>
            <a:r>
              <a:rPr sz="2000" spc="-80" dirty="0">
                <a:solidFill>
                  <a:srgbClr val="13294F"/>
                </a:solidFill>
                <a:latin typeface="Verdana"/>
                <a:cs typeface="Verdana"/>
              </a:rPr>
              <a:t>89129871114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422380" y="5436108"/>
            <a:ext cx="769620" cy="614680"/>
          </a:xfrm>
          <a:custGeom>
            <a:avLst/>
            <a:gdLst/>
            <a:ahLst/>
            <a:cxnLst/>
            <a:rect l="l" t="t" r="r" b="b"/>
            <a:pathLst>
              <a:path w="769620" h="614679">
                <a:moveTo>
                  <a:pt x="769620" y="0"/>
                </a:moveTo>
                <a:lnTo>
                  <a:pt x="0" y="0"/>
                </a:lnTo>
                <a:lnTo>
                  <a:pt x="0" y="614172"/>
                </a:lnTo>
                <a:lnTo>
                  <a:pt x="769620" y="614172"/>
                </a:lnTo>
                <a:lnTo>
                  <a:pt x="769620" y="0"/>
                </a:lnTo>
                <a:close/>
              </a:path>
            </a:pathLst>
          </a:custGeom>
          <a:solidFill>
            <a:srgbClr val="EF552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10705371" y="0"/>
            <a:ext cx="1487170" cy="2004060"/>
            <a:chOff x="10705371" y="0"/>
            <a:chExt cx="1487170" cy="2004060"/>
          </a:xfrm>
        </p:grpSpPr>
        <p:sp>
          <p:nvSpPr>
            <p:cNvPr id="6" name="object 6"/>
            <p:cNvSpPr/>
            <p:nvPr/>
          </p:nvSpPr>
          <p:spPr>
            <a:xfrm>
              <a:off x="10705371" y="0"/>
              <a:ext cx="1487170" cy="1327150"/>
            </a:xfrm>
            <a:custGeom>
              <a:avLst/>
              <a:gdLst/>
              <a:ahLst/>
              <a:cxnLst/>
              <a:rect l="l" t="t" r="r" b="b"/>
              <a:pathLst>
                <a:path w="1487170" h="1327150">
                  <a:moveTo>
                    <a:pt x="1024675" y="0"/>
                  </a:moveTo>
                  <a:lnTo>
                    <a:pt x="0" y="0"/>
                  </a:lnTo>
                  <a:lnTo>
                    <a:pt x="619472" y="1326769"/>
                  </a:lnTo>
                  <a:lnTo>
                    <a:pt x="1486628" y="1326769"/>
                  </a:lnTo>
                  <a:lnTo>
                    <a:pt x="1486628" y="989258"/>
                  </a:lnTo>
                  <a:lnTo>
                    <a:pt x="1024675" y="0"/>
                  </a:lnTo>
                  <a:close/>
                </a:path>
              </a:pathLst>
            </a:custGeom>
            <a:solidFill>
              <a:srgbClr val="EF53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256006" y="0"/>
              <a:ext cx="935993" cy="2003630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0" y="0"/>
            <a:ext cx="6330950" cy="6858000"/>
            <a:chOff x="0" y="0"/>
            <a:chExt cx="6330950" cy="6858000"/>
          </a:xfrm>
        </p:grpSpPr>
        <p:sp>
          <p:nvSpPr>
            <p:cNvPr id="9" name="object 9"/>
            <p:cNvSpPr/>
            <p:nvPr/>
          </p:nvSpPr>
          <p:spPr>
            <a:xfrm>
              <a:off x="2994279" y="3998595"/>
              <a:ext cx="3331210" cy="2423160"/>
            </a:xfrm>
            <a:custGeom>
              <a:avLst/>
              <a:gdLst/>
              <a:ahLst/>
              <a:cxnLst/>
              <a:rect l="l" t="t" r="r" b="b"/>
              <a:pathLst>
                <a:path w="3331210" h="2423160">
                  <a:moveTo>
                    <a:pt x="3331082" y="0"/>
                  </a:moveTo>
                  <a:lnTo>
                    <a:pt x="0" y="0"/>
                  </a:lnTo>
                  <a:lnTo>
                    <a:pt x="1665605" y="2423071"/>
                  </a:lnTo>
                  <a:lnTo>
                    <a:pt x="3331082" y="0"/>
                  </a:lnTo>
                  <a:close/>
                </a:path>
              </a:pathLst>
            </a:custGeom>
            <a:solidFill>
              <a:srgbClr val="EF562B">
                <a:alpha val="749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6330695" cy="6857999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6658736" y="3725926"/>
            <a:ext cx="490029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35" dirty="0" err="1">
                <a:latin typeface="Tahoma"/>
                <a:cs typeface="Tahoma"/>
              </a:rPr>
              <a:t>Проект</a:t>
            </a:r>
            <a:r>
              <a:rPr sz="1800" b="1" spc="-35" dirty="0">
                <a:latin typeface="Tahoma"/>
                <a:cs typeface="Tahoma"/>
              </a:rPr>
              <a:t>:</a:t>
            </a:r>
            <a:r>
              <a:rPr lang="ru-RU" sz="1800" b="1" spc="-35" dirty="0">
                <a:latin typeface="Tahoma"/>
                <a:cs typeface="Tahoma"/>
              </a:rPr>
              <a:t> Мобильный робототехнический </a:t>
            </a:r>
            <a:r>
              <a:rPr lang="ru-RU" sz="1800" b="1" spc="-35" dirty="0" err="1">
                <a:latin typeface="Tahoma"/>
                <a:cs typeface="Tahoma"/>
              </a:rPr>
              <a:t>комлпекс</a:t>
            </a:r>
            <a:endParaRPr sz="1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</TotalTime>
  <Words>800</Words>
  <Application>Microsoft Office PowerPoint</Application>
  <PresentationFormat>Широкоэкранный</PresentationFormat>
  <Paragraphs>110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Arial MT</vt:lpstr>
      <vt:lpstr>Calibri</vt:lpstr>
      <vt:lpstr>Cambria Math</vt:lpstr>
      <vt:lpstr>Tahoma</vt:lpstr>
      <vt:lpstr>Verdana</vt:lpstr>
      <vt:lpstr>Office Theme</vt:lpstr>
      <vt:lpstr>Мобильный робототехнический комплекс</vt:lpstr>
      <vt:lpstr>Актуальность / Проблема</vt:lpstr>
      <vt:lpstr>Платформа с универсальным шестизвенным роботом манипулятором</vt:lpstr>
      <vt:lpstr>Внедрение ИИ в промышленную робототехнику</vt:lpstr>
      <vt:lpstr>Рынок машиностроения:</vt:lpstr>
      <vt:lpstr>ЗАДАЧИ</vt:lpstr>
      <vt:lpstr>Научно-технический задел:</vt:lpstr>
      <vt:lpstr>Аналоги проекта</vt:lpstr>
      <vt:lpstr>Команда проекта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BOSS_ BABY</dc:creator>
  <cp:lastModifiedBy>volod</cp:lastModifiedBy>
  <cp:revision>10</cp:revision>
  <dcterms:created xsi:type="dcterms:W3CDTF">2025-05-12T17:08:37Z</dcterms:created>
  <dcterms:modified xsi:type="dcterms:W3CDTF">2025-05-30T15:31:43Z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2024-11-07T00:00:00Z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2025-05-12T00:00:00Z</vt:filetime>
  </property>
  <property fmtid="{D5CDD505-2E9C-101B-9397-08002B2CF9AE}" pid="5" name="Producer">
    <vt:lpwstr>Microsoft® PowerPoint® 2016</vt:lpwstr>
  </property>
</Properties>
</file>