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jjdNIoFAmWIhW8fZcT/cUsihWu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9b7ab2f5b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29b7ab2f5b6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9b8fd3588d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g29b8fd3588d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3.xml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1.png"/><Relationship Id="rId4" Type="http://schemas.openxmlformats.org/officeDocument/2006/relationships/image" Target="../media/image10.jpg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7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gif"/><Relationship Id="rId4" Type="http://schemas.openxmlformats.org/officeDocument/2006/relationships/image" Target="../media/image35.png"/><Relationship Id="rId5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jpg"/><Relationship Id="rId4" Type="http://schemas.openxmlformats.org/officeDocument/2006/relationships/image" Target="../media/image24.jpg"/><Relationship Id="rId5" Type="http://schemas.openxmlformats.org/officeDocument/2006/relationships/image" Target="../media/image29.jpg"/></Relationships>
</file>

<file path=ppt/slides/_rels/slide12.xml.rels><?xml version="1.0" encoding="UTF-8" standalone="yes"?><Relationships xmlns="http://schemas.openxmlformats.org/package/2006/relationships"><Relationship Id="rId40" Type="http://schemas.openxmlformats.org/officeDocument/2006/relationships/image" Target="../media/image56.png"/><Relationship Id="rId20" Type="http://schemas.openxmlformats.org/officeDocument/2006/relationships/image" Target="../media/image42.png"/><Relationship Id="rId42" Type="http://schemas.openxmlformats.org/officeDocument/2006/relationships/image" Target="../media/image64.png"/><Relationship Id="rId41" Type="http://schemas.openxmlformats.org/officeDocument/2006/relationships/image" Target="../media/image67.png"/><Relationship Id="rId22" Type="http://schemas.openxmlformats.org/officeDocument/2006/relationships/image" Target="../media/image41.png"/><Relationship Id="rId44" Type="http://schemas.openxmlformats.org/officeDocument/2006/relationships/image" Target="../media/image68.png"/><Relationship Id="rId21" Type="http://schemas.openxmlformats.org/officeDocument/2006/relationships/image" Target="../media/image44.png"/><Relationship Id="rId43" Type="http://schemas.openxmlformats.org/officeDocument/2006/relationships/image" Target="../media/image61.png"/><Relationship Id="rId24" Type="http://schemas.openxmlformats.org/officeDocument/2006/relationships/image" Target="../media/image46.png"/><Relationship Id="rId46" Type="http://schemas.openxmlformats.org/officeDocument/2006/relationships/image" Target="../media/image69.png"/><Relationship Id="rId23" Type="http://schemas.openxmlformats.org/officeDocument/2006/relationships/image" Target="../media/image47.png"/><Relationship Id="rId45" Type="http://schemas.openxmlformats.org/officeDocument/2006/relationships/image" Target="../media/image70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Relationship Id="rId4" Type="http://schemas.openxmlformats.org/officeDocument/2006/relationships/image" Target="../media/image27.png"/><Relationship Id="rId9" Type="http://schemas.openxmlformats.org/officeDocument/2006/relationships/image" Target="../media/image33.png"/><Relationship Id="rId26" Type="http://schemas.openxmlformats.org/officeDocument/2006/relationships/image" Target="../media/image45.png"/><Relationship Id="rId25" Type="http://schemas.openxmlformats.org/officeDocument/2006/relationships/image" Target="../media/image48.png"/><Relationship Id="rId47" Type="http://schemas.openxmlformats.org/officeDocument/2006/relationships/image" Target="../media/image66.png"/><Relationship Id="rId28" Type="http://schemas.openxmlformats.org/officeDocument/2006/relationships/image" Target="../media/image50.png"/><Relationship Id="rId27" Type="http://schemas.openxmlformats.org/officeDocument/2006/relationships/image" Target="../media/image52.png"/><Relationship Id="rId5" Type="http://schemas.openxmlformats.org/officeDocument/2006/relationships/image" Target="../media/image32.png"/><Relationship Id="rId6" Type="http://schemas.openxmlformats.org/officeDocument/2006/relationships/image" Target="../media/image25.png"/><Relationship Id="rId29" Type="http://schemas.openxmlformats.org/officeDocument/2006/relationships/image" Target="../media/image54.png"/><Relationship Id="rId7" Type="http://schemas.openxmlformats.org/officeDocument/2006/relationships/image" Target="../media/image28.png"/><Relationship Id="rId8" Type="http://schemas.openxmlformats.org/officeDocument/2006/relationships/image" Target="../media/image26.png"/><Relationship Id="rId31" Type="http://schemas.openxmlformats.org/officeDocument/2006/relationships/image" Target="../media/image60.png"/><Relationship Id="rId30" Type="http://schemas.openxmlformats.org/officeDocument/2006/relationships/image" Target="../media/image51.png"/><Relationship Id="rId11" Type="http://schemas.openxmlformats.org/officeDocument/2006/relationships/image" Target="../media/image30.png"/><Relationship Id="rId33" Type="http://schemas.openxmlformats.org/officeDocument/2006/relationships/image" Target="../media/image55.png"/><Relationship Id="rId10" Type="http://schemas.openxmlformats.org/officeDocument/2006/relationships/image" Target="../media/image31.png"/><Relationship Id="rId32" Type="http://schemas.openxmlformats.org/officeDocument/2006/relationships/image" Target="../media/image63.png"/><Relationship Id="rId13" Type="http://schemas.openxmlformats.org/officeDocument/2006/relationships/image" Target="../media/image34.png"/><Relationship Id="rId35" Type="http://schemas.openxmlformats.org/officeDocument/2006/relationships/image" Target="../media/image53.png"/><Relationship Id="rId12" Type="http://schemas.openxmlformats.org/officeDocument/2006/relationships/image" Target="../media/image36.png"/><Relationship Id="rId34" Type="http://schemas.openxmlformats.org/officeDocument/2006/relationships/image" Target="../media/image59.png"/><Relationship Id="rId15" Type="http://schemas.openxmlformats.org/officeDocument/2006/relationships/image" Target="../media/image39.png"/><Relationship Id="rId37" Type="http://schemas.openxmlformats.org/officeDocument/2006/relationships/image" Target="../media/image58.png"/><Relationship Id="rId14" Type="http://schemas.openxmlformats.org/officeDocument/2006/relationships/image" Target="../media/image40.png"/><Relationship Id="rId36" Type="http://schemas.openxmlformats.org/officeDocument/2006/relationships/image" Target="../media/image62.png"/><Relationship Id="rId17" Type="http://schemas.openxmlformats.org/officeDocument/2006/relationships/image" Target="../media/image43.png"/><Relationship Id="rId39" Type="http://schemas.openxmlformats.org/officeDocument/2006/relationships/image" Target="../media/image57.png"/><Relationship Id="rId16" Type="http://schemas.openxmlformats.org/officeDocument/2006/relationships/image" Target="../media/image37.png"/><Relationship Id="rId38" Type="http://schemas.openxmlformats.org/officeDocument/2006/relationships/image" Target="../media/image65.png"/><Relationship Id="rId19" Type="http://schemas.openxmlformats.org/officeDocument/2006/relationships/image" Target="../media/image38.png"/><Relationship Id="rId18" Type="http://schemas.openxmlformats.org/officeDocument/2006/relationships/image" Target="../media/image4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750" y="2172525"/>
            <a:ext cx="12476400" cy="2371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lang="ru-RU" sz="3638">
                <a:solidFill>
                  <a:schemeClr val="lt1"/>
                </a:solidFill>
              </a:rPr>
              <a:t>ProfStudent - профориентационная мультиплатформа для студентов и выпускников учебных заведений</a:t>
            </a:r>
            <a:endParaRPr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50" y="4525275"/>
            <a:ext cx="2500600" cy="2371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0"/>
            <a:ext cx="2534549" cy="2288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488103" y="647950"/>
            <a:ext cx="10981200" cy="12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 </a:t>
            </a:r>
            <a:endParaRPr b="1" i="0" sz="32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lang="ru-RU" sz="1900">
                <a:solidFill>
                  <a:schemeClr val="accent1"/>
                </a:solidFill>
              </a:rPr>
              <a:t>подтверждается наличием следующих трендов</a:t>
            </a:r>
            <a:endParaRPr b="1" sz="1900">
              <a:solidFill>
                <a:schemeClr val="accent1"/>
              </a:solidFill>
            </a:endParaRPr>
          </a:p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accent1"/>
              </a:solidFill>
            </a:endParaRPr>
          </a:p>
        </p:txBody>
      </p:sp>
      <p:pic>
        <p:nvPicPr>
          <p:cNvPr id="133" name="Google Shape;13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88" y="3172947"/>
            <a:ext cx="2390775" cy="1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"/>
          <p:cNvSpPr txBox="1"/>
          <p:nvPr/>
        </p:nvSpPr>
        <p:spPr>
          <a:xfrm>
            <a:off x="133425" y="3460613"/>
            <a:ext cx="40398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434343"/>
              </a:solidFill>
            </a:endParaRPr>
          </a:p>
          <a:p>
            <a:pPr indent="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>
                <a:solidFill>
                  <a:srgbClr val="CC4125"/>
                </a:solidFill>
              </a:rPr>
              <a:t>Стабильно р</a:t>
            </a:r>
            <a:r>
              <a:rPr b="1" lang="ru-RU" sz="1700">
                <a:solidFill>
                  <a:srgbClr val="CC4125"/>
                </a:solidFill>
              </a:rPr>
              <a:t>астет спрос на услуги карьерных консультантов </a:t>
            </a:r>
            <a:endParaRPr b="1" sz="1700">
              <a:solidFill>
                <a:srgbClr val="CC4125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434343"/>
              </a:solidFill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7361550" y="3332525"/>
            <a:ext cx="41877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>
                <a:solidFill>
                  <a:srgbClr val="FF9900"/>
                </a:solidFill>
              </a:rPr>
              <a:t>Около 20% выпускников 2023 к октябрю не были трудоустроены, треть трудоустроенных работают не по специальности</a:t>
            </a:r>
            <a:endParaRPr b="1" sz="1500">
              <a:solidFill>
                <a:srgbClr val="FF9900"/>
              </a:solidFill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2362988" y="1757250"/>
            <a:ext cx="6808800" cy="12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>
                <a:solidFill>
                  <a:srgbClr val="45818E"/>
                </a:solidFill>
              </a:rPr>
              <a:t>Сокращается количество работодателей, инвестирующих в стажерские программы. Компании, сохранившие такие программы,  увеличивают число стажерских мест   </a:t>
            </a:r>
            <a:endParaRPr b="1" sz="1700">
              <a:solidFill>
                <a:srgbClr val="45818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700">
              <a:solidFill>
                <a:srgbClr val="45818E"/>
              </a:solidFill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3199950" y="5348450"/>
            <a:ext cx="5557500" cy="12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89999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700">
                <a:solidFill>
                  <a:srgbClr val="6AA84F"/>
                </a:solidFill>
              </a:rPr>
              <a:t>Опыт совмещения работы и учёбы имеют 55% бакалавров и специалистов, а также 84% магистрантов </a:t>
            </a:r>
            <a:endParaRPr b="1" sz="1700">
              <a:solidFill>
                <a:srgbClr val="6AA84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43" name="Google Shape;143;p3"/>
          <p:cNvSpPr txBox="1"/>
          <p:nvPr/>
        </p:nvSpPr>
        <p:spPr>
          <a:xfrm>
            <a:off x="569900" y="1757800"/>
            <a:ext cx="63501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-"/>
            </a:pPr>
            <a:r>
              <a:rPr lang="ru-RU" sz="2000">
                <a:solidFill>
                  <a:srgbClr val="434343"/>
                </a:solidFill>
              </a:rPr>
              <a:t>Студенты ВУЗов и СУЗов 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-"/>
            </a:pPr>
            <a:r>
              <a:rPr lang="ru-RU" sz="2000">
                <a:solidFill>
                  <a:srgbClr val="434343"/>
                </a:solidFill>
              </a:rPr>
              <a:t>Молодые специалисты  - выпускники профессиональных учебных заведений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-"/>
            </a:pPr>
            <a:r>
              <a:rPr lang="ru-RU" sz="2000">
                <a:solidFill>
                  <a:srgbClr val="434343"/>
                </a:solidFill>
              </a:rPr>
              <a:t>HR-подразделения компаний, заинтересованные в найме сотрудников </a:t>
            </a:r>
            <a:endParaRPr sz="20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434343"/>
                </a:solidFill>
              </a:rPr>
              <a:t>Потенциальная целевая аудитория - люди, заинтересованные в смене профессии, в т.ч. испытывающие трудности при трудоустройстве </a:t>
            </a:r>
            <a:endParaRPr sz="2000">
              <a:solidFill>
                <a:srgbClr val="434343"/>
              </a:solidFill>
            </a:endParaRPr>
          </a:p>
        </p:txBody>
      </p:sp>
      <p:pic>
        <p:nvPicPr>
          <p:cNvPr id="144" name="Google Shape;14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8525" y="1156750"/>
            <a:ext cx="3409526" cy="454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"/>
          <p:cNvSpPr txBox="1"/>
          <p:nvPr/>
        </p:nvSpPr>
        <p:spPr>
          <a:xfrm>
            <a:off x="345900" y="605725"/>
            <a:ext cx="84522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50" name="Google Shape;150;p4"/>
          <p:cNvSpPr txBox="1"/>
          <p:nvPr/>
        </p:nvSpPr>
        <p:spPr>
          <a:xfrm>
            <a:off x="345900" y="1497650"/>
            <a:ext cx="6236400" cy="42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-RU" sz="1900">
                <a:solidFill>
                  <a:schemeClr val="accent3"/>
                </a:solidFill>
              </a:rPr>
              <a:t>Для студентов и выпускников</a:t>
            </a:r>
            <a:r>
              <a:rPr i="1" lang="ru-RU" sz="1900">
                <a:solidFill>
                  <a:schemeClr val="dk1"/>
                </a:solidFill>
              </a:rPr>
              <a:t> </a:t>
            </a:r>
            <a:r>
              <a:rPr b="1" lang="ru-RU" sz="1900">
                <a:solidFill>
                  <a:schemeClr val="dk1"/>
                </a:solidFill>
              </a:rPr>
              <a:t>- </a:t>
            </a:r>
            <a:r>
              <a:rPr lang="ru-RU" sz="1900">
                <a:solidFill>
                  <a:schemeClr val="dk1"/>
                </a:solidFill>
              </a:rPr>
              <a:t>низкая конкурентоспособность на рынке труда из-за отсутствия опыта работы, отсутствие приглашений от работодателей, слабое  знание технологии поиска работы.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>
                <a:solidFill>
                  <a:schemeClr val="dk1"/>
                </a:solidFill>
              </a:rPr>
              <a:t>В связи с этим - падает самооценка, финансовые трудности, депрессия, неуверенность, страхи незнакомых ситуаций, избегание неудач, синдром выученной беспомощности.  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900">
                <a:solidFill>
                  <a:schemeClr val="dk1"/>
                </a:solidFill>
              </a:rPr>
              <a:t>Возможно - не сформирована профессиональная идентичность (не знает, кем будет когда вырастет). Часто не удовлетворена потребность в поддержке 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-RU" sz="1900">
                <a:solidFill>
                  <a:schemeClr val="accent3"/>
                </a:solidFill>
              </a:rPr>
              <a:t>Для работодателей</a:t>
            </a:r>
            <a:r>
              <a:rPr b="1" lang="ru-RU" sz="1900">
                <a:solidFill>
                  <a:schemeClr val="accent3"/>
                </a:solidFill>
              </a:rPr>
              <a:t> </a:t>
            </a:r>
            <a:r>
              <a:rPr lang="ru-RU" sz="1900">
                <a:solidFill>
                  <a:schemeClr val="dk1"/>
                </a:solidFill>
              </a:rPr>
              <a:t>- дефицит кадров </a:t>
            </a:r>
            <a:r>
              <a:rPr lang="ru-RU" sz="2100">
                <a:solidFill>
                  <a:schemeClr val="dk1"/>
                </a:solidFill>
              </a:rPr>
              <a:t> </a:t>
            </a:r>
            <a:endParaRPr b="1" sz="2900">
              <a:solidFill>
                <a:srgbClr val="434343"/>
              </a:solidFill>
            </a:endParaRPr>
          </a:p>
        </p:txBody>
      </p:sp>
      <p:pic>
        <p:nvPicPr>
          <p:cNvPr id="151" name="Google Shape;15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3375" y="2231887"/>
            <a:ext cx="4240025" cy="28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7" name="Google Shape;157;p5"/>
          <p:cNvSpPr txBox="1"/>
          <p:nvPr/>
        </p:nvSpPr>
        <p:spPr>
          <a:xfrm>
            <a:off x="418475" y="1758975"/>
            <a:ext cx="7464300" cy="4768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34343"/>
                </a:solidFill>
              </a:rPr>
              <a:t>Профориентационная мультиплатформа для студентов </a:t>
            </a:r>
            <a:r>
              <a:rPr lang="ru-RU" sz="1800">
                <a:solidFill>
                  <a:schemeClr val="dk2"/>
                </a:solidFill>
              </a:rPr>
              <a:t>ProfStudent</a:t>
            </a:r>
            <a:r>
              <a:rPr lang="ru-RU" sz="1800">
                <a:solidFill>
                  <a:srgbClr val="434343"/>
                </a:solidFill>
              </a:rPr>
              <a:t>, основной функционал которой: </a:t>
            </a:r>
            <a:endParaRPr sz="18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-"/>
            </a:pPr>
            <a:r>
              <a:rPr lang="ru-RU" sz="1800">
                <a:solidFill>
                  <a:srgbClr val="434343"/>
                </a:solidFill>
              </a:rPr>
              <a:t>Диалоговый симулятор для репетиции ответов на вопросы рекрутера</a:t>
            </a:r>
            <a:endParaRPr sz="1800">
              <a:solidFill>
                <a:srgbClr val="434343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-"/>
            </a:pPr>
            <a:r>
              <a:rPr lang="ru-RU" sz="1800">
                <a:solidFill>
                  <a:srgbClr val="434343"/>
                </a:solidFill>
              </a:rPr>
              <a:t>VR-модуль для развития навыков самопрезентации</a:t>
            </a:r>
            <a:endParaRPr sz="1800">
              <a:solidFill>
                <a:srgbClr val="434343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-"/>
            </a:pPr>
            <a:r>
              <a:rPr lang="ru-RU" sz="1800">
                <a:solidFill>
                  <a:srgbClr val="434343"/>
                </a:solidFill>
              </a:rPr>
              <a:t>Конструктор/ редактор резюме (ИИ)</a:t>
            </a:r>
            <a:endParaRPr sz="1800">
              <a:solidFill>
                <a:srgbClr val="434343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-"/>
            </a:pPr>
            <a:r>
              <a:rPr lang="ru-RU" sz="1800">
                <a:solidFill>
                  <a:srgbClr val="434343"/>
                </a:solidFill>
              </a:rPr>
              <a:t>Конструктор профессиональной/карьерной траектории (ИИ)</a:t>
            </a:r>
            <a:endParaRPr sz="1800">
              <a:solidFill>
                <a:srgbClr val="434343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-"/>
            </a:pPr>
            <a:r>
              <a:rPr lang="ru-RU" sz="1800">
                <a:solidFill>
                  <a:srgbClr val="434343"/>
                </a:solidFill>
              </a:rPr>
              <a:t>Образовательный блок: технологии поиска работы, профориентация</a:t>
            </a:r>
            <a:endParaRPr sz="1800">
              <a:solidFill>
                <a:srgbClr val="434343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-"/>
            </a:pPr>
            <a:r>
              <a:rPr lang="ru-RU" sz="1800">
                <a:solidFill>
                  <a:srgbClr val="434343"/>
                </a:solidFill>
              </a:rPr>
              <a:t>Тестирование (психологическое, профориентационное)</a:t>
            </a:r>
            <a:endParaRPr sz="1800">
              <a:solidFill>
                <a:srgbClr val="434343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-"/>
            </a:pPr>
            <a:r>
              <a:rPr lang="ru-RU" sz="1800">
                <a:solidFill>
                  <a:srgbClr val="434343"/>
                </a:solidFill>
              </a:rPr>
              <a:t>Личный кабинет</a:t>
            </a:r>
            <a:endParaRPr sz="1800">
              <a:solidFill>
                <a:srgbClr val="434343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-"/>
            </a:pPr>
            <a:r>
              <a:rPr lang="ru-RU" sz="1800">
                <a:solidFill>
                  <a:srgbClr val="434343"/>
                </a:solidFill>
              </a:rPr>
              <a:t>Чат-бот</a:t>
            </a:r>
            <a:endParaRPr b="1" sz="1800">
              <a:solidFill>
                <a:srgbClr val="434343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-"/>
            </a:pPr>
            <a:r>
              <a:rPr lang="ru-RU" sz="1800">
                <a:solidFill>
                  <a:srgbClr val="434343"/>
                </a:solidFill>
              </a:rPr>
              <a:t>Возможность оплатить онлайн</a:t>
            </a:r>
            <a:endParaRPr sz="18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8" name="Google Shape;15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8175" y="896675"/>
            <a:ext cx="2650775" cy="196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64" name="Google Shape;164;p6"/>
          <p:cNvSpPr txBox="1"/>
          <p:nvPr/>
        </p:nvSpPr>
        <p:spPr>
          <a:xfrm>
            <a:off x="601050" y="1052725"/>
            <a:ext cx="10484100" cy="50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rgbClr val="E69138"/>
                </a:solidFill>
              </a:rPr>
              <a:t>Для студентов и выпускников:</a:t>
            </a:r>
            <a:endParaRPr b="1" sz="2200">
              <a:solidFill>
                <a:srgbClr val="E69138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solidFill>
                <a:srgbClr val="434343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2000">
                <a:solidFill>
                  <a:srgbClr val="434343"/>
                </a:solidFill>
              </a:rPr>
              <a:t>Не можешь найти подходящую профессию / РАБОТУ? </a:t>
            </a:r>
            <a:endParaRPr sz="2000">
              <a:solidFill>
                <a:srgbClr val="434343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solidFill>
                  <a:srgbClr val="434343"/>
                </a:solidFill>
              </a:rPr>
              <a:t>Зайди нашу платформу и найдешь ответы на все вопросы!</a:t>
            </a:r>
            <a:endParaRPr sz="2000">
              <a:solidFill>
                <a:srgbClr val="434343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rgbClr val="434343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solidFill>
                  <a:srgbClr val="434343"/>
                </a:solidFill>
              </a:rPr>
              <a:t>Работодатель отказал тебе как специалисту без опыта?</a:t>
            </a:r>
            <a:endParaRPr sz="2000">
              <a:solidFill>
                <a:srgbClr val="43434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434343"/>
                </a:solidFill>
              </a:rPr>
              <a:t>Зайди на нашу платформу, </a:t>
            </a:r>
            <a:endParaRPr sz="2000">
              <a:solidFill>
                <a:srgbClr val="43434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434343"/>
                </a:solidFill>
              </a:rPr>
              <a:t>мы расскажем что и как нужно сделать, чтобы он передумал!</a:t>
            </a:r>
            <a:endParaRPr sz="2000">
              <a:solidFill>
                <a:srgbClr val="43434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3434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E69138"/>
                </a:solidFill>
              </a:rPr>
              <a:t>Для работодателя:</a:t>
            </a:r>
            <a:endParaRPr b="1" sz="2000">
              <a:solidFill>
                <a:srgbClr val="E69138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434343"/>
                </a:solidFill>
              </a:rPr>
              <a:t>Не можешь найти сотрудников? Есть вакансии?</a:t>
            </a:r>
            <a:endParaRPr sz="2000">
              <a:solidFill>
                <a:srgbClr val="43434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434343"/>
                </a:solidFill>
              </a:rPr>
              <a:t>Зайди на нашу платформу и </a:t>
            </a:r>
            <a:endParaRPr sz="2000">
              <a:solidFill>
                <a:srgbClr val="43434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434343"/>
                </a:solidFill>
              </a:rPr>
              <a:t>сможешь из  перспективных выпускников вырастить свои лучшие кадры! </a:t>
            </a:r>
            <a:endParaRPr sz="2000">
              <a:solidFill>
                <a:srgbClr val="43434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sp>
        <p:nvSpPr>
          <p:cNvPr id="170" name="Google Shape;170;p7"/>
          <p:cNvSpPr txBox="1"/>
          <p:nvPr/>
        </p:nvSpPr>
        <p:spPr>
          <a:xfrm>
            <a:off x="5927252" y="428475"/>
            <a:ext cx="2517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http://profiiit.tilda.ws</a:t>
            </a:r>
            <a:endParaRPr sz="1600"/>
          </a:p>
        </p:txBody>
      </p:sp>
      <p:pic>
        <p:nvPicPr>
          <p:cNvPr id="171" name="Google Shape;17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0975" y="231986"/>
            <a:ext cx="12573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8676" y="1951811"/>
            <a:ext cx="5399848" cy="2954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0050" y="1812675"/>
            <a:ext cx="6127301" cy="323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79" name="Google Shape;179;p8"/>
          <p:cNvGrpSpPr/>
          <p:nvPr/>
        </p:nvGrpSpPr>
        <p:grpSpPr>
          <a:xfrm>
            <a:off x="360049" y="832100"/>
            <a:ext cx="10992169" cy="5640278"/>
            <a:chOff x="2051050" y="1920831"/>
            <a:chExt cx="16155450" cy="8382044"/>
          </a:xfrm>
        </p:grpSpPr>
        <p:grpSp>
          <p:nvGrpSpPr>
            <p:cNvPr id="180" name="Google Shape;180;p8"/>
            <p:cNvGrpSpPr/>
            <p:nvPr/>
          </p:nvGrpSpPr>
          <p:grpSpPr>
            <a:xfrm>
              <a:off x="2051050" y="1920868"/>
              <a:ext cx="16155434" cy="8382007"/>
              <a:chOff x="1135616" y="1844668"/>
              <a:chExt cx="16155434" cy="8382007"/>
            </a:xfrm>
          </p:grpSpPr>
          <p:sp>
            <p:nvSpPr>
              <p:cNvPr id="181" name="Google Shape;181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8"/>
              <p:cNvSpPr/>
              <p:nvPr/>
            </p:nvSpPr>
            <p:spPr>
              <a:xfrm>
                <a:off x="4031230" y="1844668"/>
                <a:ext cx="3810000" cy="30714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8"/>
              <p:cNvSpPr/>
              <p:nvPr/>
            </p:nvSpPr>
            <p:spPr>
              <a:xfrm>
                <a:off x="4029136" y="49160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8"/>
              <p:cNvSpPr/>
              <p:nvPr/>
            </p:nvSpPr>
            <p:spPr>
              <a:xfrm>
                <a:off x="7858685" y="1844816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-RU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1)Выпускники языковых ВУЗов;</a:t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-RU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2)Люди со знанием иностранных языков в поиске работы;</a:t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-RU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3)Компании и предприятия нуждающиеся в хороших специалистах с высоким знанием иностранного языка.</a:t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0" name="Google Shape;190;p8"/>
            <p:cNvSpPr txBox="1"/>
            <p:nvPr/>
          </p:nvSpPr>
          <p:spPr>
            <a:xfrm>
              <a:off x="2051497" y="1920858"/>
              <a:ext cx="2894700" cy="638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100" u="none" cap="none" strike="noStrike">
                  <a:solidFill>
                    <a:schemeClr val="dk2"/>
                  </a:solidFill>
                </a:rPr>
                <a:t>2. Проблема и существующие альтернативы</a:t>
              </a:r>
              <a:endParaRPr sz="11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ru-RU" sz="1000">
                  <a:solidFill>
                    <a:schemeClr val="dk1"/>
                  </a:solidFill>
                </a:rPr>
                <a:t>Для студентов и выпускников </a:t>
              </a:r>
              <a:r>
                <a:rPr b="1" lang="ru-RU" sz="1000">
                  <a:solidFill>
                    <a:schemeClr val="dk1"/>
                  </a:solidFill>
                </a:rPr>
                <a:t>- </a:t>
              </a:r>
              <a:r>
                <a:rPr lang="ru-RU" sz="1000">
                  <a:solidFill>
                    <a:schemeClr val="dk1"/>
                  </a:solidFill>
                </a:rPr>
                <a:t>низкая конкурентоспособность на рынке труда из-за отсутствия опыта работы, отсутствие приглашений от работодателей, слабое  знание технологии поиска работы.</a:t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В связи с этим - падает самооценка, финансовые трудности, депрессия, неуверенность, страхи незнакомых ситуаций, избегание неудач. </a:t>
              </a:r>
              <a:endParaRPr b="1"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Возможно - не сформирована профессиональная идентичность (не знает, кем будет когда вырастет). Часто не удовлетворена потребность в поддержке.  </a:t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i="1"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ru-RU" sz="1000">
                  <a:solidFill>
                    <a:schemeClr val="dk1"/>
                  </a:solidFill>
                </a:rPr>
                <a:t>Для работодателей</a:t>
              </a:r>
              <a:r>
                <a:rPr lang="ru-RU" sz="1000">
                  <a:solidFill>
                    <a:schemeClr val="dk1"/>
                  </a:solidFill>
                </a:rPr>
                <a:t> - дефицит кадров 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8"/>
            <p:cNvSpPr txBox="1"/>
            <p:nvPr/>
          </p:nvSpPr>
          <p:spPr>
            <a:xfrm>
              <a:off x="4945599" y="2041316"/>
              <a:ext cx="3807900" cy="29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</a:rPr>
                <a:t>4. Решение</a:t>
              </a:r>
              <a:endParaRPr i="0" sz="1200" u="none" cap="none" strike="noStrike">
                <a:solidFill>
                  <a:srgbClr val="0000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Профориентационная платформа с функционалом: чат-бот, тренажер для  репетиции ответов на вопросы рекрутера, VR -модуль для обучения навыкам самопрезентации, конструктор/ редактор резюме, образовательный блок: карьерное консультирование, профориентация, профориентационное  тестирование, консультации онлайн,</a:t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онлайн оплата, личный кабинет</a:t>
              </a:r>
              <a:r>
                <a:rPr lang="ru-RU" sz="1100">
                  <a:solidFill>
                    <a:schemeClr val="dk1"/>
                  </a:solidFill>
                </a:rPr>
                <a:t> </a:t>
              </a:r>
              <a:endParaRPr i="0" sz="1100" u="none" cap="none" strike="noStrike">
                <a:solidFill>
                  <a:schemeClr val="dk2"/>
                </a:solidFill>
              </a:endParaRPr>
            </a:p>
          </p:txBody>
        </p:sp>
        <p:sp>
          <p:nvSpPr>
            <p:cNvPr id="192" name="Google Shape;192;p8"/>
            <p:cNvSpPr txBox="1"/>
            <p:nvPr/>
          </p:nvSpPr>
          <p:spPr>
            <a:xfrm>
              <a:off x="4995501" y="5021444"/>
              <a:ext cx="3729300" cy="281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</a:rPr>
                <a:t>8. Ключевые метрики</a:t>
              </a:r>
              <a:endParaRPr i="0" sz="1200" u="none" cap="none" strike="noStrike"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500">
                <a:solidFill>
                  <a:schemeClr val="dk2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2"/>
                  </a:solidFill>
                </a:rPr>
                <a:t>Кол-во зарегистрированных на платформе выпускников/соискателей; кол-во размещенных вакансий; кол-во откликов на вакансии (насколько они интересны ЦА); уровень удовлетворённости платформой (опрос и т.д..); популярность среди аналогов; кол-во компаний желающих сотрудничать с платформой;</a:t>
              </a:r>
              <a:endParaRPr sz="1000">
                <a:solidFill>
                  <a:schemeClr val="dk2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2"/>
                  </a:solidFill>
                </a:rPr>
                <a:t>кол-во повторных клиентов</a:t>
              </a:r>
              <a:endPara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8"/>
            <p:cNvSpPr txBox="1"/>
            <p:nvPr/>
          </p:nvSpPr>
          <p:spPr>
            <a:xfrm>
              <a:off x="8797708" y="1920831"/>
              <a:ext cx="2892600" cy="6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</a:rPr>
                <a:t>3. Ценностное предложение</a:t>
              </a:r>
              <a:endParaRPr b="1" i="0" sz="1200" u="none" cap="none" strike="noStrike">
                <a:solidFill>
                  <a:schemeClr val="dk2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lang="ru-RU" sz="1000">
                  <a:solidFill>
                    <a:schemeClr val="dk1"/>
                  </a:solidFill>
                </a:rPr>
                <a:t>Для студентов и выпускников:</a:t>
              </a:r>
              <a:endParaRPr b="1" sz="12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Не можешь найти подходящую профессию / РАБОТУ? </a:t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Зайди нашу платформу и найдешь ответы на все свои вопросы!</a:t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Работодатель отказал тебе как специалисту без опыта?</a:t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Зайди нашу платформу, мы расскажем что и как нужно сделать, чтобы он передумал!</a:t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t/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lang="ru-RU" sz="1000">
                  <a:solidFill>
                    <a:schemeClr val="dk1"/>
                  </a:solidFill>
                </a:rPr>
                <a:t>Для работодателя:</a:t>
              </a:r>
              <a:endParaRPr b="1" sz="10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Не можешь найти сотрудников? Есть вакансии?</a:t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Зайди на нашу платформу и </a:t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сможешь из  перспективных выпускников вырастить свои лучшие кадры!</a:t>
              </a:r>
              <a:r>
                <a:rPr lang="ru-RU" sz="2100">
                  <a:solidFill>
                    <a:schemeClr val="dk1"/>
                  </a:solidFill>
                </a:rPr>
                <a:t> </a:t>
              </a:r>
              <a:endParaRPr sz="21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sz="1200">
                <a:solidFill>
                  <a:schemeClr val="dk2"/>
                </a:solidFill>
              </a:endParaRPr>
            </a:p>
          </p:txBody>
        </p:sp>
        <p:sp>
          <p:nvSpPr>
            <p:cNvPr id="194" name="Google Shape;194;p8"/>
            <p:cNvSpPr txBox="1"/>
            <p:nvPr/>
          </p:nvSpPr>
          <p:spPr>
            <a:xfrm>
              <a:off x="11690346" y="2026957"/>
              <a:ext cx="3013500" cy="148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</a:rPr>
                <a:t>9. Скрытое преимущество</a:t>
              </a:r>
              <a:endParaRPr sz="12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i="0" sz="1300" u="none" cap="none" strike="noStrike">
                <a:solidFill>
                  <a:schemeClr val="dk2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</a:rPr>
                <a:t>К</a:t>
              </a:r>
              <a:r>
                <a:rPr lang="ru-RU" sz="1000">
                  <a:solidFill>
                    <a:schemeClr val="dk1"/>
                  </a:solidFill>
                </a:rPr>
                <a:t>онтент, VR-модули, ИИ как редактор резюме</a:t>
              </a:r>
              <a:endParaRPr sz="1000">
                <a:solidFill>
                  <a:schemeClr val="dk2"/>
                </a:solidFill>
              </a:endParaRPr>
            </a:p>
          </p:txBody>
        </p:sp>
        <p:sp>
          <p:nvSpPr>
            <p:cNvPr id="195" name="Google Shape;195;p8"/>
            <p:cNvSpPr txBox="1"/>
            <p:nvPr/>
          </p:nvSpPr>
          <p:spPr>
            <a:xfrm>
              <a:off x="11652249" y="5341419"/>
              <a:ext cx="3089700" cy="297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</a:rPr>
                <a:t>5. Каналы распространения</a:t>
              </a:r>
              <a:endParaRPr i="0" sz="1200" u="none" cap="none" strike="noStrike">
                <a:solidFill>
                  <a:srgbClr val="0000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 sz="1000">
                  <a:solidFill>
                    <a:schemeClr val="dk1"/>
                  </a:solidFill>
                </a:rPr>
                <a:t>Для студентов и выпускников: </a:t>
              </a:r>
              <a:r>
                <a:rPr lang="ru-RU" sz="1000">
                  <a:solidFill>
                    <a:schemeClr val="dk1"/>
                  </a:solidFill>
                </a:rPr>
                <a:t>Соцсети, реклама у блогеров, презентации перед ЦА, сообщения в чатах УЗ, Яндекс Директ, сайт, таргетированная и контекстная реклама</a:t>
              </a:r>
              <a:br>
                <a:rPr lang="ru-RU" sz="1000">
                  <a:solidFill>
                    <a:schemeClr val="dk1"/>
                  </a:solidFill>
                </a:rPr>
              </a:br>
              <a:r>
                <a:rPr b="1" lang="ru-RU" sz="1000">
                  <a:solidFill>
                    <a:schemeClr val="dk1"/>
                  </a:solidFill>
                </a:rPr>
                <a:t>Для работодателей: </a:t>
              </a:r>
              <a:r>
                <a:rPr lang="ru-RU" sz="1000">
                  <a:solidFill>
                    <a:schemeClr val="dk1"/>
                  </a:solidFill>
                </a:rPr>
                <a:t>прямые контакты, сообщества, конференции</a:t>
              </a:r>
              <a:endPara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8"/>
            <p:cNvSpPr txBox="1"/>
            <p:nvPr/>
          </p:nvSpPr>
          <p:spPr>
            <a:xfrm>
              <a:off x="14852663" y="1997074"/>
              <a:ext cx="2895600" cy="475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</a:rPr>
                <a:t>1. Сегмент потребителей</a:t>
              </a:r>
              <a:endParaRPr sz="12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1. Студенты, выпускники (молодые специалисты)</a:t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2. Работодатели</a:t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-RU" sz="1000">
                  <a:solidFill>
                    <a:schemeClr val="dk1"/>
                  </a:solidFill>
                </a:rPr>
                <a:t>Потенциальная ЦА:</a:t>
              </a:r>
              <a:endParaRPr b="1"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люди, испытывающие трудности с трудоустройством, или </a:t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желающие сменить профессию</a:t>
              </a:r>
              <a:endParaRPr sz="1000">
                <a:solidFill>
                  <a:schemeClr val="dk2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8"/>
            <p:cNvSpPr txBox="1"/>
            <p:nvPr/>
          </p:nvSpPr>
          <p:spPr>
            <a:xfrm>
              <a:off x="2052092" y="8262403"/>
              <a:ext cx="8077200" cy="17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</a:rPr>
                <a:t>7. Структура расходов</a:t>
              </a:r>
              <a:endParaRPr b="1" i="0" sz="1200" u="none" cap="none" strike="noStrike">
                <a:solidFill>
                  <a:schemeClr val="dk2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1"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-RU" sz="1000">
                  <a:solidFill>
                    <a:schemeClr val="dk1"/>
                  </a:solidFill>
                </a:rPr>
                <a:t>Затраты на разработку: </a:t>
              </a:r>
              <a:r>
                <a:rPr lang="ru-RU" sz="1000">
                  <a:solidFill>
                    <a:schemeClr val="dk1"/>
                  </a:solidFill>
                </a:rPr>
                <a:t>оплата услуг ИТ компании, открытие юрлица (ООО), продвижение (бюджет на рекламу и ФОТ менеджера по рекламе и маркетингу), изготовление контента, аренда сервера </a:t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-RU" sz="1000">
                  <a:solidFill>
                    <a:schemeClr val="dk1"/>
                  </a:solidFill>
                </a:rPr>
                <a:t>Постоянные затраты</a:t>
              </a:r>
              <a:r>
                <a:rPr lang="ru-RU" sz="1000">
                  <a:solidFill>
                    <a:schemeClr val="dk1"/>
                  </a:solidFill>
                </a:rPr>
                <a:t>: реклама, ФОТ, бухгалтерия/ аутсорсинг, аренда сервера </a:t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-RU" sz="1000">
                  <a:solidFill>
                    <a:schemeClr val="dk1"/>
                  </a:solidFill>
                </a:rPr>
                <a:t>Переменные затраты:</a:t>
              </a:r>
              <a:r>
                <a:rPr lang="ru-RU" sz="1000">
                  <a:solidFill>
                    <a:schemeClr val="dk1"/>
                  </a:solidFill>
                </a:rPr>
                <a:t> налоги, переменная часть ФОТ</a:t>
              </a:r>
              <a:endParaRPr sz="1000"/>
            </a:p>
          </p:txBody>
        </p:sp>
        <p:sp>
          <p:nvSpPr>
            <p:cNvPr id="198" name="Google Shape;198;p8"/>
            <p:cNvSpPr txBox="1"/>
            <p:nvPr/>
          </p:nvSpPr>
          <p:spPr>
            <a:xfrm>
              <a:off x="10129300" y="8285219"/>
              <a:ext cx="8077200" cy="150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</a:rPr>
                <a:t>6. Потоки доходов</a:t>
              </a:r>
              <a:endParaRPr sz="12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Оплата консультации, курса, подписка (набор доступов) </a:t>
              </a:r>
              <a:endParaRPr sz="1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</a:rPr>
                <a:t>Реклама от работодателей </a:t>
              </a:r>
              <a:endParaRPr i="0" sz="1000" u="none" cap="none" strike="noStrike">
                <a:solidFill>
                  <a:schemeClr val="dk2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2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04" name="Google Shape;204;p9"/>
          <p:cNvSpPr txBox="1"/>
          <p:nvPr/>
        </p:nvSpPr>
        <p:spPr>
          <a:xfrm>
            <a:off x="683525" y="985350"/>
            <a:ext cx="10613700" cy="25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В 2022 году суммарная выручка крупнейших российских компаний в сфере трудоустройства выпускников выросла на 17,95% и составила 87 млрд рублей </a:t>
            </a:r>
            <a:endParaRPr b="1" sz="18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34343"/>
                </a:solidFill>
              </a:rPr>
              <a:t>Затраты на разрабо</a:t>
            </a:r>
            <a:r>
              <a:rPr b="1" i="0" lang="ru-RU" sz="1800" u="none" cap="none" strike="noStrike">
                <a:solidFill>
                  <a:srgbClr val="434343"/>
                </a:solidFill>
              </a:rPr>
              <a:t>тк</a:t>
            </a:r>
            <a:r>
              <a:rPr b="1" lang="ru-RU" sz="1800">
                <a:solidFill>
                  <a:srgbClr val="434343"/>
                </a:solidFill>
              </a:rPr>
              <a:t>у - 2 млн 287 тыс </a:t>
            </a:r>
            <a:endParaRPr b="1" sz="18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34343"/>
                </a:solidFill>
              </a:rPr>
              <a:t>Срок окупаемости </a:t>
            </a:r>
            <a:r>
              <a:rPr b="1" i="0" lang="ru-RU" sz="1800" u="none" cap="none" strike="noStrike">
                <a:solidFill>
                  <a:srgbClr val="434343"/>
                </a:solidFill>
              </a:rPr>
              <a:t> - 11 месяц со дня старта продаж </a:t>
            </a:r>
            <a:endParaRPr b="1" sz="18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34343"/>
                </a:solidFill>
              </a:rPr>
              <a:t>П</a:t>
            </a:r>
            <a:r>
              <a:rPr b="1" i="0" lang="ru-RU" sz="1800" u="none" cap="none" strike="noStrike">
                <a:solidFill>
                  <a:srgbClr val="434343"/>
                </a:solidFill>
              </a:rPr>
              <a:t>отенциальная прибыль за 12 мес. - </a:t>
            </a:r>
            <a:r>
              <a:rPr b="1" lang="ru-RU" sz="1800">
                <a:solidFill>
                  <a:srgbClr val="434343"/>
                </a:solidFill>
              </a:rPr>
              <a:t>2</a:t>
            </a:r>
            <a:r>
              <a:rPr b="1" i="0" lang="ru-RU" sz="1800" u="none" cap="none" strike="noStrike">
                <a:solidFill>
                  <a:srgbClr val="434343"/>
                </a:solidFill>
              </a:rPr>
              <a:t> млн </a:t>
            </a:r>
            <a:r>
              <a:rPr b="1" lang="ru-RU" sz="1800">
                <a:solidFill>
                  <a:srgbClr val="434343"/>
                </a:solidFill>
              </a:rPr>
              <a:t>6</a:t>
            </a:r>
            <a:r>
              <a:rPr b="1" i="0" lang="ru-RU" sz="1800" u="none" cap="none" strike="noStrike">
                <a:solidFill>
                  <a:srgbClr val="434343"/>
                </a:solidFill>
              </a:rPr>
              <a:t>29 тыс</a:t>
            </a:r>
            <a:endParaRPr b="1" i="0" sz="1800" u="none" cap="none" strike="noStrike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34343"/>
                </a:solidFill>
              </a:rPr>
              <a:t>Источники финансирования - собственные средства и инвестиции</a:t>
            </a:r>
            <a:endParaRPr b="1" sz="1800">
              <a:solidFill>
                <a:srgbClr val="434343"/>
              </a:solidFill>
            </a:endParaRPr>
          </a:p>
        </p:txBody>
      </p:sp>
      <p:pic>
        <p:nvPicPr>
          <p:cNvPr id="205" name="Google Shape;205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4475" y="3997500"/>
            <a:ext cx="4281600" cy="235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9b7ab2f5b6_1_0"/>
          <p:cNvSpPr txBox="1"/>
          <p:nvPr/>
        </p:nvSpPr>
        <p:spPr>
          <a:xfrm>
            <a:off x="360040" y="332656"/>
            <a:ext cx="8472300" cy="9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lang="ru-RU" sz="3200">
                <a:solidFill>
                  <a:schemeClr val="accent1"/>
                </a:solidFill>
              </a:rPr>
              <a:t>Календарный план реализации проекта </a:t>
            </a:r>
            <a:endParaRPr b="1" sz="3200">
              <a:solidFill>
                <a:schemeClr val="accent1"/>
              </a:solidFill>
            </a:endParaRPr>
          </a:p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accent1"/>
              </a:solidFill>
            </a:endParaRPr>
          </a:p>
        </p:txBody>
      </p:sp>
      <p:pic>
        <p:nvPicPr>
          <p:cNvPr descr="Company corporate car road on world map milestone, timeline, business presentation layout" id="211" name="Google Shape;211;g29b7ab2f5b6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2550" y="1187375"/>
            <a:ext cx="7789500" cy="4927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g29b7ab2f5b6_1_0"/>
          <p:cNvSpPr/>
          <p:nvPr/>
        </p:nvSpPr>
        <p:spPr>
          <a:xfrm>
            <a:off x="1724325" y="4964975"/>
            <a:ext cx="2157900" cy="689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</a:rPr>
              <a:t>11.2023 - 02.2023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</a:rPr>
              <a:t>Разработка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</a:rPr>
              <a:t>мультиплатформы  до MVP</a:t>
            </a:r>
            <a:endParaRPr/>
          </a:p>
        </p:txBody>
      </p:sp>
      <p:sp>
        <p:nvSpPr>
          <p:cNvPr id="213" name="Google Shape;213;g29b7ab2f5b6_1_0"/>
          <p:cNvSpPr/>
          <p:nvPr/>
        </p:nvSpPr>
        <p:spPr>
          <a:xfrm>
            <a:off x="4468200" y="1442975"/>
            <a:ext cx="1779000" cy="886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</a:rPr>
              <a:t>Февраль 2024г- Проведение решенческого интервью с целевой аудиторией </a:t>
            </a:r>
            <a:endParaRPr sz="300"/>
          </a:p>
        </p:txBody>
      </p:sp>
      <p:sp>
        <p:nvSpPr>
          <p:cNvPr id="214" name="Google Shape;214;g29b7ab2f5b6_1_0"/>
          <p:cNvSpPr/>
          <p:nvPr/>
        </p:nvSpPr>
        <p:spPr>
          <a:xfrm>
            <a:off x="4990425" y="4964975"/>
            <a:ext cx="1650900" cy="689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</a:rPr>
              <a:t>Февраль-март 2024 </a:t>
            </a:r>
            <a:r>
              <a:rPr lang="ru-RU" sz="1100">
                <a:solidFill>
                  <a:schemeClr val="dk1"/>
                </a:solidFill>
              </a:rPr>
              <a:t>Корректировка MVP мультиплатформы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15" name="Google Shape;215;g29b7ab2f5b6_1_0"/>
          <p:cNvSpPr/>
          <p:nvPr/>
        </p:nvSpPr>
        <p:spPr>
          <a:xfrm>
            <a:off x="9153175" y="3207750"/>
            <a:ext cx="1650900" cy="886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Сентябрь 2024 г - Масштабирование проекта</a:t>
            </a:r>
            <a:endParaRPr sz="100">
              <a:solidFill>
                <a:schemeClr val="dk1"/>
              </a:solidFill>
            </a:endParaRPr>
          </a:p>
        </p:txBody>
      </p:sp>
      <p:sp>
        <p:nvSpPr>
          <p:cNvPr id="216" name="Google Shape;216;g29b7ab2f5b6_1_0"/>
          <p:cNvSpPr/>
          <p:nvPr/>
        </p:nvSpPr>
        <p:spPr>
          <a:xfrm>
            <a:off x="7916225" y="4964975"/>
            <a:ext cx="1473300" cy="689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</a:rPr>
              <a:t>01.06.2024 - Запуск продаж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217" name="Google Shape;217;g29b7ab2f5b6_1_0"/>
          <p:cNvSpPr/>
          <p:nvPr/>
        </p:nvSpPr>
        <p:spPr>
          <a:xfrm>
            <a:off x="7359175" y="1727150"/>
            <a:ext cx="1473300" cy="689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</a:rPr>
              <a:t>Март 2024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</a:rPr>
              <a:t>Запуск рекламной кампании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"/>
          <p:cNvSpPr txBox="1"/>
          <p:nvPr/>
        </p:nvSpPr>
        <p:spPr>
          <a:xfrm>
            <a:off x="1806153" y="30483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223" name="Google Shape;223;p10"/>
          <p:cNvSpPr txBox="1"/>
          <p:nvPr/>
        </p:nvSpPr>
        <p:spPr>
          <a:xfrm>
            <a:off x="233115" y="5338911"/>
            <a:ext cx="10992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             </a:t>
            </a:r>
            <a:r>
              <a:rPr b="1" lang="ru-RU" sz="1900"/>
              <a:t> </a:t>
            </a:r>
            <a:r>
              <a:rPr b="1" lang="ru-RU" sz="2100"/>
              <a:t>Прутян Ангелина                   Рыжова Елизавета                   Трухина Анита     </a:t>
            </a:r>
            <a:endParaRPr b="1" sz="2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100"/>
              <a:t>                                                               лидер команды </a:t>
            </a:r>
            <a:r>
              <a:rPr lang="ru-RU" sz="1600"/>
              <a:t>       </a:t>
            </a:r>
            <a:endParaRPr sz="1600"/>
          </a:p>
        </p:txBody>
      </p:sp>
      <p:pic>
        <p:nvPicPr>
          <p:cNvPr id="224" name="Google Shape;224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6800" y="1203475"/>
            <a:ext cx="2802199" cy="373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31150" y="1203475"/>
            <a:ext cx="2728325" cy="3637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4388" y="1203475"/>
            <a:ext cx="3010224" cy="373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1"/>
          <p:cNvSpPr txBox="1"/>
          <p:nvPr/>
        </p:nvSpPr>
        <p:spPr>
          <a:xfrm>
            <a:off x="360040" y="1052736"/>
            <a:ext cx="1099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телефон для связи +7 (921) 138 - 9123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9b8fd3588d_0_19"/>
          <p:cNvSpPr txBox="1"/>
          <p:nvPr/>
        </p:nvSpPr>
        <p:spPr>
          <a:xfrm>
            <a:off x="360040" y="332656"/>
            <a:ext cx="8472300" cy="9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lang="ru-RU" sz="3200">
                <a:solidFill>
                  <a:schemeClr val="accent1"/>
                </a:solidFill>
              </a:rPr>
              <a:t>АНАЛОГИЧНЫЕ РЕШЕНИЯ </a:t>
            </a:r>
            <a:endParaRPr b="1" sz="3200">
              <a:solidFill>
                <a:schemeClr val="accent1"/>
              </a:solidFill>
            </a:endParaRPr>
          </a:p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lang="ru-RU" sz="3200">
                <a:solidFill>
                  <a:schemeClr val="accent1"/>
                </a:solidFill>
              </a:rPr>
              <a:t>Анализ конкурентов </a:t>
            </a:r>
            <a:endParaRPr/>
          </a:p>
        </p:txBody>
      </p:sp>
      <p:sp>
        <p:nvSpPr>
          <p:cNvPr id="284" name="Google Shape;284;g29b8fd3588d_0_19"/>
          <p:cNvSpPr txBox="1"/>
          <p:nvPr/>
        </p:nvSpPr>
        <p:spPr>
          <a:xfrm>
            <a:off x="670025" y="1574950"/>
            <a:ext cx="10484100" cy="56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rgbClr val="8F00FF"/>
                </a:solidFill>
              </a:rPr>
              <a:t>Онлайн-школы: </a:t>
            </a:r>
            <a:endParaRPr b="1" sz="1500">
              <a:solidFill>
                <a:srgbClr val="8F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rgbClr val="434343"/>
                </a:solidFill>
              </a:rPr>
              <a:t>Skillbox, Skypro, Нетология, Яндекс Практикум,Фоксфорд, GeekBrains,Тетрика,Contented, SkillFactory и другие.</a:t>
            </a:r>
            <a:endParaRPr b="1" sz="15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rgbClr val="434343"/>
                </a:solidFill>
              </a:rPr>
              <a:t>Как правило, предоставляют услуги карьерных консультантов, образовательные модули по технологиям поиска работы или организации предпринимательской деятельности. Есть платные и бесплатные курсы.</a:t>
            </a:r>
            <a:endParaRPr b="1" sz="15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rgbClr val="FF99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rgbClr val="FF9900"/>
                </a:solidFill>
              </a:rPr>
              <a:t>Наше преимущество </a:t>
            </a:r>
            <a:r>
              <a:rPr b="1" lang="ru-RU" sz="1500">
                <a:solidFill>
                  <a:srgbClr val="434343"/>
                </a:solidFill>
              </a:rPr>
              <a:t>- на платные услуги цена ниже, есть тренажеры для самостоятельного развития навыков (знать и уметь делать - не одно и то же!)</a:t>
            </a:r>
            <a:endParaRPr b="1" sz="15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chemeClr val="accent1"/>
                </a:solidFill>
              </a:rPr>
              <a:t>Профориентационные площадки:</a:t>
            </a:r>
            <a:endParaRPr b="1" sz="15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rgbClr val="434343"/>
                </a:solidFill>
              </a:rPr>
              <a:t>Профориентационная площадка "Билет в будущее",</a:t>
            </a:r>
            <a:endParaRPr b="1" sz="15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rgbClr val="434343"/>
                </a:solidFill>
              </a:rPr>
              <a:t>Сервис «Агрегатор профориентационных возможностей ProfStories»,</a:t>
            </a:r>
            <a:endParaRPr b="1" sz="15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rgbClr val="434343"/>
                </a:solidFill>
              </a:rPr>
              <a:t>сайт о профессиях My Next Move,</a:t>
            </a:r>
            <a:endParaRPr b="1" sz="15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rgbClr val="434343"/>
                </a:solidFill>
              </a:rPr>
              <a:t>CareerExplorer - платформа, предлагающая анализ личности и совместимость с различными профессиями,</a:t>
            </a:r>
            <a:endParaRPr b="1" sz="15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rgbClr val="434343"/>
                </a:solidFill>
              </a:rPr>
              <a:t>Факультетус - онлайн-платформа для цифровизации ярмарок вакансий и иных карьерных процессов университетов и учреждений среднего профессионального образования и другие</a:t>
            </a:r>
            <a:endParaRPr b="1" sz="15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FF99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rgbClr val="FF9900"/>
                </a:solidFill>
              </a:rPr>
              <a:t>Наше преимущество: </a:t>
            </a:r>
            <a:r>
              <a:rPr b="1" lang="ru-RU" sz="1500">
                <a:solidFill>
                  <a:srgbClr val="434343"/>
                </a:solidFill>
              </a:rPr>
              <a:t>практическая направленность модулей - онлайн обучение конкретным навыкам поиска работы, не требующее участия в группах, привлечения преподавателя, без привязки ко времени. Инновационность и экономичность. </a:t>
            </a:r>
            <a:endParaRPr b="1" sz="27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solidFill>
                <a:srgbClr val="43434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