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04" r:id="rId4"/>
    <p:sldId id="297" r:id="rId5"/>
    <p:sldId id="310" r:id="rId6"/>
    <p:sldId id="298" r:id="rId7"/>
    <p:sldId id="306" r:id="rId8"/>
    <p:sldId id="307" r:id="rId9"/>
    <p:sldId id="308" r:id="rId10"/>
    <p:sldId id="309" r:id="rId11"/>
    <p:sldId id="312" r:id="rId12"/>
    <p:sldId id="299" r:id="rId13"/>
    <p:sldId id="300" r:id="rId14"/>
    <p:sldId id="311" r:id="rId15"/>
    <p:sldId id="302" r:id="rId16"/>
    <p:sldId id="305" r:id="rId17"/>
    <p:sldId id="301" r:id="rId18"/>
    <p:sldId id="303" r:id="rId19"/>
    <p:sldId id="26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26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9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3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28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5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1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20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4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9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69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91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818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56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67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59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9262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277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9964" y="-2278910"/>
            <a:ext cx="9366708" cy="876613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3349" y="6521037"/>
            <a:ext cx="2804160" cy="239981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277694"/>
            <a:ext cx="3885662" cy="342199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681" y="3590155"/>
            <a:ext cx="914400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55"/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81" y="2104159"/>
            <a:ext cx="10514926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909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549680" y="6521037"/>
            <a:ext cx="3901440" cy="239981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680" y="432762"/>
            <a:ext cx="1927077" cy="71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29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C5B3-003A-4FBD-A8A5-AAFB761A2C8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1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884218" y="2230582"/>
            <a:ext cx="888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nter"/>
              </a:rPr>
              <a:t>НАИМЕНОВАНИЕ ТЕМЫ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369"/>
            <a:ext cx="12192000" cy="69688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2394440"/>
            <a:ext cx="942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Inter"/>
              </a:rPr>
              <a:t>Интерактивная навигация</a:t>
            </a:r>
            <a:endParaRPr lang="ru-RU" sz="3600" dirty="0">
              <a:solidFill>
                <a:schemeClr val="bg1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44874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>
            <a:extLst>
              <a:ext uri="{FF2B5EF4-FFF2-40B4-BE49-F238E27FC236}">
                <a16:creationId xmlns="" xmlns:a16="http://schemas.microsoft.com/office/drawing/2014/main" id="{980E9286-A169-EF20-B6FD-6FB5AC270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1" y="398453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970" y="1625600"/>
            <a:ext cx="10903429" cy="491193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Анализируя рынок мы обратили внимание </a:t>
            </a:r>
            <a:r>
              <a:rPr lang="ru-RU" sz="1800" dirty="0"/>
              <a:t>на запросы, мы можем прийти к выводу: такой технологии ещё нет. Однако проходя практику в гостиничных комплексах, мы заметили насколько тяжело многим людям ориентироваться на новой местности. Интерактивная карта поможет каждому сотруднику и гостю отеля. 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1810F85-A5EE-78EB-E018-2EA09B182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66" y="2794221"/>
            <a:ext cx="10372054" cy="2902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>
            <a:extLst>
              <a:ext uri="{FF2B5EF4-FFF2-40B4-BE49-F238E27FC236}">
                <a16:creationId xmlns="" xmlns:a16="http://schemas.microsoft.com/office/drawing/2014/main" id="{CDED0395-6A37-D187-43E4-0228F15A2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1" y="415301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35642" y="540125"/>
            <a:ext cx="5362015" cy="2149978"/>
          </a:xfrm>
        </p:spPr>
        <p:txBody>
          <a:bodyPr>
            <a:noAutofit/>
          </a:bodyPr>
          <a:lstStyle/>
          <a:p>
            <a:r>
              <a:rPr lang="ru-RU" sz="1600" dirty="0" smtClean="0">
                <a:cs typeface="Times New Roman" panose="02020603050405020304" pitchFamily="18" charset="0"/>
              </a:rPr>
              <a:t>Гостям трудно ориентироваться в незнакомом месте при заселении, а сотрудники службы приема и размещения (особенно при большом количестве гостей) не всегда могут сориентировать гостей по отелю. Но даже если у работников есть время для информирования гостя, это не исключает вероятности того, что гость не сразу разберется в отеле. Поэтому, мы не только внедряем интерактивную навигацию на территорию отеля, но и предоставляем гостям возможность «перенести» ее на свой телефон для комфортного пребывания на территории отеля. Таким образом гостям не будет трудно что-то найти на территории отеля, а также они будут знать о всех услугах, предоставляемых в отеле.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5101" y="4203667"/>
            <a:ext cx="5332556" cy="2428758"/>
          </a:xfrm>
        </p:spPr>
        <p:txBody>
          <a:bodyPr>
            <a:normAutofit/>
          </a:bodyPr>
          <a:lstStyle/>
          <a:p>
            <a:r>
              <a:rPr lang="ru-RU" sz="1800" dirty="0" smtClean="0">
                <a:cs typeface="Times New Roman" panose="02020603050405020304" pitchFamily="18" charset="0"/>
              </a:rPr>
              <a:t>Существующими вариантами решения проблемы являются бумажные карты отеля. Однако, во время работы на предприятии, нами было обнаружено, что гости не могут ориентироваться с помощью этих карт, называя их «непонятными». Соответственно, благодаря современным технологиям, такое нововведение будет очень полезным и актуальным для отелей (в особенности для отелей с большой территорией).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65101" y="3586470"/>
            <a:ext cx="5362015" cy="552176"/>
          </a:xfrm>
        </p:spPr>
        <p:txBody>
          <a:bodyPr/>
          <a:lstStyle/>
          <a:p>
            <a:r>
              <a:rPr lang="ru-RU" b="1" dirty="0"/>
              <a:t>Почему существующих вариантов решения </a:t>
            </a:r>
            <a:br>
              <a:rPr lang="ru-RU" b="1" dirty="0"/>
            </a:br>
            <a:r>
              <a:rPr lang="ru-RU" b="1" dirty="0"/>
              <a:t>не достаточно?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275A197-CA9D-4AC9-A14F-7E745EE33598}"/>
              </a:ext>
            </a:extLst>
          </p:cNvPr>
          <p:cNvSpPr txBox="1"/>
          <p:nvPr/>
        </p:nvSpPr>
        <p:spPr>
          <a:xfrm>
            <a:off x="419842" y="967476"/>
            <a:ext cx="5580594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dirty="0"/>
              <a:t>Большой гостиничный комплекс без внутренней навигации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dirty="0"/>
              <a:t>Неудобное использование бумажных карт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dirty="0"/>
              <a:t>Отвлечение сотрудников от основных рабочих задач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i="0" dirty="0"/>
              <a:t>Отсутствие информации о отеле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dirty="0"/>
              <a:t>Новеньким сотрудникам также тяжело ориентироваться по большой территорий, поэтому возникают п</a:t>
            </a:r>
            <a:r>
              <a:rPr lang="ru-RU" sz="1900" i="0" dirty="0"/>
              <a:t>роблемы с обслуживанием номеров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i="0" dirty="0"/>
              <a:t>Гости испытывают трудности в поиске своего номера или необходимых услуг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900" i="0" dirty="0"/>
              <a:t>Гостям трудно получить быстрое обслуживание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195E5BB7-38D1-501C-B9CA-41CA1B4F05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12594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888" y="1377363"/>
            <a:ext cx="5010790" cy="4801353"/>
          </a:xfrm>
        </p:spPr>
        <p:txBody>
          <a:bodyPr>
            <a:normAutofit lnSpcReduction="10000"/>
          </a:bodyPr>
          <a:lstStyle/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Интерактивная </a:t>
            </a:r>
            <a:r>
              <a:rPr lang="ru-RU" sz="1800" dirty="0"/>
              <a:t>навигация позволит гостям с лёгкостью ориентироваться в гостиничных комплексах </a:t>
            </a:r>
            <a:endParaRPr lang="ru-RU" sz="1800" dirty="0" smtClean="0"/>
          </a:p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sz="1800" dirty="0"/>
              <a:t>Интерактивная навигация</a:t>
            </a:r>
            <a:r>
              <a:rPr lang="ru-RU" sz="1800" dirty="0" smtClean="0"/>
              <a:t> также будет осуществлять информирование </a:t>
            </a:r>
            <a:r>
              <a:rPr lang="ru-RU" sz="1800" dirty="0"/>
              <a:t>гостей: акции, скидки , специальные предложения, время работы бассейнов, кафе, ресторанов, расписание анимационной программы , как на ладони . </a:t>
            </a:r>
            <a:endParaRPr lang="ru-RU" sz="1800" dirty="0" smtClean="0"/>
          </a:p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Перейдя </a:t>
            </a:r>
            <a:r>
              <a:rPr lang="ru-RU" sz="1800" dirty="0"/>
              <a:t>по ссылке с помощью QR-кода вы сможете дополнительно к карте получить перечень достопримечательностей города - курорта Сочи </a:t>
            </a:r>
            <a:endParaRPr lang="ru-RU" sz="1800" dirty="0" smtClean="0"/>
          </a:p>
          <a:p>
            <a:pPr marL="295372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Простая </a:t>
            </a:r>
            <a:r>
              <a:rPr lang="ru-RU" sz="1800" dirty="0"/>
              <a:t>система управления и редактирования информации. Пошаговое выполнение действий позволяет быстро и эффективно работать в режиме редактирования, а также обеспечивает простое удаление и добавление информации</a:t>
            </a:r>
            <a:endParaRPr lang="ru-RU" sz="1800" i="1" dirty="0"/>
          </a:p>
        </p:txBody>
      </p:sp>
      <p:pic>
        <p:nvPicPr>
          <p:cNvPr id="5" name="Picture 2" descr="https://i-desk.pro/wp-content/uploads/2021/10/imgonline-com-ua-Resize-er0orbMtIP.jpg">
            <a:extLst>
              <a:ext uri="{FF2B5EF4-FFF2-40B4-BE49-F238E27FC236}">
                <a16:creationId xmlns:a16="http://schemas.microsoft.com/office/drawing/2014/main" xmlns="" id="{378332B0-29FD-08F8-B8D7-79CF45B8A1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9"/>
          <a:stretch/>
        </p:blipFill>
        <p:spPr bwMode="auto">
          <a:xfrm>
            <a:off x="7503203" y="688681"/>
            <a:ext cx="4358583" cy="4982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3F24352-A456-B449-B361-0F98F5A76E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724" t="27653" r="45740" b="5284"/>
          <a:stretch/>
        </p:blipFill>
        <p:spPr>
          <a:xfrm>
            <a:off x="5367834" y="1875084"/>
            <a:ext cx="2053212" cy="4982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195E5BB7-38D1-501C-B9CA-41CA1B4F05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12594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 smtClean="0"/>
              <a:t>Анализ рынка</a:t>
            </a:r>
            <a:endParaRPr lang="ru-RU" b="1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888" y="1028323"/>
            <a:ext cx="5010790" cy="349040"/>
          </a:xfrm>
        </p:spPr>
        <p:txBody>
          <a:bodyPr>
            <a:normAutofit/>
          </a:bodyPr>
          <a:lstStyle/>
          <a:p>
            <a:r>
              <a:rPr lang="ru-RU" sz="1800" b="1" u="sng" dirty="0"/>
              <a:t>Результаты </a:t>
            </a:r>
            <a:r>
              <a:rPr lang="ru-RU" sz="1800" b="1" u="sng" dirty="0" smtClean="0"/>
              <a:t>проблемного интервью</a:t>
            </a:r>
          </a:p>
          <a:p>
            <a:endParaRPr lang="ru-RU" sz="1800" dirty="0"/>
          </a:p>
          <a:p>
            <a:endParaRPr lang="ru-RU" sz="18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3E876EF-D346-F799-04B6-712CF3235615}"/>
              </a:ext>
            </a:extLst>
          </p:cNvPr>
          <p:cNvSpPr txBox="1"/>
          <p:nvPr/>
        </p:nvSpPr>
        <p:spPr>
          <a:xfrm>
            <a:off x="0" y="1377363"/>
            <a:ext cx="6356195" cy="5824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Многие туристы предпочитают отдых только в отеле, следовательно они выбирают гостиничный комплекс с большой территорией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Большинству неудобно пользоваться бумажными картами, даже с ними приходится уточнять у персонала информацию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Не всегда объяснение сотрудников отеля является понятным и точным, а кто-то просто забывает маршрут, проговоренный в устной форме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Предложения по улучшению системы навигации не приходили, однако было отмечено, что они нужны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/>
              <a:t>Идея использования навигации на своем личном телефоне была бы намного удобнее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195" y="94975"/>
            <a:ext cx="5464098" cy="44770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195" y="4776565"/>
            <a:ext cx="3772892" cy="9384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195" y="5896837"/>
            <a:ext cx="5524056" cy="75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0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="" xmlns:a16="http://schemas.microsoft.com/office/drawing/2014/main" id="{247B62A8-D86C-E18F-9327-68E5A58EF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183366"/>
            <a:ext cx="5907497" cy="688378"/>
          </a:xfrm>
        </p:spPr>
        <p:txBody>
          <a:bodyPr/>
          <a:lstStyle/>
          <a:p>
            <a:pPr>
              <a:buNone/>
            </a:pPr>
            <a:r>
              <a:rPr lang="ru-RU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98" y="410502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294364"/>
              </p:ext>
            </p:extLst>
          </p:nvPr>
        </p:nvGraphicFramePr>
        <p:xfrm>
          <a:off x="-2" y="1"/>
          <a:ext cx="12192002" cy="8546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1">
                  <a:extLst>
                    <a:ext uri="{9D8B030D-6E8A-4147-A177-3AD203B41FA5}">
                      <a16:colId xmlns="" xmlns:a16="http://schemas.microsoft.com/office/drawing/2014/main" val="67050216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152304190"/>
                    </a:ext>
                  </a:extLst>
                </a:gridCol>
                <a:gridCol w="1557197">
                  <a:extLst>
                    <a:ext uri="{9D8B030D-6E8A-4147-A177-3AD203B41FA5}">
                      <a16:colId xmlns="" xmlns:a16="http://schemas.microsoft.com/office/drawing/2014/main" val="2226809788"/>
                    </a:ext>
                  </a:extLst>
                </a:gridCol>
                <a:gridCol w="1490803">
                  <a:extLst>
                    <a:ext uri="{9D8B030D-6E8A-4147-A177-3AD203B41FA5}">
                      <a16:colId xmlns="" xmlns:a16="http://schemas.microsoft.com/office/drawing/2014/main" val="4212459699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30405101"/>
                    </a:ext>
                  </a:extLst>
                </a:gridCol>
                <a:gridCol w="3048001">
                  <a:extLst>
                    <a:ext uri="{9D8B030D-6E8A-4147-A177-3AD203B41FA5}">
                      <a16:colId xmlns="" xmlns:a16="http://schemas.microsoft.com/office/drawing/2014/main" val="2432421724"/>
                    </a:ext>
                  </a:extLst>
                </a:gridCol>
              </a:tblGrid>
              <a:tr h="2744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ответ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51041234"/>
                  </a:ext>
                </a:extLst>
              </a:tr>
              <a:tr h="69383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 потребителя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Важность для потребителя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153867"/>
                  </a:ext>
                </a:extLst>
              </a:tr>
              <a:tr h="1452075">
                <a:tc rowSpan="2"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К1 –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ZORGTECH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(является одним из лидеров разработки и производства сенсорных терминалов в России, более 13 на рынке)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Разрабатывают и изготавливают сенсорные терминалы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Экономит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гостей и позволяет быстро получить необходимую информацию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инструкции в использовании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навигации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Некоторые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гости могут испытывать трудности при использовании навигации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разработаем понятную инструкцию для пользования интерактивной навигацией. После «переноса» карты в телефон, инструкция будет прилагаться в электронном виде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3718501"/>
                  </a:ext>
                </a:extLst>
              </a:tr>
              <a:tr h="137910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Занимает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лидирующую позицию среди конкурентов, их оборудование славится высоким качеством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Позволяет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узнать информацию об услугах отеля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Завышенная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цена на оборудование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36410697"/>
                  </a:ext>
                </a:extLst>
              </a:tr>
              <a:tr h="1070687">
                <a:tc rowSpan="2"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К2</a:t>
                      </a:r>
                      <a:r>
                        <a:rPr lang="ru-RU" sz="4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HoteliaGloba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рынке гостиничной и туристической индустрии компания зарекомендовала себя как надежный партнер, оказывающий комплекс услуг по разработке, внедрению и поддержке программных решений и веб-технологий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Бесконтактное обслуживание гостей,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 также возможность обслуживания нескольких гостей одновременно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 не хотят ждать у стойки размещения для того чтобы просто задать какой-либо вопрос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мобильного приложения для удобства гостей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Гостям будет неудобно каждый раз подходить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навигации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Перейдя по ссылке с помощью QR-кода,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гости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смогут дополнительно к карте получить перечень предоставляемых услуг и информацию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различных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достопримечательностях города - курорта Сочи 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11992511"/>
                  </a:ext>
                </a:extLst>
              </a:tr>
              <a:tr h="10293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Добавили новую функцию –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аэропанораму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панорамный вид курортной территории с воздуха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Данная технология позволяет максимально детально презентовать отель и его инфраструктурные объекты потенциальным гостям отеля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виртуального тура по номеру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 должны иметь представление не только об отеле, но и о номере в котором они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будут проживать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нашу карту будет также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внедрен тур по номеру и правила проживания в нем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8607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</a:rPr>
              <a:t>КОНКУРЕНТЫ</a:t>
            </a:r>
            <a:br>
              <a:rPr lang="ru-RU" sz="2400" b="1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8ACBD0-9CE3-BE45-0BD8-F112520D9BAB}"/>
              </a:ext>
            </a:extLst>
          </p:cNvPr>
          <p:cNvSpPr txBox="1"/>
          <p:nvPr/>
        </p:nvSpPr>
        <p:spPr>
          <a:xfrm>
            <a:off x="-857438" y="864524"/>
            <a:ext cx="39968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ZORGTECH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EF6E302-988D-AAB2-7E73-C9AB052F185B}"/>
              </a:ext>
            </a:extLst>
          </p:cNvPr>
          <p:cNvSpPr txBox="1"/>
          <p:nvPr/>
        </p:nvSpPr>
        <p:spPr>
          <a:xfrm>
            <a:off x="295579" y="1601277"/>
            <a:ext cx="50928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Zorgtech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одним из лидеров разработки и производства сенсорных терминалов в России,</a:t>
            </a:r>
            <a:r>
              <a:rPr lang="ru-RU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13 на рынке.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625B266-B763-8A52-5B3F-18257581F585}"/>
              </a:ext>
            </a:extLst>
          </p:cNvPr>
          <p:cNvSpPr txBox="1"/>
          <p:nvPr/>
        </p:nvSpPr>
        <p:spPr>
          <a:xfrm>
            <a:off x="5716953" y="4219553"/>
            <a:ext cx="6296628" cy="18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Предлагают большое количество серийных моделей сенсорных киосков, которые могут успешно решать задачи по интерактивному взаимодействию с клиентом/гостем.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C48B0D-EC8C-74EA-0BDB-1F8534293FB9}"/>
              </a:ext>
            </a:extLst>
          </p:cNvPr>
          <p:cNvSpPr txBox="1"/>
          <p:nvPr/>
        </p:nvSpPr>
        <p:spPr>
          <a:xfrm>
            <a:off x="2649098" y="6103210"/>
            <a:ext cx="6296628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i="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Разрабатывают и изготавливают сенсорные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терминалы.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02" y="3285319"/>
            <a:ext cx="3877392" cy="26702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567" y="1054486"/>
            <a:ext cx="3304318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6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</a:rPr>
              <a:t>КОНКУРЕНТЫ</a:t>
            </a:r>
            <a:br>
              <a:rPr lang="ru-RU" sz="2400" b="1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BD65E0-D257-F472-C4F3-50D41C7F3EC9}"/>
              </a:ext>
            </a:extLst>
          </p:cNvPr>
          <p:cNvSpPr txBox="1"/>
          <p:nvPr/>
        </p:nvSpPr>
        <p:spPr>
          <a:xfrm>
            <a:off x="-1922817" y="1113195"/>
            <a:ext cx="61403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i="0" kern="1200" dirty="0">
                <a:effectLst/>
                <a:ea typeface="+mn-ea"/>
                <a:cs typeface="Times New Roman" panose="02020603050405020304" pitchFamily="18" charset="0"/>
              </a:rPr>
              <a:t>2. </a:t>
            </a:r>
            <a:r>
              <a:rPr lang="en-US" sz="2000" i="0" kern="1200" dirty="0">
                <a:effectLst/>
                <a:ea typeface="+mn-ea"/>
                <a:cs typeface="Times New Roman" panose="02020603050405020304" pitchFamily="18" charset="0"/>
              </a:rPr>
              <a:t>IDESK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CBD1588-DA25-D772-C170-11A13AB1EF79}"/>
              </a:ext>
            </a:extLst>
          </p:cNvPr>
          <p:cNvSpPr txBox="1"/>
          <p:nvPr/>
        </p:nvSpPr>
        <p:spPr>
          <a:xfrm>
            <a:off x="301864" y="2289119"/>
            <a:ext cx="4658877" cy="2814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cs typeface="Times New Roman" panose="02020603050405020304" pitchFamily="18" charset="0"/>
              </a:rPr>
              <a:t>К</a:t>
            </a:r>
            <a:r>
              <a:rPr lang="ru-RU" sz="2000" i="0" kern="1200" dirty="0">
                <a:cs typeface="Times New Roman" panose="02020603050405020304" pitchFamily="18" charset="0"/>
              </a:rPr>
              <a:t>омплекс программных и технологических решений для создания, трансляции и измерения эффективности рекламных сообщений на интерактивных киосках и любых экранах вашего заведения.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95A12CA-23FC-09F6-1973-74560026B007}"/>
              </a:ext>
            </a:extLst>
          </p:cNvPr>
          <p:cNvSpPr/>
          <p:nvPr/>
        </p:nvSpPr>
        <p:spPr>
          <a:xfrm>
            <a:off x="5350287" y="4705444"/>
            <a:ext cx="64427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cs typeface="Times New Roman" panose="02020603050405020304" pitchFamily="18" charset="0"/>
              </a:rPr>
              <a:t>САНАТОРИЙ «ГОЛУБАЯ БУХТА» Проект объединения информационной панели и интерактивной навигации по территории санатория «Голубая бухта», можно получить всю необходимую информацию о работе общих служб санатория, найти необходимый кабинет, посмотреть расписание работы врачей, найти нужного врача.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741" y="864524"/>
            <a:ext cx="7254869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</a:rPr>
              <a:t>КОНКУРЕНТЫ</a:t>
            </a:r>
            <a:br>
              <a:rPr lang="ru-RU" sz="2400" b="1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529" y="864524"/>
            <a:ext cx="6724471" cy="42127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AFE17C6-E7F3-919C-263C-39967010EF2B}"/>
              </a:ext>
            </a:extLst>
          </p:cNvPr>
          <p:cNvSpPr txBox="1"/>
          <p:nvPr/>
        </p:nvSpPr>
        <p:spPr>
          <a:xfrm>
            <a:off x="-1375340" y="1343467"/>
            <a:ext cx="6094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i="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2800" i="0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HoteliaGloba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887D6A-A517-FD5E-521D-B49DF2C088A5}"/>
              </a:ext>
            </a:extLst>
          </p:cNvPr>
          <p:cNvSpPr txBox="1"/>
          <p:nvPr/>
        </p:nvSpPr>
        <p:spPr>
          <a:xfrm>
            <a:off x="284964" y="2345630"/>
            <a:ext cx="5182565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lnSpc>
                <a:spcPct val="150000"/>
              </a:lnSpc>
            </a:pPr>
            <a:r>
              <a:rPr lang="ru-RU" dirty="0">
                <a:cs typeface="Times New Roman" panose="02020603050405020304" pitchFamily="18" charset="0"/>
              </a:rPr>
              <a:t>Н</a:t>
            </a:r>
            <a:r>
              <a:rPr lang="ru-RU" sz="1800" i="0" kern="1200" dirty="0">
                <a:cs typeface="Times New Roman" panose="02020603050405020304" pitchFamily="18" charset="0"/>
              </a:rPr>
              <a:t>а рынке гостиничной и туристической индустрии компания зарекомендовала себя как надежный партнер, оказывающий комплекс услуг по разработке, внедрению и поддержке программных решений и веб-технологий.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1C83D01-1CD7-DF67-6A31-886830E4DE7E}"/>
              </a:ext>
            </a:extLst>
          </p:cNvPr>
          <p:cNvSpPr/>
          <p:nvPr/>
        </p:nvSpPr>
        <p:spPr>
          <a:xfrm>
            <a:off x="5765250" y="5156978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>
                <a:cs typeface="Times New Roman" panose="02020603050405020304" pitchFamily="18" charset="0"/>
              </a:rPr>
              <a:t>Интерактивная карта с виртуальными турами отеля Amara Dolce Vita. Добавили новую функцию – аэропанораму – панорамный вид курортной территории с воздуха. Данная технология позволяет максимально детально презентовать отель и его инфраструктурные объекты потенциальным гостям отеля.</a:t>
            </a:r>
          </a:p>
        </p:txBody>
      </p:sp>
    </p:spTree>
    <p:extLst>
      <p:ext uri="{BB962C8B-B14F-4D97-AF65-F5344CB8AC3E}">
        <p14:creationId xmlns:p14="http://schemas.microsoft.com/office/powerpoint/2010/main" val="252695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</a:rPr>
              <a:t>КОНКУРЕНТЫ</a:t>
            </a:r>
            <a:br>
              <a:rPr lang="ru-RU" sz="2400" b="1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CDD617-3C92-16C3-BA66-DFCA1E302AA5}"/>
              </a:ext>
            </a:extLst>
          </p:cNvPr>
          <p:cNvSpPr txBox="1"/>
          <p:nvPr/>
        </p:nvSpPr>
        <p:spPr>
          <a:xfrm>
            <a:off x="-352533" y="864524"/>
            <a:ext cx="6094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i="0" kern="1200" cap="all" dirty="0">
                <a:ea typeface="+mn-ea"/>
                <a:cs typeface="Times New Roman" panose="02020603050405020304" pitchFamily="18" charset="0"/>
              </a:rPr>
              <a:t>4. НАВИГАЦИОННЫЕ</a:t>
            </a:r>
            <a:r>
              <a:rPr lang="ru-RU" sz="2800" i="0" kern="1200" cap="all" dirty="0">
                <a:ea typeface="+mn-ea"/>
              </a:rPr>
              <a:t> </a:t>
            </a:r>
            <a:r>
              <a:rPr lang="ru-RU" sz="2800" i="0" kern="1200" cap="all" dirty="0">
                <a:ea typeface="+mn-ea"/>
                <a:cs typeface="Times New Roman" panose="02020603050405020304" pitchFamily="18" charset="0"/>
              </a:rPr>
              <a:t>РЕШЕНИЯ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83" y="1126134"/>
            <a:ext cx="6681795" cy="30665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01FEC12-1B61-086E-1891-0F68EFA11E1F}"/>
              </a:ext>
            </a:extLst>
          </p:cNvPr>
          <p:cNvSpPr txBox="1"/>
          <p:nvPr/>
        </p:nvSpPr>
        <p:spPr>
          <a:xfrm>
            <a:off x="236202" y="1541727"/>
            <a:ext cx="5374693" cy="461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0" kern="1200" dirty="0">
                <a:cs typeface="Times New Roman" panose="02020603050405020304" pitchFamily="18" charset="0"/>
              </a:rPr>
              <a:t>Компания занимается разработкой систем навигации и позиционирования для компаний-перевозчиков и гостиничного бизнеса. С их помощью можно обеспечить эффективное управление пассажиропотоком в аэропорту, наладить процессы бронирования номеров и расселения в отелях, а также удовлетворить высокие требования туристов к качеству обслуживания в условиях пандемии.</a:t>
            </a:r>
            <a:r>
              <a:rPr lang="ru-RU" sz="1800" i="0" kern="1200" dirty="0"/>
              <a:t> </a:t>
            </a:r>
            <a:r>
              <a:rPr lang="ru-RU" sz="1800" i="0" kern="1200" dirty="0">
                <a:cs typeface="Times New Roman" panose="02020603050405020304" pitchFamily="18" charset="0"/>
              </a:rPr>
              <a:t>За время существования компании ее решения были внедрены в более чем 500 локаций по всему миру!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C93D157-A474-0D35-7D9B-2DE372857099}"/>
              </a:ext>
            </a:extLst>
          </p:cNvPr>
          <p:cNvSpPr/>
          <p:nvPr/>
        </p:nvSpPr>
        <p:spPr>
          <a:xfrm>
            <a:off x="5847425" y="444434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cs typeface="Times New Roman" panose="02020603050405020304" pitchFamily="18" charset="0"/>
              </a:rPr>
              <a:t>Создана интерактивная карта отеля с возможностью отслеживать заполняемость отдельных помещений (лаундж-зоны, кафе и др.). Она становится эффективным инструментом для навигации для отелей, который будет полезен как гостям заведения, так и сотрудникам.</a:t>
            </a:r>
            <a:br>
              <a:rPr lang="ru-RU" dirty="0">
                <a:cs typeface="Times New Roman" panose="02020603050405020304" pitchFamily="18" charset="0"/>
              </a:rPr>
            </a:b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2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195E5BB7-38D1-501C-B9CA-41CA1B4F05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12594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 smtClean="0"/>
              <a:t>Анализ потенциала рынка</a:t>
            </a:r>
            <a:endParaRPr lang="ru-RU" b="1" dirty="0"/>
          </a:p>
        </p:txBody>
      </p:sp>
      <p:sp>
        <p:nvSpPr>
          <p:cNvPr id="15" name="Пирог 14"/>
          <p:cNvSpPr/>
          <p:nvPr/>
        </p:nvSpPr>
        <p:spPr>
          <a:xfrm rot="10800000">
            <a:off x="7387913" y="1122191"/>
            <a:ext cx="4027990" cy="4034676"/>
          </a:xfrm>
          <a:prstGeom prst="pie">
            <a:avLst>
              <a:gd name="adj1" fmla="val 5400000"/>
              <a:gd name="adj2" fmla="val 16200000"/>
            </a:avLst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Пирог 15"/>
          <p:cNvSpPr/>
          <p:nvPr/>
        </p:nvSpPr>
        <p:spPr>
          <a:xfrm rot="10800000">
            <a:off x="8092813" y="2538677"/>
            <a:ext cx="2618190" cy="2618190"/>
          </a:xfrm>
          <a:prstGeom prst="pie">
            <a:avLst>
              <a:gd name="adj1" fmla="val 5400000"/>
              <a:gd name="adj2" fmla="val 16200000"/>
            </a:avLst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Пирог 16"/>
          <p:cNvSpPr/>
          <p:nvPr/>
        </p:nvSpPr>
        <p:spPr>
          <a:xfrm rot="10800000">
            <a:off x="8835377" y="3948472"/>
            <a:ext cx="1208395" cy="1208395"/>
          </a:xfrm>
          <a:prstGeom prst="pie">
            <a:avLst>
              <a:gd name="adj1" fmla="val 5400000"/>
              <a:gd name="adj2" fmla="val 16200000"/>
            </a:avLst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5451AEDA-916C-4D9D-BA35-F2A8258C5B8F}"/>
              </a:ext>
            </a:extLst>
          </p:cNvPr>
          <p:cNvSpPr/>
          <p:nvPr/>
        </p:nvSpPr>
        <p:spPr>
          <a:xfrm rot="8128101">
            <a:off x="-2123851" y="398863"/>
            <a:ext cx="14411045" cy="7136453"/>
          </a:xfrm>
          <a:prstGeom prst="ellipse">
            <a:avLst/>
          </a:prstGeom>
          <a:gradFill>
            <a:gsLst>
              <a:gs pos="14000">
                <a:schemeClr val="accent1">
                  <a:tint val="66000"/>
                  <a:satMod val="160000"/>
                </a:schemeClr>
              </a:gs>
              <a:gs pos="95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963059"/>
              </p:ext>
            </p:extLst>
          </p:nvPr>
        </p:nvGraphicFramePr>
        <p:xfrm>
          <a:off x="1214698" y="1885260"/>
          <a:ext cx="8128000" cy="2709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9031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dirty="0" smtClean="0">
                          <a:solidFill>
                            <a:schemeClr val="tx1"/>
                          </a:solidFill>
                        </a:rPr>
                        <a:t>TAM (общий объём рынка) = 125 000 000 </a:t>
                      </a:r>
                      <a:r>
                        <a:rPr lang="ru-RU" sz="1800" b="1" u="none" dirty="0" err="1" smtClean="0">
                          <a:solidFill>
                            <a:schemeClr val="tx1"/>
                          </a:solidFill>
                        </a:rPr>
                        <a:t>руб</a:t>
                      </a:r>
                      <a:endParaRPr lang="ru-RU" sz="18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u="none" dirty="0"/>
                    </a:p>
                  </a:txBody>
                  <a:tcPr anchor="ctr"/>
                </a:tc>
              </a:tr>
              <a:tr h="9031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 smtClean="0"/>
                        <a:t>SAM (</a:t>
                      </a:r>
                      <a:r>
                        <a:rPr lang="ru-RU" sz="1800" b="1" i="0" u="none" kern="1200" dirty="0" smtClean="0"/>
                        <a:t>доступный объём рынка</a:t>
                      </a:r>
                      <a:r>
                        <a:rPr lang="ru-RU" sz="1800" b="1" u="none" kern="1200" dirty="0" smtClean="0"/>
                        <a:t>) = 1 </a:t>
                      </a:r>
                      <a:r>
                        <a:rPr lang="ru-RU" sz="1800" b="1" u="none" dirty="0" smtClean="0"/>
                        <a:t>5</a:t>
                      </a:r>
                      <a:r>
                        <a:rPr lang="ru-RU" sz="1800" b="1" u="none" kern="1200" dirty="0" smtClean="0"/>
                        <a:t>00 000 руб.</a:t>
                      </a:r>
                    </a:p>
                    <a:p>
                      <a:pPr algn="ctr"/>
                      <a:endParaRPr lang="ru-RU" b="1" u="none" dirty="0"/>
                    </a:p>
                  </a:txBody>
                  <a:tcPr anchor="ctr"/>
                </a:tc>
              </a:tr>
              <a:tr h="9031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kern="1200" dirty="0" smtClean="0"/>
                        <a:t>SOM</a:t>
                      </a:r>
                      <a:r>
                        <a:rPr lang="ru-RU" sz="1800" b="1" u="none" kern="1200" dirty="0" smtClean="0"/>
                        <a:t> (</a:t>
                      </a:r>
                      <a:r>
                        <a:rPr lang="ru-RU" sz="1800" b="1" i="0" u="none" kern="1200" dirty="0" smtClean="0"/>
                        <a:t>реально достижимый объём рынка)</a:t>
                      </a:r>
                      <a:r>
                        <a:rPr lang="ru-RU" sz="1800" b="1" u="none" kern="1200" dirty="0" smtClean="0"/>
                        <a:t> </a:t>
                      </a:r>
                      <a:r>
                        <a:rPr lang="en-US" sz="1800" b="1" u="none" kern="1200" dirty="0" smtClean="0"/>
                        <a:t>=</a:t>
                      </a:r>
                      <a:r>
                        <a:rPr lang="ru-RU" sz="1800" b="1" u="none" kern="1200" dirty="0" smtClean="0"/>
                        <a:t> </a:t>
                      </a:r>
                      <a:r>
                        <a:rPr lang="ru-RU" sz="1800" b="1" u="none" dirty="0" smtClean="0"/>
                        <a:t>4</a:t>
                      </a:r>
                      <a:r>
                        <a:rPr lang="en-US" sz="1800" b="1" u="none" kern="1200" dirty="0" smtClean="0"/>
                        <a:t> </a:t>
                      </a:r>
                      <a:r>
                        <a:rPr lang="ru-RU" sz="1800" b="1" u="none" dirty="0" smtClean="0"/>
                        <a:t>5</a:t>
                      </a:r>
                      <a:r>
                        <a:rPr lang="en-US" sz="1800" b="1" u="none" kern="1200" dirty="0" smtClean="0"/>
                        <a:t>00 000 </a:t>
                      </a:r>
                      <a:r>
                        <a:rPr lang="ru-RU" sz="1800" b="1" u="none" kern="1200" dirty="0" err="1" smtClean="0"/>
                        <a:t>руб</a:t>
                      </a:r>
                      <a:endParaRPr lang="ru-RU" sz="1800" b="1" u="none" kern="1200" dirty="0" smtClean="0"/>
                    </a:p>
                    <a:p>
                      <a:pPr algn="ctr"/>
                      <a:endParaRPr lang="ru-RU" b="1" u="none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93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6099F7A9-A002-90EE-B14D-E6BD2D987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03" y="0"/>
            <a:ext cx="5907497" cy="552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000" b="1" dirty="0"/>
              <a:t>Бизнес-модель</a:t>
            </a:r>
            <a:endParaRPr lang="ru-RU" sz="30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44591"/>
              </p:ext>
            </p:extLst>
          </p:nvPr>
        </p:nvGraphicFramePr>
        <p:xfrm>
          <a:off x="188503" y="552175"/>
          <a:ext cx="11380204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051">
                  <a:extLst>
                    <a:ext uri="{9D8B030D-6E8A-4147-A177-3AD203B41FA5}">
                      <a16:colId xmlns="" xmlns:a16="http://schemas.microsoft.com/office/drawing/2014/main" val="1705468229"/>
                    </a:ext>
                  </a:extLst>
                </a:gridCol>
                <a:gridCol w="2845051">
                  <a:extLst>
                    <a:ext uri="{9D8B030D-6E8A-4147-A177-3AD203B41FA5}">
                      <a16:colId xmlns="" xmlns:a16="http://schemas.microsoft.com/office/drawing/2014/main" val="1471442568"/>
                    </a:ext>
                  </a:extLst>
                </a:gridCol>
                <a:gridCol w="2845051">
                  <a:extLst>
                    <a:ext uri="{9D8B030D-6E8A-4147-A177-3AD203B41FA5}">
                      <a16:colId xmlns="" xmlns:a16="http://schemas.microsoft.com/office/drawing/2014/main" val="13430834"/>
                    </a:ext>
                  </a:extLst>
                </a:gridCol>
                <a:gridCol w="2845051">
                  <a:extLst>
                    <a:ext uri="{9D8B030D-6E8A-4147-A177-3AD203B41FA5}">
                      <a16:colId xmlns="" xmlns:a16="http://schemas.microsoft.com/office/drawing/2014/main" val="3249639547"/>
                    </a:ext>
                  </a:extLst>
                </a:gridCol>
              </a:tblGrid>
              <a:tr h="1622894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партнеры: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партнеры: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Сетевые гостиницы, интересующиеся новыми технологиями.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Поставщики запчастей для банкоматов и киосков самообслуживания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Программисты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IT-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специалисты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Сбербанк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действия: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нескольких интерактивных карт на территории отеля, программирование навигации под отель и установка дополнительных программ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клиентами: 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Стабильное взаимодействие – постоянный спрос на продукцию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основании отзывов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пользователей - совершенствование.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потребителей:</a:t>
                      </a:r>
                    </a:p>
                    <a:p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В2В, В2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В2С</a:t>
                      </a:r>
                    </a:p>
                    <a:p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Туристы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Гостиничные комплексы, гостиницы, отели, санатории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2805845"/>
                  </a:ext>
                </a:extLst>
              </a:tr>
              <a:tr h="16228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ресурсы: 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ресурсы: 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Инвесторы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содействия инновациям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Сбербанк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 разработки ПО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сбыта: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сети.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3163832"/>
                  </a:ext>
                </a:extLst>
              </a:tr>
              <a:tr h="1622894"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расходов: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интерактивных навигаций,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арплата сотрудникам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тех. поддержки, доставка оборудования до потребителя, зарплата программистам и специалистам по съемке территории.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доходов: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комплексы, готовые платить за качественный продукт, удовлетворяющий их требования, за ПО и его установку.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доходов: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комплексы готовы платить за качественный продукт, удовлетворяющий их требования, за ПО и его установку.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сопутствующих качественному и комфортному отдыху услуг.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088832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462" y="3321497"/>
            <a:ext cx="1303338" cy="11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139EA6E0-B614-8274-3FE5-B16FAF95D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4371" y="1088421"/>
            <a:ext cx="11243257" cy="1255533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000" b="1" u="sng" dirty="0" smtClean="0">
                <a:cs typeface="Times New Roman" panose="02020603050405020304" pitchFamily="18" charset="0"/>
              </a:rPr>
              <a:t>Приложение:</a:t>
            </a:r>
            <a:endParaRPr lang="ru-RU" sz="2000" b="1" u="sng" dirty="0" smtClean="0">
              <a:cs typeface="Times New Roman" panose="02020603050405020304" pitchFamily="18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sz="2000" dirty="0" smtClean="0">
                <a:cs typeface="Times New Roman" panose="02020603050405020304" pitchFamily="18" charset="0"/>
              </a:rPr>
              <a:t>1. </a:t>
            </a:r>
            <a:r>
              <a:rPr lang="ru-RU" sz="2000" dirty="0" smtClean="0">
                <a:cs typeface="Times New Roman" panose="02020603050405020304" pitchFamily="18" charset="0"/>
              </a:rPr>
              <a:t>Разработан удобный </a:t>
            </a:r>
            <a:r>
              <a:rPr lang="ru-RU" sz="2000" dirty="0" smtClean="0">
                <a:cs typeface="Times New Roman" panose="02020603050405020304" pitchFamily="18" charset="0"/>
              </a:rPr>
              <a:t>вариант визуализации приложения, которую мы проработали: </a:t>
            </a:r>
            <a:r>
              <a:rPr lang="ru-RU" sz="2000" dirty="0">
                <a:cs typeface="Times New Roman" panose="02020603050405020304" pitchFamily="18" charset="0"/>
              </a:rPr>
              <a:t>Интерактивная карта позволит гостям быстро и легко найти нужную информацию об отеле, такую как расположение номеров, ресторанов, бассейнов и других объектов на территории</a:t>
            </a:r>
            <a:r>
              <a:rPr lang="ru-RU" sz="2000" dirty="0" smtClean="0">
                <a:cs typeface="Times New Roman" panose="02020603050405020304" pitchFamily="18" charset="0"/>
              </a:rPr>
              <a:t>. Информация </a:t>
            </a:r>
            <a:r>
              <a:rPr lang="ru-RU" sz="2000" dirty="0">
                <a:cs typeface="Times New Roman" panose="02020603050405020304" pitchFamily="18" charset="0"/>
              </a:rPr>
              <a:t>на карте постоянно обновляется, поэтому гости всегда получают самые свежие данные о доступных услугах и мероприятиях.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sz="2000" dirty="0" smtClean="0">
                <a:cs typeface="Times New Roman" panose="02020603050405020304" pitchFamily="18" charset="0"/>
              </a:rPr>
              <a:t>2. Предполагаемая простота и наглядность</a:t>
            </a:r>
            <a:r>
              <a:rPr lang="ru-RU" sz="2000" dirty="0">
                <a:cs typeface="Times New Roman" panose="02020603050405020304" pitchFamily="18" charset="0"/>
              </a:rPr>
              <a:t>: Интерактивная карта визуально привлекательна и проста в использовании, что делает ее более понятной и доступной для гостей.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sz="2000" dirty="0" smtClean="0">
                <a:cs typeface="Times New Roman" panose="02020603050405020304" pitchFamily="18" charset="0"/>
              </a:rPr>
              <a:t>3. Предполагаемая </a:t>
            </a:r>
            <a:r>
              <a:rPr lang="ru-RU" sz="2000" dirty="0" err="1" smtClean="0">
                <a:cs typeface="Times New Roman" panose="02020603050405020304" pitchFamily="18" charset="0"/>
              </a:rPr>
              <a:t>многоязычность</a:t>
            </a:r>
            <a:r>
              <a:rPr lang="ru-RU" sz="2000" dirty="0">
                <a:cs typeface="Times New Roman" panose="02020603050405020304" pitchFamily="18" charset="0"/>
              </a:rPr>
              <a:t>: поддерживает несколько языков, что позволит гостям легко находить нужную информацию на своем родном языке</a:t>
            </a:r>
            <a:r>
              <a:rPr lang="ru-RU" sz="2000" dirty="0" smtClean="0">
                <a:cs typeface="Times New Roman" panose="02020603050405020304" pitchFamily="18" charset="0"/>
              </a:rPr>
              <a:t>. Интерактивные </a:t>
            </a:r>
            <a:r>
              <a:rPr lang="ru-RU" sz="2000" dirty="0">
                <a:cs typeface="Times New Roman" panose="02020603050405020304" pitchFamily="18" charset="0"/>
              </a:rPr>
              <a:t>карты часто включают функцию обратной связи, благодаря которой гости смогут оставить свои отзывы и предложения, что поможет улучшить качество обслуживания в отеле.</a:t>
            </a:r>
          </a:p>
          <a:p>
            <a:pPr marL="0" algn="just">
              <a:lnSpc>
                <a:spcPct val="100000"/>
              </a:lnSpc>
              <a:spcBef>
                <a:spcPts val="0"/>
              </a:spcBef>
            </a:pPr>
            <a:endParaRPr lang="ru-RU" sz="1400" dirty="0"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60" y="430506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139EA6E0-B614-8274-3FE5-B16FAF95D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4371" y="1088421"/>
            <a:ext cx="11243257" cy="1255533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000" b="1" u="sng" dirty="0" smtClean="0">
                <a:cs typeface="Times New Roman" panose="02020603050405020304" pitchFamily="18" charset="0"/>
              </a:rPr>
              <a:t>Расчет </a:t>
            </a:r>
            <a:r>
              <a:rPr lang="en-US" sz="2000" b="1" u="sng" dirty="0" smtClean="0">
                <a:cs typeface="Times New Roman" panose="02020603050405020304" pitchFamily="18" charset="0"/>
              </a:rPr>
              <a:t>Unit</a:t>
            </a:r>
            <a:r>
              <a:rPr lang="ru-RU" sz="2000" b="1" u="sng" dirty="0" smtClean="0">
                <a:cs typeface="Times New Roman" panose="02020603050405020304" pitchFamily="18" charset="0"/>
              </a:rPr>
              <a:t>-экономики:</a:t>
            </a:r>
            <a:endParaRPr lang="ru-RU" sz="2000" b="1" u="sng" dirty="0"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60" y="430506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538CC0-E38F-9D11-111B-417953C6D2CF}"/>
              </a:ext>
            </a:extLst>
          </p:cNvPr>
          <p:cNvSpPr txBox="1"/>
          <p:nvPr/>
        </p:nvSpPr>
        <p:spPr>
          <a:xfrm>
            <a:off x="1177117" y="1559124"/>
            <a:ext cx="93403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Менеджер отдела продаж будет ходить в гостиничные комплексы и презентовать идею</a:t>
            </a:r>
            <a:endParaRPr lang="ru-RU" i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i="0" dirty="0"/>
              <a:t>Ведение и развитие своих соц. </a:t>
            </a:r>
            <a:r>
              <a:rPr lang="ru-RU" i="0" dirty="0" smtClean="0"/>
              <a:t>Сетей (</a:t>
            </a:r>
            <a:r>
              <a:rPr lang="ru-RU" i="0" dirty="0"/>
              <a:t>услуги SMM) 15 </a:t>
            </a:r>
            <a:r>
              <a:rPr lang="ru-RU" i="0" dirty="0" smtClean="0"/>
              <a:t>000</a:t>
            </a:r>
            <a:r>
              <a:rPr lang="ru-RU" dirty="0"/>
              <a:t> </a:t>
            </a:r>
            <a:r>
              <a:rPr lang="ru-RU" dirty="0" smtClean="0"/>
              <a:t>руб.</a:t>
            </a:r>
            <a:endParaRPr lang="ru-RU" i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i="0" dirty="0"/>
              <a:t>Материалы для интерактивной доски 75 </a:t>
            </a:r>
            <a:r>
              <a:rPr lang="ru-RU" i="0" dirty="0" smtClean="0"/>
              <a:t>000</a:t>
            </a:r>
            <a:r>
              <a:rPr lang="ru-RU" dirty="0"/>
              <a:t> </a:t>
            </a:r>
            <a:r>
              <a:rPr lang="ru-RU" dirty="0" smtClean="0"/>
              <a:t>руб.</a:t>
            </a:r>
            <a:endParaRPr lang="ru-RU" i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i="0" dirty="0"/>
              <a:t>Съемка одного ролика для интерактивной карты от 10 </a:t>
            </a:r>
            <a:r>
              <a:rPr lang="ru-RU" i="0" dirty="0" smtClean="0"/>
              <a:t>000 </a:t>
            </a:r>
            <a:r>
              <a:rPr lang="ru-RU" i="0" dirty="0" err="1" smtClean="0"/>
              <a:t>руб</a:t>
            </a:r>
            <a:r>
              <a:rPr lang="ru-RU" i="0" dirty="0" smtClean="0"/>
              <a:t>/1 </a:t>
            </a:r>
            <a:r>
              <a:rPr lang="ru-RU" i="0" dirty="0"/>
              <a:t>час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71" y="3561593"/>
            <a:ext cx="10845724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66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0ADE5610-971F-82E0-E0E4-6A5BD597E8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5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32865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6108" y="1408852"/>
            <a:ext cx="10650780" cy="4578735"/>
          </a:xfrm>
        </p:spPr>
        <p:txBody>
          <a:bodyPr>
            <a:noAutofit/>
          </a:bodyPr>
          <a:lstStyle/>
          <a:p>
            <a:pPr marL="581122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Подбор команды разработчиков.</a:t>
            </a:r>
          </a:p>
          <a:p>
            <a:pPr marL="581122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приложения.</a:t>
            </a:r>
          </a:p>
          <a:p>
            <a:pPr marL="581122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Договора со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стейкхолдерами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81122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Инвестиции на разработку в фонде содействия инновациям, ЦМБ, Сбербанке.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49681" y="1506071"/>
            <a:ext cx="6066272" cy="3739895"/>
          </a:xfrm>
        </p:spPr>
        <p:txBody>
          <a:bodyPr/>
          <a:lstStyle/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Комплектация продукта: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Сенсорный дисплей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Местоположение гостя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QR-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код для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сканирования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достопримечательностях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Главное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меню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H="1">
            <a:off x="-2537012" y="1264024"/>
            <a:ext cx="3086693" cy="714098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683" y="1803399"/>
            <a:ext cx="5260271" cy="3412067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412067" y="2616200"/>
            <a:ext cx="5113866" cy="206586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438400" y="1957795"/>
            <a:ext cx="5655733" cy="119180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599267" y="2294467"/>
            <a:ext cx="5401733" cy="10752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911600" y="3014133"/>
            <a:ext cx="4182533" cy="176106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803400" y="3236259"/>
            <a:ext cx="5816600" cy="15982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23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="" xmlns:a16="http://schemas.microsoft.com/office/drawing/2014/main" id="{7D1C242E-51EC-399B-1C60-EF96A9B11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9" y="160866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110362"/>
            <a:ext cx="7706747" cy="371087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Ключевые члены </a:t>
            </a:r>
            <a:r>
              <a:rPr lang="ru-RU" dirty="0" smtClean="0"/>
              <a:t>вашей </a:t>
            </a:r>
            <a:r>
              <a:rPr lang="ru-RU" dirty="0"/>
              <a:t>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92" y="436267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049" y="3219762"/>
            <a:ext cx="3289684" cy="1274618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CTO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Внесла свой вклад в разработку идеи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-проекта, созданием электронной версии карт, которые будут находиться в гостиничных предприятиях.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7049" y="3057913"/>
            <a:ext cx="3141134" cy="371087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Крылова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Эвелина Феликсовна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70134" y="3239124"/>
            <a:ext cx="2922495" cy="82005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CEO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Разработала идею внедрения «Интерактивной навигации» в сфере гостиничного бизнеса.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9"/>
          <a:stretch/>
        </p:blipFill>
        <p:spPr>
          <a:xfrm>
            <a:off x="9046389" y="4249616"/>
            <a:ext cx="1497600" cy="1637146"/>
          </a:xfrm>
        </p:spPr>
      </p:pic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80449" y="3059801"/>
            <a:ext cx="3022600" cy="588425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Медведева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Милана Робертовна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 flipV="1">
            <a:off x="6303049" y="-224996"/>
            <a:ext cx="2505825" cy="25995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067" y="1307014"/>
            <a:ext cx="1354342" cy="1740985"/>
          </a:xfrm>
        </p:spPr>
      </p:pic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03049" y="-80681"/>
            <a:ext cx="2505825" cy="80681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33755" y="3346761"/>
            <a:ext cx="2420468" cy="803119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CMO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и утверждает маркетинговую стратегию продукта. 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87640" y="3067362"/>
            <a:ext cx="2904564" cy="268504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Петросян Диана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Арамовна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36"/>
          <a:stretch/>
        </p:blipFill>
        <p:spPr>
          <a:xfrm>
            <a:off x="9440334" y="1388534"/>
            <a:ext cx="1820334" cy="1630143"/>
          </a:xfrm>
        </p:spPr>
      </p:pic>
      <p:pic>
        <p:nvPicPr>
          <p:cNvPr id="17" name="Рисунок 16"/>
          <p:cNvPicPr>
            <a:picLocks noGrp="1" noChangeAspect="1"/>
          </p:cNvPicPr>
          <p:nvPr>
            <p:ph type="pic" sz="quarter" idx="2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769" y="4267201"/>
            <a:ext cx="1554163" cy="1554163"/>
          </a:xfrm>
        </p:spPr>
      </p:pic>
      <p:pic>
        <p:nvPicPr>
          <p:cNvPr id="18" name="Рисунок 17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8"/>
          <a:stretch/>
        </p:blipFill>
        <p:spPr>
          <a:xfrm>
            <a:off x="3994774" y="1422402"/>
            <a:ext cx="1558524" cy="1583266"/>
          </a:xfrm>
        </p:spPr>
      </p:pic>
      <p:pic>
        <p:nvPicPr>
          <p:cNvPr id="19" name="Рисунок 18"/>
          <p:cNvPicPr>
            <a:picLocks noGrp="1" noChangeAspect="1"/>
          </p:cNvPicPr>
          <p:nvPr>
            <p:ph type="pic" sz="quarter" idx="2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390" y="4261862"/>
            <a:ext cx="1601926" cy="1565633"/>
          </a:xfrm>
        </p:spPr>
      </p:pic>
      <p:sp>
        <p:nvSpPr>
          <p:cNvPr id="21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9091707" y="3085510"/>
            <a:ext cx="2904564" cy="2685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Ковалева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Иляна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Дмитриевна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735107" y="5886762"/>
            <a:ext cx="2904564" cy="2685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Галстян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Зарина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Рамзиновна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4494307" y="5886762"/>
            <a:ext cx="3396626" cy="268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Кешишян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Андраник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Владимирович</a:t>
            </a:r>
          </a:p>
        </p:txBody>
      </p:sp>
      <p:sp>
        <p:nvSpPr>
          <p:cNvPr id="29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 txBox="1">
            <a:spLocks/>
          </p:cNvSpPr>
          <p:nvPr/>
        </p:nvSpPr>
        <p:spPr>
          <a:xfrm>
            <a:off x="8219640" y="5886762"/>
            <a:ext cx="2904564" cy="2685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Балбекова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Михайловна</a:t>
            </a:r>
          </a:p>
        </p:txBody>
      </p:sp>
      <p:pic>
        <p:nvPicPr>
          <p:cNvPr id="32" name="Рисунок 31"/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4" b="10812"/>
          <a:stretch/>
        </p:blipFill>
        <p:spPr>
          <a:xfrm>
            <a:off x="919093" y="1388533"/>
            <a:ext cx="1835475" cy="1565633"/>
          </a:xfrm>
        </p:spPr>
      </p:pic>
      <p:sp>
        <p:nvSpPr>
          <p:cNvPr id="34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 txBox="1">
            <a:spLocks/>
          </p:cNvSpPr>
          <p:nvPr/>
        </p:nvSpPr>
        <p:spPr>
          <a:xfrm>
            <a:off x="3280450" y="3219762"/>
            <a:ext cx="3289684" cy="12746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CTO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Внесла свой вклад в разработку идеи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-проекта, внедрением информации об услугах в карты, которые будут находиться в гостиничных предприятиях.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>
            <a:extLst>
              <a:ext uri="{FF2B5EF4-FFF2-40B4-BE49-F238E27FC236}">
                <a16:creationId xmlns="" xmlns:a16="http://schemas.microsoft.com/office/drawing/2014/main" id="{23B9CC73-8E10-42A5-DCF8-490C5A5EE7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28523" y="1773189"/>
            <a:ext cx="5899290" cy="1655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ts val="2643"/>
              </a:lnSpc>
              <a:buNone/>
            </a:pPr>
            <a:r>
              <a:rPr lang="ru-RU" sz="2000" dirty="0"/>
              <a:t>Сайт </a:t>
            </a:r>
          </a:p>
          <a:p>
            <a:pPr>
              <a:lnSpc>
                <a:spcPts val="2643"/>
              </a:lnSpc>
              <a:buNone/>
            </a:pPr>
            <a:r>
              <a:rPr lang="ru-RU" sz="2000" dirty="0"/>
              <a:t>Телефон</a:t>
            </a:r>
          </a:p>
          <a:p>
            <a:pPr>
              <a:lnSpc>
                <a:spcPts val="2643"/>
              </a:lnSpc>
              <a:buNone/>
            </a:pPr>
            <a:r>
              <a:rPr lang="en-US" sz="2000" dirty="0"/>
              <a:t>email</a:t>
            </a:r>
            <a:endParaRPr lang="ru-RU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523" y="464500"/>
            <a:ext cx="5899290" cy="47366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565177" y="1790395"/>
            <a:ext cx="589929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43"/>
              </a:lnSpc>
            </a:pPr>
            <a:r>
              <a:rPr lang="ru-RU" sz="2000" dirty="0" smtClean="0"/>
              <a:t>Запланирован к разработке до декабря 2024 г.</a:t>
            </a:r>
            <a:endParaRPr lang="ru-RU" sz="2000" dirty="0"/>
          </a:p>
          <a:p>
            <a:pPr>
              <a:lnSpc>
                <a:spcPts val="2643"/>
              </a:lnSpc>
            </a:pPr>
            <a:r>
              <a:rPr lang="en-US" sz="2000" dirty="0"/>
              <a:t>+7 </a:t>
            </a:r>
            <a:r>
              <a:rPr lang="en-US" sz="2000" dirty="0" smtClean="0"/>
              <a:t>(</a:t>
            </a:r>
            <a:r>
              <a:rPr lang="ru-RU" sz="2000" dirty="0" smtClean="0"/>
              <a:t>988) 284-35-65</a:t>
            </a:r>
            <a:endParaRPr lang="ru-RU" sz="2000" dirty="0"/>
          </a:p>
          <a:p>
            <a:pPr>
              <a:lnSpc>
                <a:spcPts val="2643"/>
              </a:lnSpc>
            </a:pPr>
            <a:r>
              <a:rPr lang="en-US" sz="2000" dirty="0"/>
              <a:t>d</a:t>
            </a:r>
            <a:r>
              <a:rPr lang="en-US" sz="2000" dirty="0" smtClean="0"/>
              <a:t>iana.1@ro.ru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63152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1574</Words>
  <Application>Microsoft Office PowerPoint</Application>
  <PresentationFormat>Широкоэкранный</PresentationFormat>
  <Paragraphs>178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Inter</vt:lpstr>
      <vt:lpstr>Times New Roman</vt:lpstr>
      <vt:lpstr>Wingdings</vt:lpstr>
      <vt:lpstr>Тема Office</vt:lpstr>
      <vt:lpstr>Презентация PowerPoint</vt:lpstr>
      <vt:lpstr>Актуальность проекта</vt:lpstr>
      <vt:lpstr>Проблема</vt:lpstr>
      <vt:lpstr>Решение</vt:lpstr>
      <vt:lpstr>Анализ рынка</vt:lpstr>
      <vt:lpstr>Рынок</vt:lpstr>
      <vt:lpstr>КОНКУРЕНТЫ </vt:lpstr>
      <vt:lpstr>КОНКУРЕНТЫ </vt:lpstr>
      <vt:lpstr>КОНКУРЕНТЫ </vt:lpstr>
      <vt:lpstr>КОНКУРЕНТЫ </vt:lpstr>
      <vt:lpstr>Анализ потенциала рынка</vt:lpstr>
      <vt:lpstr>Бизнес-модель</vt:lpstr>
      <vt:lpstr>Текущие результаты</vt:lpstr>
      <vt:lpstr>Текущие результаты</vt:lpstr>
      <vt:lpstr>Планы развития</vt:lpstr>
      <vt:lpstr> </vt:lpstr>
      <vt:lpstr>Команда</vt:lpstr>
      <vt:lpstr>Контакты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Джамгаев Кирилл</dc:creator>
  <cp:lastModifiedBy>user</cp:lastModifiedBy>
  <cp:revision>81</cp:revision>
  <dcterms:created xsi:type="dcterms:W3CDTF">2023-09-27T09:13:41Z</dcterms:created>
  <dcterms:modified xsi:type="dcterms:W3CDTF">2023-11-22T13:40:27Z</dcterms:modified>
</cp:coreProperties>
</file>