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7"/>
  </p:notesMasterIdLst>
  <p:handoutMasterIdLst>
    <p:handoutMasterId r:id="rId18"/>
  </p:handoutMasterIdLst>
  <p:sldIdLst>
    <p:sldId id="260" r:id="rId6"/>
    <p:sldId id="295" r:id="rId7"/>
    <p:sldId id="305" r:id="rId8"/>
    <p:sldId id="304" r:id="rId9"/>
    <p:sldId id="297" r:id="rId10"/>
    <p:sldId id="298" r:id="rId11"/>
    <p:sldId id="299" r:id="rId12"/>
    <p:sldId id="300" r:id="rId13"/>
    <p:sldId id="301" r:id="rId14"/>
    <p:sldId id="302" r:id="rId15"/>
    <p:sldId id="303" r:id="rId16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275E"/>
    <a:srgbClr val="3A1953"/>
    <a:srgbClr val="321547"/>
    <a:srgbClr val="441D61"/>
    <a:srgbClr val="C6A1DB"/>
    <a:srgbClr val="011142"/>
    <a:srgbClr val="011240"/>
    <a:srgbClr val="FFEAA7"/>
    <a:srgbClr val="20D7C0"/>
    <a:srgbClr val="FF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52" d="100"/>
          <a:sy n="52" d="100"/>
        </p:scale>
        <p:origin x="893" y="-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F6B310-C590-4A62-B0EF-A60557071EA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91AE9B-F975-4019-890B-30A43E31593E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Секретом клеток</a:t>
          </a:r>
        </a:p>
      </dgm:t>
    </dgm:pt>
    <dgm:pt modelId="{94B07E8B-1CD0-4372-8537-6AA9FC7CC268}" type="parTrans" cxnId="{CBD13E46-CC8B-45A2-AE3F-F57C6D17CCC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D6C672-0753-4491-B470-4F2531E4EB99}" type="sibTrans" cxnId="{CBD13E46-CC8B-45A2-AE3F-F57C6D17CCC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C621AE-830C-4BB5-887D-97ABDBCCDF1B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Терапия поврежденных тканей, лечение хронических ран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7E5FD3-C82A-4FE8-B6AB-59A7C4EB3954}" type="parTrans" cxnId="{45BF919D-869E-4098-8957-E88CBC58C0F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A18404-2663-46A2-BD32-0FC495000EA9}" type="sibTrans" cxnId="{45BF919D-869E-4098-8957-E88CBC58C0F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1691D0-0E33-47B4-992F-63D869E1CB9A}">
      <dgm:prSet phldrT="[Текст]"/>
      <dgm:spPr/>
      <dgm:t>
        <a:bodyPr/>
        <a:lstStyle/>
        <a:p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Косметологические процедуры и эстетическая медицина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558E86-0120-4CBD-9203-AFDBE21D949D}" type="parTrans" cxnId="{8F1B51B1-1065-456D-B371-0F088F0F8F8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F15BB9-0DF1-4635-9E8D-1C2A68C22083}" type="sibTrans" cxnId="{8F1B51B1-1065-456D-B371-0F088F0F8F8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5F43D0-2839-46FD-B92C-CE0B7D6EB8C5}">
      <dgm:prSet phldrT="[Текст]"/>
      <dgm:spPr/>
      <dgm:t>
        <a:bodyPr/>
        <a:lstStyle/>
        <a:p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Фармацевтические разработки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A11280-DD03-48B2-A417-CF96C8A6F196}" type="parTrans" cxnId="{F855483B-4842-4D53-B85D-24CCEA36D06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7A1D34-0D59-4316-A319-29187797348B}" type="sibTrans" cxnId="{F855483B-4842-4D53-B85D-24CCEA36D06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87D270-679F-42F6-B33A-2123065A1770}" type="pres">
      <dgm:prSet presAssocID="{C1F6B310-C590-4A62-B0EF-A60557071EA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A740EDE-0F07-4A6E-A165-58FB2C89CAA1}" type="pres">
      <dgm:prSet presAssocID="{FD91AE9B-F975-4019-890B-30A43E31593E}" presName="root1" presStyleCnt="0"/>
      <dgm:spPr/>
    </dgm:pt>
    <dgm:pt modelId="{5C07CAEE-8A66-4A99-AD79-478873484C35}" type="pres">
      <dgm:prSet presAssocID="{FD91AE9B-F975-4019-890B-30A43E31593E}" presName="LevelOneTextNode" presStyleLbl="node0" presStyleIdx="0" presStyleCnt="1">
        <dgm:presLayoutVars>
          <dgm:chPref val="3"/>
        </dgm:presLayoutVars>
      </dgm:prSet>
      <dgm:spPr/>
    </dgm:pt>
    <dgm:pt modelId="{8AB9AD47-9971-4B5F-8CD4-DC957942AEEA}" type="pres">
      <dgm:prSet presAssocID="{FD91AE9B-F975-4019-890B-30A43E31593E}" presName="level2hierChild" presStyleCnt="0"/>
      <dgm:spPr/>
    </dgm:pt>
    <dgm:pt modelId="{964C7C30-956B-4AC8-992E-BABCBD0C8BF8}" type="pres">
      <dgm:prSet presAssocID="{377E5FD3-C82A-4FE8-B6AB-59A7C4EB3954}" presName="conn2-1" presStyleLbl="parChTrans1D2" presStyleIdx="0" presStyleCnt="3"/>
      <dgm:spPr/>
    </dgm:pt>
    <dgm:pt modelId="{11D6DC27-6853-4A8A-9507-461A2337C571}" type="pres">
      <dgm:prSet presAssocID="{377E5FD3-C82A-4FE8-B6AB-59A7C4EB3954}" presName="connTx" presStyleLbl="parChTrans1D2" presStyleIdx="0" presStyleCnt="3"/>
      <dgm:spPr/>
    </dgm:pt>
    <dgm:pt modelId="{3E9DEB4F-DE0C-4F53-BA0B-A39FCC728AE9}" type="pres">
      <dgm:prSet presAssocID="{5EC621AE-830C-4BB5-887D-97ABDBCCDF1B}" presName="root2" presStyleCnt="0"/>
      <dgm:spPr/>
    </dgm:pt>
    <dgm:pt modelId="{5B04CA61-3D21-4EFB-B699-3AC25A8EE39B}" type="pres">
      <dgm:prSet presAssocID="{5EC621AE-830C-4BB5-887D-97ABDBCCDF1B}" presName="LevelTwoTextNode" presStyleLbl="node2" presStyleIdx="0" presStyleCnt="3">
        <dgm:presLayoutVars>
          <dgm:chPref val="3"/>
        </dgm:presLayoutVars>
      </dgm:prSet>
      <dgm:spPr/>
    </dgm:pt>
    <dgm:pt modelId="{0FBCFFAE-33B7-48E4-B7E8-75C0DEC725EF}" type="pres">
      <dgm:prSet presAssocID="{5EC621AE-830C-4BB5-887D-97ABDBCCDF1B}" presName="level3hierChild" presStyleCnt="0"/>
      <dgm:spPr/>
    </dgm:pt>
    <dgm:pt modelId="{94394930-8CB9-478A-915B-B439614FA960}" type="pres">
      <dgm:prSet presAssocID="{3A558E86-0120-4CBD-9203-AFDBE21D949D}" presName="conn2-1" presStyleLbl="parChTrans1D2" presStyleIdx="1" presStyleCnt="3"/>
      <dgm:spPr/>
    </dgm:pt>
    <dgm:pt modelId="{F5B62B8C-BDBD-4017-A0C0-CB95B88DFA2E}" type="pres">
      <dgm:prSet presAssocID="{3A558E86-0120-4CBD-9203-AFDBE21D949D}" presName="connTx" presStyleLbl="parChTrans1D2" presStyleIdx="1" presStyleCnt="3"/>
      <dgm:spPr/>
    </dgm:pt>
    <dgm:pt modelId="{8D22C430-3F6C-4210-BB48-BBCDC283A7BA}" type="pres">
      <dgm:prSet presAssocID="{6B1691D0-0E33-47B4-992F-63D869E1CB9A}" presName="root2" presStyleCnt="0"/>
      <dgm:spPr/>
    </dgm:pt>
    <dgm:pt modelId="{5CBF6341-C28C-4E63-A602-5C8D2D1B82AB}" type="pres">
      <dgm:prSet presAssocID="{6B1691D0-0E33-47B4-992F-63D869E1CB9A}" presName="LevelTwoTextNode" presStyleLbl="node2" presStyleIdx="1" presStyleCnt="3">
        <dgm:presLayoutVars>
          <dgm:chPref val="3"/>
        </dgm:presLayoutVars>
      </dgm:prSet>
      <dgm:spPr/>
    </dgm:pt>
    <dgm:pt modelId="{F5145143-8000-4E67-BE8E-DE056D0B6DEC}" type="pres">
      <dgm:prSet presAssocID="{6B1691D0-0E33-47B4-992F-63D869E1CB9A}" presName="level3hierChild" presStyleCnt="0"/>
      <dgm:spPr/>
    </dgm:pt>
    <dgm:pt modelId="{6961F18F-6992-4B1D-9408-4B2DA26C64E2}" type="pres">
      <dgm:prSet presAssocID="{96A11280-DD03-48B2-A417-CF96C8A6F196}" presName="conn2-1" presStyleLbl="parChTrans1D2" presStyleIdx="2" presStyleCnt="3"/>
      <dgm:spPr/>
    </dgm:pt>
    <dgm:pt modelId="{1C149B3D-53F3-47B0-A0D3-5DC4BA149AF7}" type="pres">
      <dgm:prSet presAssocID="{96A11280-DD03-48B2-A417-CF96C8A6F196}" presName="connTx" presStyleLbl="parChTrans1D2" presStyleIdx="2" presStyleCnt="3"/>
      <dgm:spPr/>
    </dgm:pt>
    <dgm:pt modelId="{761F2999-0016-468F-86A8-A6E7822DF2FE}" type="pres">
      <dgm:prSet presAssocID="{F15F43D0-2839-46FD-B92C-CE0B7D6EB8C5}" presName="root2" presStyleCnt="0"/>
      <dgm:spPr/>
    </dgm:pt>
    <dgm:pt modelId="{355A908C-5EBC-4EF3-91CD-71FC74C13523}" type="pres">
      <dgm:prSet presAssocID="{F15F43D0-2839-46FD-B92C-CE0B7D6EB8C5}" presName="LevelTwoTextNode" presStyleLbl="node2" presStyleIdx="2" presStyleCnt="3">
        <dgm:presLayoutVars>
          <dgm:chPref val="3"/>
        </dgm:presLayoutVars>
      </dgm:prSet>
      <dgm:spPr/>
    </dgm:pt>
    <dgm:pt modelId="{CE37829D-8247-44EA-AC79-14E26B4D3073}" type="pres">
      <dgm:prSet presAssocID="{F15F43D0-2839-46FD-B92C-CE0B7D6EB8C5}" presName="level3hierChild" presStyleCnt="0"/>
      <dgm:spPr/>
    </dgm:pt>
  </dgm:ptLst>
  <dgm:cxnLst>
    <dgm:cxn modelId="{127D5715-A8CE-4345-A519-D3265D44286A}" type="presOf" srcId="{96A11280-DD03-48B2-A417-CF96C8A6F196}" destId="{1C149B3D-53F3-47B0-A0D3-5DC4BA149AF7}" srcOrd="1" destOrd="0" presId="urn:microsoft.com/office/officeart/2008/layout/HorizontalMultiLevelHierarchy"/>
    <dgm:cxn modelId="{36289422-76EE-4F89-AF45-D9965257E2A3}" type="presOf" srcId="{96A11280-DD03-48B2-A417-CF96C8A6F196}" destId="{6961F18F-6992-4B1D-9408-4B2DA26C64E2}" srcOrd="0" destOrd="0" presId="urn:microsoft.com/office/officeart/2008/layout/HorizontalMultiLevelHierarchy"/>
    <dgm:cxn modelId="{F855483B-4842-4D53-B85D-24CCEA36D06C}" srcId="{FD91AE9B-F975-4019-890B-30A43E31593E}" destId="{F15F43D0-2839-46FD-B92C-CE0B7D6EB8C5}" srcOrd="2" destOrd="0" parTransId="{96A11280-DD03-48B2-A417-CF96C8A6F196}" sibTransId="{2D7A1D34-0D59-4316-A319-29187797348B}"/>
    <dgm:cxn modelId="{CBD13E46-CC8B-45A2-AE3F-F57C6D17CCC7}" srcId="{C1F6B310-C590-4A62-B0EF-A60557071EA9}" destId="{FD91AE9B-F975-4019-890B-30A43E31593E}" srcOrd="0" destOrd="0" parTransId="{94B07E8B-1CD0-4372-8537-6AA9FC7CC268}" sibTransId="{6ED6C672-0753-4491-B470-4F2531E4EB99}"/>
    <dgm:cxn modelId="{5F392B6E-C2E0-4D1D-8238-BDC68C496B21}" type="presOf" srcId="{C1F6B310-C590-4A62-B0EF-A60557071EA9}" destId="{1387D270-679F-42F6-B33A-2123065A1770}" srcOrd="0" destOrd="0" presId="urn:microsoft.com/office/officeart/2008/layout/HorizontalMultiLevelHierarchy"/>
    <dgm:cxn modelId="{AA7CCF54-BD62-44E5-8C45-FB0E37931F51}" type="presOf" srcId="{3A558E86-0120-4CBD-9203-AFDBE21D949D}" destId="{94394930-8CB9-478A-915B-B439614FA960}" srcOrd="0" destOrd="0" presId="urn:microsoft.com/office/officeart/2008/layout/HorizontalMultiLevelHierarchy"/>
    <dgm:cxn modelId="{64173C92-1F51-4A16-9C67-DAA5498D8588}" type="presOf" srcId="{377E5FD3-C82A-4FE8-B6AB-59A7C4EB3954}" destId="{964C7C30-956B-4AC8-992E-BABCBD0C8BF8}" srcOrd="0" destOrd="0" presId="urn:microsoft.com/office/officeart/2008/layout/HorizontalMultiLevelHierarchy"/>
    <dgm:cxn modelId="{45BF919D-869E-4098-8957-E88CBC58C0F5}" srcId="{FD91AE9B-F975-4019-890B-30A43E31593E}" destId="{5EC621AE-830C-4BB5-887D-97ABDBCCDF1B}" srcOrd="0" destOrd="0" parTransId="{377E5FD3-C82A-4FE8-B6AB-59A7C4EB3954}" sibTransId="{1CA18404-2663-46A2-BD32-0FC495000EA9}"/>
    <dgm:cxn modelId="{F38AC59D-6F8B-4495-8C4E-31A6E71A0534}" type="presOf" srcId="{6B1691D0-0E33-47B4-992F-63D869E1CB9A}" destId="{5CBF6341-C28C-4E63-A602-5C8D2D1B82AB}" srcOrd="0" destOrd="0" presId="urn:microsoft.com/office/officeart/2008/layout/HorizontalMultiLevelHierarchy"/>
    <dgm:cxn modelId="{020AA89E-5DD9-4F02-8A0A-4E04DCE4C733}" type="presOf" srcId="{3A558E86-0120-4CBD-9203-AFDBE21D949D}" destId="{F5B62B8C-BDBD-4017-A0C0-CB95B88DFA2E}" srcOrd="1" destOrd="0" presId="urn:microsoft.com/office/officeart/2008/layout/HorizontalMultiLevelHierarchy"/>
    <dgm:cxn modelId="{152FC09E-B8D9-40E0-9E53-BE5460548389}" type="presOf" srcId="{5EC621AE-830C-4BB5-887D-97ABDBCCDF1B}" destId="{5B04CA61-3D21-4EFB-B699-3AC25A8EE39B}" srcOrd="0" destOrd="0" presId="urn:microsoft.com/office/officeart/2008/layout/HorizontalMultiLevelHierarchy"/>
    <dgm:cxn modelId="{A7120EAB-0D16-4A27-AA2A-9E81AB29AF36}" type="presOf" srcId="{377E5FD3-C82A-4FE8-B6AB-59A7C4EB3954}" destId="{11D6DC27-6853-4A8A-9507-461A2337C571}" srcOrd="1" destOrd="0" presId="urn:microsoft.com/office/officeart/2008/layout/HorizontalMultiLevelHierarchy"/>
    <dgm:cxn modelId="{8F1B51B1-1065-456D-B371-0F088F0F8F84}" srcId="{FD91AE9B-F975-4019-890B-30A43E31593E}" destId="{6B1691D0-0E33-47B4-992F-63D869E1CB9A}" srcOrd="1" destOrd="0" parTransId="{3A558E86-0120-4CBD-9203-AFDBE21D949D}" sibTransId="{CEF15BB9-0DF1-4635-9E8D-1C2A68C22083}"/>
    <dgm:cxn modelId="{4FD72CCA-173D-445D-9B93-46627374C1A4}" type="presOf" srcId="{FD91AE9B-F975-4019-890B-30A43E31593E}" destId="{5C07CAEE-8A66-4A99-AD79-478873484C35}" srcOrd="0" destOrd="0" presId="urn:microsoft.com/office/officeart/2008/layout/HorizontalMultiLevelHierarchy"/>
    <dgm:cxn modelId="{4E4115E6-1A06-411B-B298-389BC594820C}" type="presOf" srcId="{F15F43D0-2839-46FD-B92C-CE0B7D6EB8C5}" destId="{355A908C-5EBC-4EF3-91CD-71FC74C13523}" srcOrd="0" destOrd="0" presId="urn:microsoft.com/office/officeart/2008/layout/HorizontalMultiLevelHierarchy"/>
    <dgm:cxn modelId="{559D7636-F987-4DE1-A5B9-24680562D050}" type="presParOf" srcId="{1387D270-679F-42F6-B33A-2123065A1770}" destId="{9A740EDE-0F07-4A6E-A165-58FB2C89CAA1}" srcOrd="0" destOrd="0" presId="urn:microsoft.com/office/officeart/2008/layout/HorizontalMultiLevelHierarchy"/>
    <dgm:cxn modelId="{51D6DF94-FE59-4DFF-9E2C-90F87BDE8E07}" type="presParOf" srcId="{9A740EDE-0F07-4A6E-A165-58FB2C89CAA1}" destId="{5C07CAEE-8A66-4A99-AD79-478873484C35}" srcOrd="0" destOrd="0" presId="urn:microsoft.com/office/officeart/2008/layout/HorizontalMultiLevelHierarchy"/>
    <dgm:cxn modelId="{815D05FF-E276-4A6C-A9AB-59DEB2B955C5}" type="presParOf" srcId="{9A740EDE-0F07-4A6E-A165-58FB2C89CAA1}" destId="{8AB9AD47-9971-4B5F-8CD4-DC957942AEEA}" srcOrd="1" destOrd="0" presId="urn:microsoft.com/office/officeart/2008/layout/HorizontalMultiLevelHierarchy"/>
    <dgm:cxn modelId="{7019298E-8FA2-4993-AC93-674419D382D5}" type="presParOf" srcId="{8AB9AD47-9971-4B5F-8CD4-DC957942AEEA}" destId="{964C7C30-956B-4AC8-992E-BABCBD0C8BF8}" srcOrd="0" destOrd="0" presId="urn:microsoft.com/office/officeart/2008/layout/HorizontalMultiLevelHierarchy"/>
    <dgm:cxn modelId="{C4FDE2A1-0D44-435E-B73E-B0BC6999E6C0}" type="presParOf" srcId="{964C7C30-956B-4AC8-992E-BABCBD0C8BF8}" destId="{11D6DC27-6853-4A8A-9507-461A2337C571}" srcOrd="0" destOrd="0" presId="urn:microsoft.com/office/officeart/2008/layout/HorizontalMultiLevelHierarchy"/>
    <dgm:cxn modelId="{5A8F323D-F474-441A-B336-6AD456886B4B}" type="presParOf" srcId="{8AB9AD47-9971-4B5F-8CD4-DC957942AEEA}" destId="{3E9DEB4F-DE0C-4F53-BA0B-A39FCC728AE9}" srcOrd="1" destOrd="0" presId="urn:microsoft.com/office/officeart/2008/layout/HorizontalMultiLevelHierarchy"/>
    <dgm:cxn modelId="{BFD7E6CD-701C-408B-AA7F-283F7B32526E}" type="presParOf" srcId="{3E9DEB4F-DE0C-4F53-BA0B-A39FCC728AE9}" destId="{5B04CA61-3D21-4EFB-B699-3AC25A8EE39B}" srcOrd="0" destOrd="0" presId="urn:microsoft.com/office/officeart/2008/layout/HorizontalMultiLevelHierarchy"/>
    <dgm:cxn modelId="{315739D1-02B4-4DAC-913A-25E66348E898}" type="presParOf" srcId="{3E9DEB4F-DE0C-4F53-BA0B-A39FCC728AE9}" destId="{0FBCFFAE-33B7-48E4-B7E8-75C0DEC725EF}" srcOrd="1" destOrd="0" presId="urn:microsoft.com/office/officeart/2008/layout/HorizontalMultiLevelHierarchy"/>
    <dgm:cxn modelId="{90CF85E4-334B-4054-867F-3C9E9EEB44B4}" type="presParOf" srcId="{8AB9AD47-9971-4B5F-8CD4-DC957942AEEA}" destId="{94394930-8CB9-478A-915B-B439614FA960}" srcOrd="2" destOrd="0" presId="urn:microsoft.com/office/officeart/2008/layout/HorizontalMultiLevelHierarchy"/>
    <dgm:cxn modelId="{ACB4DECE-7F35-4D30-B365-BDC8F73E9F41}" type="presParOf" srcId="{94394930-8CB9-478A-915B-B439614FA960}" destId="{F5B62B8C-BDBD-4017-A0C0-CB95B88DFA2E}" srcOrd="0" destOrd="0" presId="urn:microsoft.com/office/officeart/2008/layout/HorizontalMultiLevelHierarchy"/>
    <dgm:cxn modelId="{15D077B0-AE9F-40D3-8535-737A576E4F16}" type="presParOf" srcId="{8AB9AD47-9971-4B5F-8CD4-DC957942AEEA}" destId="{8D22C430-3F6C-4210-BB48-BBCDC283A7BA}" srcOrd="3" destOrd="0" presId="urn:microsoft.com/office/officeart/2008/layout/HorizontalMultiLevelHierarchy"/>
    <dgm:cxn modelId="{A08E1CFF-E4C6-4AE5-8FC6-4BD2E1AFC2D2}" type="presParOf" srcId="{8D22C430-3F6C-4210-BB48-BBCDC283A7BA}" destId="{5CBF6341-C28C-4E63-A602-5C8D2D1B82AB}" srcOrd="0" destOrd="0" presId="urn:microsoft.com/office/officeart/2008/layout/HorizontalMultiLevelHierarchy"/>
    <dgm:cxn modelId="{3D86050F-92B7-4046-A11E-2D2C5F760B02}" type="presParOf" srcId="{8D22C430-3F6C-4210-BB48-BBCDC283A7BA}" destId="{F5145143-8000-4E67-BE8E-DE056D0B6DEC}" srcOrd="1" destOrd="0" presId="urn:microsoft.com/office/officeart/2008/layout/HorizontalMultiLevelHierarchy"/>
    <dgm:cxn modelId="{A9985A81-7ABF-433B-8B69-2ECAC88853E1}" type="presParOf" srcId="{8AB9AD47-9971-4B5F-8CD4-DC957942AEEA}" destId="{6961F18F-6992-4B1D-9408-4B2DA26C64E2}" srcOrd="4" destOrd="0" presId="urn:microsoft.com/office/officeart/2008/layout/HorizontalMultiLevelHierarchy"/>
    <dgm:cxn modelId="{5C2BAB42-0C63-4B15-AFD7-690F65F5F745}" type="presParOf" srcId="{6961F18F-6992-4B1D-9408-4B2DA26C64E2}" destId="{1C149B3D-53F3-47B0-A0D3-5DC4BA149AF7}" srcOrd="0" destOrd="0" presId="urn:microsoft.com/office/officeart/2008/layout/HorizontalMultiLevelHierarchy"/>
    <dgm:cxn modelId="{4F6E6FA8-CF1A-4C0D-95B0-228558425568}" type="presParOf" srcId="{8AB9AD47-9971-4B5F-8CD4-DC957942AEEA}" destId="{761F2999-0016-468F-86A8-A6E7822DF2FE}" srcOrd="5" destOrd="0" presId="urn:microsoft.com/office/officeart/2008/layout/HorizontalMultiLevelHierarchy"/>
    <dgm:cxn modelId="{A06C7A8E-783F-491E-AC4C-F89B166EE7DA}" type="presParOf" srcId="{761F2999-0016-468F-86A8-A6E7822DF2FE}" destId="{355A908C-5EBC-4EF3-91CD-71FC74C13523}" srcOrd="0" destOrd="0" presId="urn:microsoft.com/office/officeart/2008/layout/HorizontalMultiLevelHierarchy"/>
    <dgm:cxn modelId="{6579CC53-F841-4314-AB6B-0E913915C52A}" type="presParOf" srcId="{761F2999-0016-468F-86A8-A6E7822DF2FE}" destId="{CE37829D-8247-44EA-AC79-14E26B4D307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CA307B-FA52-4818-BC7E-6383DE90ADB6}" type="doc">
      <dgm:prSet loTypeId="urn:microsoft.com/office/officeart/2005/8/layout/hierarchy6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88E3FEEA-C4CD-4AA9-A0E1-1CB2A24B4044}">
      <dgm:prSet phldrT="[Текст]" custT="1"/>
      <dgm:spPr>
        <a:ln w="57150"/>
      </dgm:spPr>
      <dgm:t>
        <a:bodyPr/>
        <a:lstStyle/>
        <a:p>
          <a:r>
            <a:rPr lang="ru-RU" sz="2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Потребительские сегменты</a:t>
          </a:r>
        </a:p>
      </dgm:t>
    </dgm:pt>
    <dgm:pt modelId="{EE074922-040F-404F-B6FD-DAFEB3734C36}" type="parTrans" cxnId="{1AE7862B-A5F5-43DA-A6F8-38F55C2163F2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8394A-38C2-448C-A416-B8F62D7343F6}" type="sibTrans" cxnId="{1AE7862B-A5F5-43DA-A6F8-38F55C2163F2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546F9A-4471-44BA-8371-AF1221E4367C}">
      <dgm:prSet phldrT="[Текст]" custT="1"/>
      <dgm:spPr/>
      <dgm:t>
        <a:bodyPr/>
        <a:lstStyle/>
        <a:p>
          <a:r>
            <a:rPr lang="ru-RU" sz="2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Медицинские учреждения</a:t>
          </a:r>
          <a:endParaRPr lang="ru-RU" sz="2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A7AF33-C98D-48D1-A793-D744A18497A5}" type="parTrans" cxnId="{C51C65AD-B822-4BEC-B6F0-8EDDA53B923F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27FDB8-479D-4F55-84BA-3603C9E47D08}" type="sibTrans" cxnId="{C51C65AD-B822-4BEC-B6F0-8EDDA53B923F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CAC174-36A5-46A5-B195-85443390D31C}">
      <dgm:prSet phldrT="[Текст]" custT="1"/>
      <dgm:spPr/>
      <dgm:t>
        <a:bodyPr/>
        <a:lstStyle/>
        <a:p>
          <a:r>
            <a:rPr lang="ru-RU" sz="2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Косметологические и эстетические клиники</a:t>
          </a:r>
          <a:endParaRPr lang="ru-RU" sz="2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D15BB7-08FB-470D-AACA-5F9EAF28A770}" type="parTrans" cxnId="{FEEDEF29-F3E7-4DE4-82A2-3C843D5CE0D1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D358A0-1A48-45DE-AD48-F45C0FFB7981}" type="sibTrans" cxnId="{FEEDEF29-F3E7-4DE4-82A2-3C843D5CE0D1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F0E78C-39C1-47AB-B58A-1A9224A2F8FD}">
      <dgm:prSet phldrT="[Текст]" custT="1"/>
      <dgm:spPr/>
      <dgm:t>
        <a:bodyPr/>
        <a:lstStyle/>
        <a:p>
          <a:r>
            <a:rPr lang="ru-RU" sz="2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Конечные потребители через клиники и бренды</a:t>
          </a:r>
          <a:endParaRPr lang="ru-RU" sz="2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2CD7B5-26C9-4F6A-A103-0A3A858F243A}" type="parTrans" cxnId="{E85221E0-B088-473B-A9E8-EBAB7E6B66C3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4C1DE4-FAE3-4643-BD5A-9FFB3FA96BB6}" type="sibTrans" cxnId="{E85221E0-B088-473B-A9E8-EBAB7E6B66C3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C87851-933B-4EB8-9452-6C7DD8D24718}">
      <dgm:prSet/>
      <dgm:spPr/>
      <dgm:t>
        <a:bodyPr/>
        <a:lstStyle/>
        <a:p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Длительное заживление ран и ожогов; </a:t>
          </a:r>
          <a:b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Высокий риск инфекций и осложнений;</a:t>
          </a:r>
          <a:b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Недостаточная эффективность традиционных методов ухода</a:t>
          </a:r>
        </a:p>
      </dgm:t>
    </dgm:pt>
    <dgm:pt modelId="{2A45C19F-8E0D-4B23-80C4-DF3B9CB54EA3}" type="parTrans" cxnId="{E0059F18-4AC0-44E3-979A-86050AF60BAD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93D575-E0A0-40F8-B182-7DD66B471D11}" type="sibTrans" cxnId="{E0059F18-4AC0-44E3-979A-86050AF60BAD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BB9F54-2DB9-4B9F-8315-89562C3D331F}">
      <dgm:prSet/>
      <dgm:spPr/>
      <dgm:t>
        <a:bodyPr/>
        <a:lstStyle/>
        <a:p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Замедленное восстановление после процедур</a:t>
          </a:r>
          <a:b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Возможные повреждения кожи и гиперпигментация</a:t>
          </a: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134E38-003E-4FDE-9352-ABA2A8D10212}" type="parTrans" cxnId="{9BE2C94D-2F66-4109-810A-05D534313BC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F37F08-E4F9-4455-A354-AA09E57D8B83}" type="sibTrans" cxnId="{9BE2C94D-2F66-4109-810A-05D534313BC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E2BD83-D381-4CA1-97FD-DA1D39BB9D7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Медленное заживление ран и ожогов</a:t>
          </a:r>
          <a:b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Боль, дискомфорт и риск инфекций</a:t>
          </a:r>
          <a:b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Недостаток средств, ускоряющих восстановление и снижающих риск осложнений</a:t>
          </a: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539FE1-8F2A-4765-ABDB-52C88BEEA0D7}" type="parTrans" cxnId="{39015A25-CA00-4335-877B-7B5CEAE4122F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DE90A1-9B11-40B5-A891-C52A12B6D371}" type="sibTrans" cxnId="{39015A25-CA00-4335-877B-7B5CEAE4122F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A5B813-6F5F-43D3-8CC5-6868AF8212DE}" type="pres">
      <dgm:prSet presAssocID="{92CA307B-FA52-4818-BC7E-6383DE90ADB6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E26F32B-C6F7-486F-A973-B68909A5565B}" type="pres">
      <dgm:prSet presAssocID="{92CA307B-FA52-4818-BC7E-6383DE90ADB6}" presName="hierFlow" presStyleCnt="0"/>
      <dgm:spPr/>
    </dgm:pt>
    <dgm:pt modelId="{AD9E90A0-7316-4BAD-B426-0DE5F3567C7D}" type="pres">
      <dgm:prSet presAssocID="{92CA307B-FA52-4818-BC7E-6383DE90ADB6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BAD4FD1-2045-49BE-8566-7811C2D2197A}" type="pres">
      <dgm:prSet presAssocID="{88E3FEEA-C4CD-4AA9-A0E1-1CB2A24B4044}" presName="Name14" presStyleCnt="0"/>
      <dgm:spPr/>
    </dgm:pt>
    <dgm:pt modelId="{6DE1C5AC-7560-49EA-A407-E89BB082FEE8}" type="pres">
      <dgm:prSet presAssocID="{88E3FEEA-C4CD-4AA9-A0E1-1CB2A24B4044}" presName="level1Shape" presStyleLbl="node0" presStyleIdx="0" presStyleCnt="1" custScaleY="30610">
        <dgm:presLayoutVars>
          <dgm:chPref val="3"/>
        </dgm:presLayoutVars>
      </dgm:prSet>
      <dgm:spPr/>
    </dgm:pt>
    <dgm:pt modelId="{38164D06-968B-4B3A-9F3A-E2674B799BC1}" type="pres">
      <dgm:prSet presAssocID="{88E3FEEA-C4CD-4AA9-A0E1-1CB2A24B4044}" presName="hierChild2" presStyleCnt="0"/>
      <dgm:spPr/>
    </dgm:pt>
    <dgm:pt modelId="{65444443-766C-473C-B53F-247FAE53A95F}" type="pres">
      <dgm:prSet presAssocID="{1BA7AF33-C98D-48D1-A793-D744A18497A5}" presName="Name19" presStyleLbl="parChTrans1D2" presStyleIdx="0" presStyleCnt="3"/>
      <dgm:spPr/>
    </dgm:pt>
    <dgm:pt modelId="{BB1DF528-8006-4D66-9DB9-EA5E8BFD8C09}" type="pres">
      <dgm:prSet presAssocID="{52546F9A-4471-44BA-8371-AF1221E4367C}" presName="Name21" presStyleCnt="0"/>
      <dgm:spPr/>
    </dgm:pt>
    <dgm:pt modelId="{9C9D1FA6-6803-4899-B7FD-6FC828CEB3B0}" type="pres">
      <dgm:prSet presAssocID="{52546F9A-4471-44BA-8371-AF1221E4367C}" presName="level2Shape" presStyleLbl="node2" presStyleIdx="0" presStyleCnt="3" custScaleY="38447"/>
      <dgm:spPr/>
    </dgm:pt>
    <dgm:pt modelId="{2BA0A626-3AA0-43CB-B790-30BC9E97F3FB}" type="pres">
      <dgm:prSet presAssocID="{52546F9A-4471-44BA-8371-AF1221E4367C}" presName="hierChild3" presStyleCnt="0"/>
      <dgm:spPr/>
    </dgm:pt>
    <dgm:pt modelId="{5F132233-A61B-4009-BDA5-B6E10C53707C}" type="pres">
      <dgm:prSet presAssocID="{2A45C19F-8E0D-4B23-80C4-DF3B9CB54EA3}" presName="Name19" presStyleLbl="parChTrans1D3" presStyleIdx="0" presStyleCnt="3"/>
      <dgm:spPr/>
    </dgm:pt>
    <dgm:pt modelId="{B7BA1118-C26B-41A6-906E-BFA85C3BFC7C}" type="pres">
      <dgm:prSet presAssocID="{32C87851-933B-4EB8-9452-6C7DD8D24718}" presName="Name21" presStyleCnt="0"/>
      <dgm:spPr/>
    </dgm:pt>
    <dgm:pt modelId="{18BDB4C1-945E-4A03-B826-A2F138416B7A}" type="pres">
      <dgm:prSet presAssocID="{32C87851-933B-4EB8-9452-6C7DD8D24718}" presName="level2Shape" presStyleLbl="node3" presStyleIdx="0" presStyleCnt="3" custScaleY="51989" custLinFactNeighborX="500" custLinFactNeighborY="-1098"/>
      <dgm:spPr/>
    </dgm:pt>
    <dgm:pt modelId="{0E22B777-E1D0-4392-889D-5A3E05280F30}" type="pres">
      <dgm:prSet presAssocID="{32C87851-933B-4EB8-9452-6C7DD8D24718}" presName="hierChild3" presStyleCnt="0"/>
      <dgm:spPr/>
    </dgm:pt>
    <dgm:pt modelId="{1C5ACB35-9F27-4680-AC43-FB0B48AFE254}" type="pres">
      <dgm:prSet presAssocID="{90D15BB7-08FB-470D-AACA-5F9EAF28A770}" presName="Name19" presStyleLbl="parChTrans1D2" presStyleIdx="1" presStyleCnt="3"/>
      <dgm:spPr/>
    </dgm:pt>
    <dgm:pt modelId="{DED08943-888F-48BB-9BF1-389C0B578726}" type="pres">
      <dgm:prSet presAssocID="{ECCAC174-36A5-46A5-B195-85443390D31C}" presName="Name21" presStyleCnt="0"/>
      <dgm:spPr/>
    </dgm:pt>
    <dgm:pt modelId="{B2DF802F-F86C-4B78-B9CF-A177F04D45C7}" type="pres">
      <dgm:prSet presAssocID="{ECCAC174-36A5-46A5-B195-85443390D31C}" presName="level2Shape" presStyleLbl="node2" presStyleIdx="1" presStyleCnt="3" custScaleY="44107"/>
      <dgm:spPr/>
    </dgm:pt>
    <dgm:pt modelId="{24A7E555-2083-437A-82EE-5A2CA5AE8138}" type="pres">
      <dgm:prSet presAssocID="{ECCAC174-36A5-46A5-B195-85443390D31C}" presName="hierChild3" presStyleCnt="0"/>
      <dgm:spPr/>
    </dgm:pt>
    <dgm:pt modelId="{F7130E0C-0240-470E-82DC-B13AB63BE7CF}" type="pres">
      <dgm:prSet presAssocID="{6C134E38-003E-4FDE-9352-ABA2A8D10212}" presName="Name19" presStyleLbl="parChTrans1D3" presStyleIdx="1" presStyleCnt="3"/>
      <dgm:spPr/>
    </dgm:pt>
    <dgm:pt modelId="{E6CD16E5-9006-4A32-95AB-C10FF3673F8C}" type="pres">
      <dgm:prSet presAssocID="{A2BB9F54-2DB9-4B9F-8315-89562C3D331F}" presName="Name21" presStyleCnt="0"/>
      <dgm:spPr/>
    </dgm:pt>
    <dgm:pt modelId="{1FCCBBE7-FC8C-4B79-8970-202617975351}" type="pres">
      <dgm:prSet presAssocID="{A2BB9F54-2DB9-4B9F-8315-89562C3D331F}" presName="level2Shape" presStyleLbl="node3" presStyleIdx="1" presStyleCnt="3" custScaleY="51989" custLinFactNeighborX="500" custLinFactNeighborY="-1098"/>
      <dgm:spPr/>
    </dgm:pt>
    <dgm:pt modelId="{27E179A8-CEF1-49F3-9969-F304E27F573D}" type="pres">
      <dgm:prSet presAssocID="{A2BB9F54-2DB9-4B9F-8315-89562C3D331F}" presName="hierChild3" presStyleCnt="0"/>
      <dgm:spPr/>
    </dgm:pt>
    <dgm:pt modelId="{EBE48CCA-0145-4D82-BC34-86FCA568B3AD}" type="pres">
      <dgm:prSet presAssocID="{442CD7B5-26C9-4F6A-A103-0A3A858F243A}" presName="Name19" presStyleLbl="parChTrans1D2" presStyleIdx="2" presStyleCnt="3"/>
      <dgm:spPr/>
    </dgm:pt>
    <dgm:pt modelId="{4899FFC3-387F-44F9-8313-84C67F5E888A}" type="pres">
      <dgm:prSet presAssocID="{89F0E78C-39C1-47AB-B58A-1A9224A2F8FD}" presName="Name21" presStyleCnt="0"/>
      <dgm:spPr/>
    </dgm:pt>
    <dgm:pt modelId="{4142879E-71C3-4F30-8EB3-EC6460DCB1B3}" type="pres">
      <dgm:prSet presAssocID="{89F0E78C-39C1-47AB-B58A-1A9224A2F8FD}" presName="level2Shape" presStyleLbl="node2" presStyleIdx="2" presStyleCnt="3" custScaleY="43524"/>
      <dgm:spPr/>
    </dgm:pt>
    <dgm:pt modelId="{345143E1-1E8C-4D65-945A-FC9A3ECC36DB}" type="pres">
      <dgm:prSet presAssocID="{89F0E78C-39C1-47AB-B58A-1A9224A2F8FD}" presName="hierChild3" presStyleCnt="0"/>
      <dgm:spPr/>
    </dgm:pt>
    <dgm:pt modelId="{96FFF7E7-97B9-4972-9F1F-32BEAF2EA08C}" type="pres">
      <dgm:prSet presAssocID="{A2539FE1-8F2A-4765-ABDB-52C88BEEA0D7}" presName="Name19" presStyleLbl="parChTrans1D3" presStyleIdx="2" presStyleCnt="3"/>
      <dgm:spPr/>
    </dgm:pt>
    <dgm:pt modelId="{343120DF-705B-432D-AB98-5E3CB678F75E}" type="pres">
      <dgm:prSet presAssocID="{E1E2BD83-D381-4CA1-97FD-DA1D39BB9D72}" presName="Name21" presStyleCnt="0"/>
      <dgm:spPr/>
    </dgm:pt>
    <dgm:pt modelId="{300F6128-E8B0-4043-9CC8-E0797E644E13}" type="pres">
      <dgm:prSet presAssocID="{E1E2BD83-D381-4CA1-97FD-DA1D39BB9D72}" presName="level2Shape" presStyleLbl="node3" presStyleIdx="2" presStyleCnt="3" custScaleY="51989" custLinFactNeighborX="500" custLinFactNeighborY="-1098"/>
      <dgm:spPr/>
    </dgm:pt>
    <dgm:pt modelId="{DE5750EF-22C9-43B7-B92F-BD659CA65965}" type="pres">
      <dgm:prSet presAssocID="{E1E2BD83-D381-4CA1-97FD-DA1D39BB9D72}" presName="hierChild3" presStyleCnt="0"/>
      <dgm:spPr/>
    </dgm:pt>
    <dgm:pt modelId="{4850FBA8-4F50-4F76-B017-0ED63564AC18}" type="pres">
      <dgm:prSet presAssocID="{92CA307B-FA52-4818-BC7E-6383DE90ADB6}" presName="bgShapesFlow" presStyleCnt="0"/>
      <dgm:spPr/>
    </dgm:pt>
  </dgm:ptLst>
  <dgm:cxnLst>
    <dgm:cxn modelId="{E0059F18-4AC0-44E3-979A-86050AF60BAD}" srcId="{52546F9A-4471-44BA-8371-AF1221E4367C}" destId="{32C87851-933B-4EB8-9452-6C7DD8D24718}" srcOrd="0" destOrd="0" parTransId="{2A45C19F-8E0D-4B23-80C4-DF3B9CB54EA3}" sibTransId="{3293D575-E0A0-40F8-B182-7DD66B471D11}"/>
    <dgm:cxn modelId="{39015A25-CA00-4335-877B-7B5CEAE4122F}" srcId="{89F0E78C-39C1-47AB-B58A-1A9224A2F8FD}" destId="{E1E2BD83-D381-4CA1-97FD-DA1D39BB9D72}" srcOrd="0" destOrd="0" parTransId="{A2539FE1-8F2A-4765-ABDB-52C88BEEA0D7}" sibTransId="{DADE90A1-9B11-40B5-A891-C52A12B6D371}"/>
    <dgm:cxn modelId="{FEEDEF29-F3E7-4DE4-82A2-3C843D5CE0D1}" srcId="{88E3FEEA-C4CD-4AA9-A0E1-1CB2A24B4044}" destId="{ECCAC174-36A5-46A5-B195-85443390D31C}" srcOrd="1" destOrd="0" parTransId="{90D15BB7-08FB-470D-AACA-5F9EAF28A770}" sibTransId="{D5D358A0-1A48-45DE-AD48-F45C0FFB7981}"/>
    <dgm:cxn modelId="{1AE7862B-A5F5-43DA-A6F8-38F55C2163F2}" srcId="{92CA307B-FA52-4818-BC7E-6383DE90ADB6}" destId="{88E3FEEA-C4CD-4AA9-A0E1-1CB2A24B4044}" srcOrd="0" destOrd="0" parTransId="{EE074922-040F-404F-B6FD-DAFEB3734C36}" sibTransId="{3148394A-38C2-448C-A416-B8F62D7343F6}"/>
    <dgm:cxn modelId="{1CD36430-09C3-4691-BF62-F62C6F09F8CF}" type="presOf" srcId="{6C134E38-003E-4FDE-9352-ABA2A8D10212}" destId="{F7130E0C-0240-470E-82DC-B13AB63BE7CF}" srcOrd="0" destOrd="0" presId="urn:microsoft.com/office/officeart/2005/8/layout/hierarchy6"/>
    <dgm:cxn modelId="{CC1CC032-FD5E-48AA-BDA9-3CC827991597}" type="presOf" srcId="{ECCAC174-36A5-46A5-B195-85443390D31C}" destId="{B2DF802F-F86C-4B78-B9CF-A177F04D45C7}" srcOrd="0" destOrd="0" presId="urn:microsoft.com/office/officeart/2005/8/layout/hierarchy6"/>
    <dgm:cxn modelId="{5DCFF137-11BA-47F6-9DF4-535F83FF8359}" type="presOf" srcId="{90D15BB7-08FB-470D-AACA-5F9EAF28A770}" destId="{1C5ACB35-9F27-4680-AC43-FB0B48AFE254}" srcOrd="0" destOrd="0" presId="urn:microsoft.com/office/officeart/2005/8/layout/hierarchy6"/>
    <dgm:cxn modelId="{6FA22538-7510-44B8-9F24-AB8C8E3838EA}" type="presOf" srcId="{442CD7B5-26C9-4F6A-A103-0A3A858F243A}" destId="{EBE48CCA-0145-4D82-BC34-86FCA568B3AD}" srcOrd="0" destOrd="0" presId="urn:microsoft.com/office/officeart/2005/8/layout/hierarchy6"/>
    <dgm:cxn modelId="{A928E94C-33E3-4672-B331-6CED7925C126}" type="presOf" srcId="{A2BB9F54-2DB9-4B9F-8315-89562C3D331F}" destId="{1FCCBBE7-FC8C-4B79-8970-202617975351}" srcOrd="0" destOrd="0" presId="urn:microsoft.com/office/officeart/2005/8/layout/hierarchy6"/>
    <dgm:cxn modelId="{9BE2C94D-2F66-4109-810A-05D534313BC5}" srcId="{ECCAC174-36A5-46A5-B195-85443390D31C}" destId="{A2BB9F54-2DB9-4B9F-8315-89562C3D331F}" srcOrd="0" destOrd="0" parTransId="{6C134E38-003E-4FDE-9352-ABA2A8D10212}" sibTransId="{52F37F08-E4F9-4455-A354-AA09E57D8B83}"/>
    <dgm:cxn modelId="{F1EC0551-AB8B-42F2-A9E8-DC49747CB441}" type="presOf" srcId="{32C87851-933B-4EB8-9452-6C7DD8D24718}" destId="{18BDB4C1-945E-4A03-B826-A2F138416B7A}" srcOrd="0" destOrd="0" presId="urn:microsoft.com/office/officeart/2005/8/layout/hierarchy6"/>
    <dgm:cxn modelId="{74C00E8B-8ED4-4CD0-ADD1-E4F838FF5E1F}" type="presOf" srcId="{52546F9A-4471-44BA-8371-AF1221E4367C}" destId="{9C9D1FA6-6803-4899-B7FD-6FC828CEB3B0}" srcOrd="0" destOrd="0" presId="urn:microsoft.com/office/officeart/2005/8/layout/hierarchy6"/>
    <dgm:cxn modelId="{B09B8492-7BE2-4672-A452-D9BEBC1FC125}" type="presOf" srcId="{89F0E78C-39C1-47AB-B58A-1A9224A2F8FD}" destId="{4142879E-71C3-4F30-8EB3-EC6460DCB1B3}" srcOrd="0" destOrd="0" presId="urn:microsoft.com/office/officeart/2005/8/layout/hierarchy6"/>
    <dgm:cxn modelId="{0DFF7C97-32B8-453F-834D-9BF610FCB30F}" type="presOf" srcId="{88E3FEEA-C4CD-4AA9-A0E1-1CB2A24B4044}" destId="{6DE1C5AC-7560-49EA-A407-E89BB082FEE8}" srcOrd="0" destOrd="0" presId="urn:microsoft.com/office/officeart/2005/8/layout/hierarchy6"/>
    <dgm:cxn modelId="{07C67DA3-B3F0-4D0E-AD1A-CDC516251CAC}" type="presOf" srcId="{A2539FE1-8F2A-4765-ABDB-52C88BEEA0D7}" destId="{96FFF7E7-97B9-4972-9F1F-32BEAF2EA08C}" srcOrd="0" destOrd="0" presId="urn:microsoft.com/office/officeart/2005/8/layout/hierarchy6"/>
    <dgm:cxn modelId="{C51C65AD-B822-4BEC-B6F0-8EDDA53B923F}" srcId="{88E3FEEA-C4CD-4AA9-A0E1-1CB2A24B4044}" destId="{52546F9A-4471-44BA-8371-AF1221E4367C}" srcOrd="0" destOrd="0" parTransId="{1BA7AF33-C98D-48D1-A793-D744A18497A5}" sibTransId="{D527FDB8-479D-4F55-84BA-3603C9E47D08}"/>
    <dgm:cxn modelId="{45EF17B1-AC9C-4D3A-8668-82EFA645C407}" type="presOf" srcId="{92CA307B-FA52-4818-BC7E-6383DE90ADB6}" destId="{51A5B813-6F5F-43D3-8CC5-6868AF8212DE}" srcOrd="0" destOrd="0" presId="urn:microsoft.com/office/officeart/2005/8/layout/hierarchy6"/>
    <dgm:cxn modelId="{5E5F27B2-2044-4D21-8F58-E607D497EF64}" type="presOf" srcId="{E1E2BD83-D381-4CA1-97FD-DA1D39BB9D72}" destId="{300F6128-E8B0-4043-9CC8-E0797E644E13}" srcOrd="0" destOrd="0" presId="urn:microsoft.com/office/officeart/2005/8/layout/hierarchy6"/>
    <dgm:cxn modelId="{E85221E0-B088-473B-A9E8-EBAB7E6B66C3}" srcId="{88E3FEEA-C4CD-4AA9-A0E1-1CB2A24B4044}" destId="{89F0E78C-39C1-47AB-B58A-1A9224A2F8FD}" srcOrd="2" destOrd="0" parTransId="{442CD7B5-26C9-4F6A-A103-0A3A858F243A}" sibTransId="{024C1DE4-FAE3-4643-BD5A-9FFB3FA96BB6}"/>
    <dgm:cxn modelId="{D3075EEA-A991-4B32-A47F-D308A83C9F22}" type="presOf" srcId="{2A45C19F-8E0D-4B23-80C4-DF3B9CB54EA3}" destId="{5F132233-A61B-4009-BDA5-B6E10C53707C}" srcOrd="0" destOrd="0" presId="urn:microsoft.com/office/officeart/2005/8/layout/hierarchy6"/>
    <dgm:cxn modelId="{ED40B6EB-FFD6-47BC-B555-1A1BFA258C50}" type="presOf" srcId="{1BA7AF33-C98D-48D1-A793-D744A18497A5}" destId="{65444443-766C-473C-B53F-247FAE53A95F}" srcOrd="0" destOrd="0" presId="urn:microsoft.com/office/officeart/2005/8/layout/hierarchy6"/>
    <dgm:cxn modelId="{2E025EF0-4E56-4CF4-85FD-07BFFF68B347}" type="presParOf" srcId="{51A5B813-6F5F-43D3-8CC5-6868AF8212DE}" destId="{1E26F32B-C6F7-486F-A973-B68909A5565B}" srcOrd="0" destOrd="0" presId="urn:microsoft.com/office/officeart/2005/8/layout/hierarchy6"/>
    <dgm:cxn modelId="{E1379970-8BA1-41DD-8BBB-44D13FB4254C}" type="presParOf" srcId="{1E26F32B-C6F7-486F-A973-B68909A5565B}" destId="{AD9E90A0-7316-4BAD-B426-0DE5F3567C7D}" srcOrd="0" destOrd="0" presId="urn:microsoft.com/office/officeart/2005/8/layout/hierarchy6"/>
    <dgm:cxn modelId="{84AAED0A-09BB-4DF5-98F9-637D7D3C7E55}" type="presParOf" srcId="{AD9E90A0-7316-4BAD-B426-0DE5F3567C7D}" destId="{9BAD4FD1-2045-49BE-8566-7811C2D2197A}" srcOrd="0" destOrd="0" presId="urn:microsoft.com/office/officeart/2005/8/layout/hierarchy6"/>
    <dgm:cxn modelId="{C4D15326-1F8D-479C-BBB7-8A13585EB330}" type="presParOf" srcId="{9BAD4FD1-2045-49BE-8566-7811C2D2197A}" destId="{6DE1C5AC-7560-49EA-A407-E89BB082FEE8}" srcOrd="0" destOrd="0" presId="urn:microsoft.com/office/officeart/2005/8/layout/hierarchy6"/>
    <dgm:cxn modelId="{C4FB16E3-2E1F-4609-8387-821D5F44F764}" type="presParOf" srcId="{9BAD4FD1-2045-49BE-8566-7811C2D2197A}" destId="{38164D06-968B-4B3A-9F3A-E2674B799BC1}" srcOrd="1" destOrd="0" presId="urn:microsoft.com/office/officeart/2005/8/layout/hierarchy6"/>
    <dgm:cxn modelId="{C45DBDB2-40E9-4FD8-80E5-092A1EDE6116}" type="presParOf" srcId="{38164D06-968B-4B3A-9F3A-E2674B799BC1}" destId="{65444443-766C-473C-B53F-247FAE53A95F}" srcOrd="0" destOrd="0" presId="urn:microsoft.com/office/officeart/2005/8/layout/hierarchy6"/>
    <dgm:cxn modelId="{FDAD1D22-F1B8-45E5-93F1-9CE335334F60}" type="presParOf" srcId="{38164D06-968B-4B3A-9F3A-E2674B799BC1}" destId="{BB1DF528-8006-4D66-9DB9-EA5E8BFD8C09}" srcOrd="1" destOrd="0" presId="urn:microsoft.com/office/officeart/2005/8/layout/hierarchy6"/>
    <dgm:cxn modelId="{CE997092-3465-4C0D-BA2E-6D9AC40C396A}" type="presParOf" srcId="{BB1DF528-8006-4D66-9DB9-EA5E8BFD8C09}" destId="{9C9D1FA6-6803-4899-B7FD-6FC828CEB3B0}" srcOrd="0" destOrd="0" presId="urn:microsoft.com/office/officeart/2005/8/layout/hierarchy6"/>
    <dgm:cxn modelId="{FB01BA4E-F443-4D77-9236-43620FC4D894}" type="presParOf" srcId="{BB1DF528-8006-4D66-9DB9-EA5E8BFD8C09}" destId="{2BA0A626-3AA0-43CB-B790-30BC9E97F3FB}" srcOrd="1" destOrd="0" presId="urn:microsoft.com/office/officeart/2005/8/layout/hierarchy6"/>
    <dgm:cxn modelId="{4800A05D-FE73-4CF7-9FBE-822D28707FCF}" type="presParOf" srcId="{2BA0A626-3AA0-43CB-B790-30BC9E97F3FB}" destId="{5F132233-A61B-4009-BDA5-B6E10C53707C}" srcOrd="0" destOrd="0" presId="urn:microsoft.com/office/officeart/2005/8/layout/hierarchy6"/>
    <dgm:cxn modelId="{BF1E9188-6F54-4EBA-810D-4A24EF2E4529}" type="presParOf" srcId="{2BA0A626-3AA0-43CB-B790-30BC9E97F3FB}" destId="{B7BA1118-C26B-41A6-906E-BFA85C3BFC7C}" srcOrd="1" destOrd="0" presId="urn:microsoft.com/office/officeart/2005/8/layout/hierarchy6"/>
    <dgm:cxn modelId="{C58826CB-77E4-4D39-8B90-51149FDB2422}" type="presParOf" srcId="{B7BA1118-C26B-41A6-906E-BFA85C3BFC7C}" destId="{18BDB4C1-945E-4A03-B826-A2F138416B7A}" srcOrd="0" destOrd="0" presId="urn:microsoft.com/office/officeart/2005/8/layout/hierarchy6"/>
    <dgm:cxn modelId="{F9DDDBDE-A665-40D9-A71A-1DFB965F309A}" type="presParOf" srcId="{B7BA1118-C26B-41A6-906E-BFA85C3BFC7C}" destId="{0E22B777-E1D0-4392-889D-5A3E05280F30}" srcOrd="1" destOrd="0" presId="urn:microsoft.com/office/officeart/2005/8/layout/hierarchy6"/>
    <dgm:cxn modelId="{6B52C744-749C-45BE-9756-1BD883C7FD09}" type="presParOf" srcId="{38164D06-968B-4B3A-9F3A-E2674B799BC1}" destId="{1C5ACB35-9F27-4680-AC43-FB0B48AFE254}" srcOrd="2" destOrd="0" presId="urn:microsoft.com/office/officeart/2005/8/layout/hierarchy6"/>
    <dgm:cxn modelId="{214D310C-8935-41B2-916E-7935833294E1}" type="presParOf" srcId="{38164D06-968B-4B3A-9F3A-E2674B799BC1}" destId="{DED08943-888F-48BB-9BF1-389C0B578726}" srcOrd="3" destOrd="0" presId="urn:microsoft.com/office/officeart/2005/8/layout/hierarchy6"/>
    <dgm:cxn modelId="{F509E884-4FA3-4E05-A6C2-6CA44E76263C}" type="presParOf" srcId="{DED08943-888F-48BB-9BF1-389C0B578726}" destId="{B2DF802F-F86C-4B78-B9CF-A177F04D45C7}" srcOrd="0" destOrd="0" presId="urn:microsoft.com/office/officeart/2005/8/layout/hierarchy6"/>
    <dgm:cxn modelId="{420FA037-C3A7-423D-A111-DC09ECE8D6BD}" type="presParOf" srcId="{DED08943-888F-48BB-9BF1-389C0B578726}" destId="{24A7E555-2083-437A-82EE-5A2CA5AE8138}" srcOrd="1" destOrd="0" presId="urn:microsoft.com/office/officeart/2005/8/layout/hierarchy6"/>
    <dgm:cxn modelId="{1DDEFBB7-915E-485A-AFBA-C2BAC723E43B}" type="presParOf" srcId="{24A7E555-2083-437A-82EE-5A2CA5AE8138}" destId="{F7130E0C-0240-470E-82DC-B13AB63BE7CF}" srcOrd="0" destOrd="0" presId="urn:microsoft.com/office/officeart/2005/8/layout/hierarchy6"/>
    <dgm:cxn modelId="{7198C56D-4B2B-4708-A99B-12901A0747CE}" type="presParOf" srcId="{24A7E555-2083-437A-82EE-5A2CA5AE8138}" destId="{E6CD16E5-9006-4A32-95AB-C10FF3673F8C}" srcOrd="1" destOrd="0" presId="urn:microsoft.com/office/officeart/2005/8/layout/hierarchy6"/>
    <dgm:cxn modelId="{5BFBD830-4056-4F0B-B094-6AD9727D312D}" type="presParOf" srcId="{E6CD16E5-9006-4A32-95AB-C10FF3673F8C}" destId="{1FCCBBE7-FC8C-4B79-8970-202617975351}" srcOrd="0" destOrd="0" presId="urn:microsoft.com/office/officeart/2005/8/layout/hierarchy6"/>
    <dgm:cxn modelId="{37B45FDC-2213-45B0-84EF-0E63AC88C2F3}" type="presParOf" srcId="{E6CD16E5-9006-4A32-95AB-C10FF3673F8C}" destId="{27E179A8-CEF1-49F3-9969-F304E27F573D}" srcOrd="1" destOrd="0" presId="urn:microsoft.com/office/officeart/2005/8/layout/hierarchy6"/>
    <dgm:cxn modelId="{34A58667-35BE-4E1B-8E9F-1FC33EB9485E}" type="presParOf" srcId="{38164D06-968B-4B3A-9F3A-E2674B799BC1}" destId="{EBE48CCA-0145-4D82-BC34-86FCA568B3AD}" srcOrd="4" destOrd="0" presId="urn:microsoft.com/office/officeart/2005/8/layout/hierarchy6"/>
    <dgm:cxn modelId="{319EE77D-444A-4BF4-A11B-E86B6750D62B}" type="presParOf" srcId="{38164D06-968B-4B3A-9F3A-E2674B799BC1}" destId="{4899FFC3-387F-44F9-8313-84C67F5E888A}" srcOrd="5" destOrd="0" presId="urn:microsoft.com/office/officeart/2005/8/layout/hierarchy6"/>
    <dgm:cxn modelId="{84BE8A41-2649-4A91-BD66-F2F9797A36B0}" type="presParOf" srcId="{4899FFC3-387F-44F9-8313-84C67F5E888A}" destId="{4142879E-71C3-4F30-8EB3-EC6460DCB1B3}" srcOrd="0" destOrd="0" presId="urn:microsoft.com/office/officeart/2005/8/layout/hierarchy6"/>
    <dgm:cxn modelId="{5D268A32-4C10-497C-8868-726BF4A420B7}" type="presParOf" srcId="{4899FFC3-387F-44F9-8313-84C67F5E888A}" destId="{345143E1-1E8C-4D65-945A-FC9A3ECC36DB}" srcOrd="1" destOrd="0" presId="urn:microsoft.com/office/officeart/2005/8/layout/hierarchy6"/>
    <dgm:cxn modelId="{3DEF116E-C704-4233-8ECF-1C0318846674}" type="presParOf" srcId="{345143E1-1E8C-4D65-945A-FC9A3ECC36DB}" destId="{96FFF7E7-97B9-4972-9F1F-32BEAF2EA08C}" srcOrd="0" destOrd="0" presId="urn:microsoft.com/office/officeart/2005/8/layout/hierarchy6"/>
    <dgm:cxn modelId="{97B9C04A-641E-459F-B208-37F82D640EE6}" type="presParOf" srcId="{345143E1-1E8C-4D65-945A-FC9A3ECC36DB}" destId="{343120DF-705B-432D-AB98-5E3CB678F75E}" srcOrd="1" destOrd="0" presId="urn:microsoft.com/office/officeart/2005/8/layout/hierarchy6"/>
    <dgm:cxn modelId="{50F1DE11-4448-4C4B-9624-1F95C7F71A22}" type="presParOf" srcId="{343120DF-705B-432D-AB98-5E3CB678F75E}" destId="{300F6128-E8B0-4043-9CC8-E0797E644E13}" srcOrd="0" destOrd="0" presId="urn:microsoft.com/office/officeart/2005/8/layout/hierarchy6"/>
    <dgm:cxn modelId="{85FF5C0E-7026-424F-809C-CA8899577CEA}" type="presParOf" srcId="{343120DF-705B-432D-AB98-5E3CB678F75E}" destId="{DE5750EF-22C9-43B7-B92F-BD659CA65965}" srcOrd="1" destOrd="0" presId="urn:microsoft.com/office/officeart/2005/8/layout/hierarchy6"/>
    <dgm:cxn modelId="{170DC5C4-3DD2-44A8-A60F-26A1BA0741C6}" type="presParOf" srcId="{51A5B813-6F5F-43D3-8CC5-6868AF8212DE}" destId="{4850FBA8-4F50-4F76-B017-0ED63564AC18}" srcOrd="1" destOrd="0" presId="urn:microsoft.com/office/officeart/2005/8/layout/hierarchy6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A54677-7B91-4997-9835-D48318ED5D4A}" type="doc">
      <dgm:prSet loTypeId="urn:microsoft.com/office/officeart/2005/8/layout/process3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F257668-A72B-4563-90D0-10181043AA74}">
      <dgm:prSet phldrT="[Текст]" custT="1"/>
      <dgm:spPr/>
      <dgm:t>
        <a:bodyPr/>
        <a:lstStyle/>
        <a:p>
          <a:r>
            <a:rPr lang="ru-RU" sz="2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Июнь-октябрь 2025 г.</a:t>
          </a:r>
        </a:p>
      </dgm:t>
    </dgm:pt>
    <dgm:pt modelId="{3274C5E5-D9C2-46D3-A7D3-2BC70EB03568}" type="parTrans" cxnId="{27AF98F0-F5A7-4BEB-8406-7FD5D59FBBD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2709DA-BC6F-4BDA-9245-CA968F988567}" type="sibTrans" cxnId="{27AF98F0-F5A7-4BEB-8406-7FD5D59FBBD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3C7EE3-C103-4EF1-A399-355F6DF9388B}">
      <dgm:prSet phldrT="[Текст]" custT="1"/>
      <dgm:spPr/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  <a:buFontTx/>
            <a:buNone/>
          </a:pPr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Начальный этап исследования и планирования</a:t>
          </a:r>
          <a:endParaRPr lang="ru-RU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BA2BDC-E75C-435E-B2AE-4A5C697350CE}" type="sibTrans" cxnId="{95CF6028-A569-4D93-9A90-1412EAB30E8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A66F5C-11A4-4B38-9075-3151F8960435}" type="parTrans" cxnId="{95CF6028-A569-4D93-9A90-1412EAB30E8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6D75C2-E5CA-4E6D-BBFB-58375A9B7141}">
      <dgm:prSet phldrT="[Текст]" custT="1"/>
      <dgm:spPr/>
      <dgm:t>
        <a:bodyPr/>
        <a:lstStyle/>
        <a:p>
          <a:r>
            <a:rPr lang="ru-RU" sz="2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Ноябрь 2025г.-январь 2026г.</a:t>
          </a:r>
        </a:p>
      </dgm:t>
    </dgm:pt>
    <dgm:pt modelId="{38E87278-EEB0-4BE5-8158-641038A22085}" type="sibTrans" cxnId="{A5AA3D6A-AEDD-4A47-8176-D85F6CD0666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F1C703-4955-4087-8A55-857DB14CD2F4}" type="parTrans" cxnId="{A5AA3D6A-AEDD-4A47-8176-D85F6CD0666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D47398-4686-42D0-A774-B6D41E7B1FE1}">
      <dgm:prSet phldrT="[Текст]" custT="1"/>
      <dgm:spPr/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  <a:buFontTx/>
            <a:buNone/>
          </a:pPr>
          <a:r>
            <a:rPr lang="ru-RU" sz="20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Предклинические</a:t>
          </a:r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исследования и прототипирование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568A5B-3B16-41B7-92DF-755F79288414}" type="sibTrans" cxnId="{594CDFF9-CFC5-4B6F-98A0-8E562AC851D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9DB8F5-1D31-46F3-A00F-006A2F1887F5}" type="parTrans" cxnId="{594CDFF9-CFC5-4B6F-98A0-8E562AC851D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73DB7B-88CA-40BC-A87D-D5FE9D6983FF}">
      <dgm:prSet phldrT="[Текст]" custT="1"/>
      <dgm:spPr/>
      <dgm:t>
        <a:bodyPr/>
        <a:lstStyle/>
        <a:p>
          <a:r>
            <a:rPr lang="ru-RU" sz="2300" b="1" dirty="0">
              <a:latin typeface="Times New Roman" panose="02020603050405020304" pitchFamily="18" charset="0"/>
              <a:cs typeface="Times New Roman" panose="02020603050405020304" pitchFamily="18" charset="0"/>
            </a:rPr>
            <a:t>Февраль – март 2026 г.</a:t>
          </a:r>
        </a:p>
      </dgm:t>
    </dgm:pt>
    <dgm:pt modelId="{3C7ECEA1-CE3A-4B72-BFF8-4AA79C0743E8}" type="sibTrans" cxnId="{AD6DDF41-BDD0-468A-BF92-4EF0F04CBE6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C12905-3F4B-4E04-95BA-F323D917D0FA}" type="parTrans" cxnId="{AD6DDF41-BDD0-468A-BF92-4EF0F04CBE6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379E0C-D857-4260-BF9D-A11E375F0A7A}">
      <dgm:prSet phldrT="[Текст]" custT="1"/>
      <dgm:spPr/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  <a:buFontTx/>
            <a:buNone/>
          </a:pPr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протоколов и клинические исследования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B53A69-BDE3-4DB5-BC63-71766BD3927E}" type="sibTrans" cxnId="{4B959D88-7223-4020-8D78-16102FB9285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CCDE6C-8DAB-46F5-AA56-1FA84ACC1CE2}" type="parTrans" cxnId="{4B959D88-7223-4020-8D78-16102FB9285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AC2DB2-9692-4A6E-8CF0-686D8F37FC42}">
      <dgm:prSet custT="1"/>
      <dgm:spPr/>
      <dgm:t>
        <a:bodyPr/>
        <a:lstStyle/>
        <a:p>
          <a:r>
            <a:rPr lang="ru-RU" sz="2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Апрель- май 2026 г.</a:t>
          </a:r>
        </a:p>
      </dgm:t>
    </dgm:pt>
    <dgm:pt modelId="{5D380E36-7A4A-44CC-9246-D8A0E7673729}" type="parTrans" cxnId="{9F918363-DA19-4FD1-A6F0-DAAFC777519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EA655D-E458-43B3-BDA4-484765645787}" type="sibTrans" cxnId="{9F918363-DA19-4FD1-A6F0-DAAFC777519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87B053-A135-4C4F-92A3-4E3C0547367E}">
      <dgm:prSet custT="1"/>
      <dgm:spPr/>
      <dgm:t>
        <a:bodyPr/>
        <a:lstStyle/>
        <a:p>
          <a:r>
            <a:rPr lang="ru-RU" sz="23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Сентябрь – октябрь 2026 г.</a:t>
          </a:r>
        </a:p>
      </dgm:t>
    </dgm:pt>
    <dgm:pt modelId="{263A4C1D-DA69-4720-9480-0C197FEB854C}" type="parTrans" cxnId="{4A0D1E92-1741-4D9A-AAA4-91681C35579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9EC559-AE4B-4E83-BC50-824AA52D3404}" type="sibTrans" cxnId="{4A0D1E92-1741-4D9A-AAA4-91681C35579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67EE29-1C99-415A-881A-B764B4D7ED05}">
      <dgm:prSet custT="1"/>
      <dgm:spPr/>
      <dgm:t>
        <a:bodyPr/>
        <a:lstStyle/>
        <a:p>
          <a:r>
            <a:rPr lang="ru-RU" sz="2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Июнь – август 2026 г.</a:t>
          </a:r>
        </a:p>
      </dgm:t>
    </dgm:pt>
    <dgm:pt modelId="{F0EE909F-D5E4-4EDF-98E1-01EFE8E7D8C2}" type="parTrans" cxnId="{51C9D48C-FDF8-4946-8A2B-6300566455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9EABD5-B01F-43B3-9EC3-7AB54FFACBFF}" type="sibTrans" cxnId="{51C9D48C-FDF8-4946-8A2B-6300566455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450A57-3BC5-44CB-BA7A-A0A2BAE7A00B}">
      <dgm:prSet custT="1"/>
      <dgm:spPr/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  <a:buFontTx/>
            <a:buNone/>
          </a:pPr>
          <a:r>
            <a:rPr lang="ru-RU" sz="2000" b="0" i="0">
              <a:latin typeface="Times New Roman" panose="02020603050405020304" pitchFamily="18" charset="0"/>
              <a:cs typeface="Times New Roman" panose="02020603050405020304" pitchFamily="18" charset="0"/>
            </a:rPr>
            <a:t>Клиническое тестирование и сбор данных</a:t>
          </a:r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B40B4B-DA2B-4BB4-9606-94BC59245D46}" type="parTrans" cxnId="{7CBEDC90-6A9E-4637-9AD0-514939BF3A1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8B4B7A-BA4A-4510-9F5C-C133B5B26920}" type="sibTrans" cxnId="{7CBEDC90-6A9E-4637-9AD0-514939BF3A1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1B0B26-9734-4137-BE92-4F3756F3D4AE}">
      <dgm:prSet custT="1"/>
      <dgm:spPr/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  <a:buFontTx/>
            <a:buNone/>
          </a:pPr>
          <a:r>
            <a:rPr lang="ru-RU" sz="2000" b="0" i="0">
              <a:latin typeface="Times New Roman" panose="02020603050405020304" pitchFamily="18" charset="0"/>
              <a:cs typeface="Times New Roman" panose="02020603050405020304" pitchFamily="18" charset="0"/>
            </a:rPr>
            <a:t>Оптимизация и подготовка к масштабированию</a:t>
          </a:r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84DDCF-5A56-418C-B98B-8CF6284C12E7}" type="parTrans" cxnId="{24A95786-A687-44C4-AB51-793DE9856AA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1026AA-4288-406F-89BB-2A2275265870}" type="sibTrans" cxnId="{24A95786-A687-44C4-AB51-793DE9856AA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B412CD-639D-4F08-ABED-033DAA347705}">
      <dgm:prSet custT="1"/>
      <dgm:spPr/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  <a:buFontTx/>
            <a:buNone/>
          </a:pPr>
          <a:r>
            <a:rPr lang="ru-RU" sz="2000" b="0" i="0">
              <a:latin typeface="Times New Roman" panose="02020603050405020304" pitchFamily="18" charset="0"/>
              <a:cs typeface="Times New Roman" panose="02020603050405020304" pitchFamily="18" charset="0"/>
            </a:rPr>
            <a:t>Финальная подготовка и запуск</a:t>
          </a:r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1A0FE1-F1EE-4F4D-9C11-95244C71823D}" type="parTrans" cxnId="{32810B6A-D71A-4B06-839F-1ABC55EAC33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DEC674-0842-4357-A967-7995FB2EF347}" type="sibTrans" cxnId="{32810B6A-D71A-4B06-839F-1ABC55EAC33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0066FA-6AD8-42E6-9696-1AE8B81141C8}" type="pres">
      <dgm:prSet presAssocID="{ACA54677-7B91-4997-9835-D48318ED5D4A}" presName="linearFlow" presStyleCnt="0">
        <dgm:presLayoutVars>
          <dgm:dir/>
          <dgm:animLvl val="lvl"/>
          <dgm:resizeHandles val="exact"/>
        </dgm:presLayoutVars>
      </dgm:prSet>
      <dgm:spPr/>
    </dgm:pt>
    <dgm:pt modelId="{5B3D5FBA-97BD-4CB3-8718-3F1083DB2E6B}" type="pres">
      <dgm:prSet presAssocID="{2F257668-A72B-4563-90D0-10181043AA74}" presName="composite" presStyleCnt="0"/>
      <dgm:spPr/>
    </dgm:pt>
    <dgm:pt modelId="{E08BFFD5-106E-47AE-B838-04F8EC59B08E}" type="pres">
      <dgm:prSet presAssocID="{2F257668-A72B-4563-90D0-10181043AA74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2FA723EA-8AF2-459E-B020-0727C9B1B940}" type="pres">
      <dgm:prSet presAssocID="{2F257668-A72B-4563-90D0-10181043AA74}" presName="parSh" presStyleLbl="node1" presStyleIdx="0" presStyleCnt="6" custScaleX="125680" custScaleY="115333"/>
      <dgm:spPr/>
    </dgm:pt>
    <dgm:pt modelId="{267CC69B-FC9F-4790-95DF-62C7D50ABDBA}" type="pres">
      <dgm:prSet presAssocID="{2F257668-A72B-4563-90D0-10181043AA74}" presName="desTx" presStyleLbl="fgAcc1" presStyleIdx="0" presStyleCnt="6" custScaleX="143460" custScaleY="39731" custLinFactY="-500000" custLinFactNeighborX="386" custLinFactNeighborY="-565414">
        <dgm:presLayoutVars>
          <dgm:bulletEnabled val="1"/>
        </dgm:presLayoutVars>
      </dgm:prSet>
      <dgm:spPr/>
    </dgm:pt>
    <dgm:pt modelId="{3FF1D4CF-9D67-4834-83C4-6506CEB14325}" type="pres">
      <dgm:prSet presAssocID="{962709DA-BC6F-4BDA-9245-CA968F988567}" presName="sibTrans" presStyleLbl="sibTrans2D1" presStyleIdx="0" presStyleCnt="5"/>
      <dgm:spPr/>
    </dgm:pt>
    <dgm:pt modelId="{06982A2E-BEC0-4922-AB39-EE4EB43A6603}" type="pres">
      <dgm:prSet presAssocID="{962709DA-BC6F-4BDA-9245-CA968F988567}" presName="connTx" presStyleLbl="sibTrans2D1" presStyleIdx="0" presStyleCnt="5"/>
      <dgm:spPr/>
    </dgm:pt>
    <dgm:pt modelId="{F5CEAEE9-1E9A-48BA-86B4-2D70E993F76B}" type="pres">
      <dgm:prSet presAssocID="{CE6D75C2-E5CA-4E6D-BBFB-58375A9B7141}" presName="composite" presStyleCnt="0"/>
      <dgm:spPr/>
    </dgm:pt>
    <dgm:pt modelId="{0BDC647B-A35B-460E-ADA2-422BE58E713A}" type="pres">
      <dgm:prSet presAssocID="{CE6D75C2-E5CA-4E6D-BBFB-58375A9B7141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F3AA7996-9911-468A-8F3F-1481DCDE8010}" type="pres">
      <dgm:prSet presAssocID="{CE6D75C2-E5CA-4E6D-BBFB-58375A9B7141}" presName="parSh" presStyleLbl="node1" presStyleIdx="1" presStyleCnt="6" custScaleX="125680" custScaleY="101678"/>
      <dgm:spPr/>
    </dgm:pt>
    <dgm:pt modelId="{7CF41259-50B3-49FC-B2D7-A5B67266B413}" type="pres">
      <dgm:prSet presAssocID="{CE6D75C2-E5CA-4E6D-BBFB-58375A9B7141}" presName="desTx" presStyleLbl="fgAcc1" presStyleIdx="1" presStyleCnt="6" custScaleX="143460" custScaleY="39731" custLinFactY="-500000" custLinFactNeighborX="386" custLinFactNeighborY="-565414">
        <dgm:presLayoutVars>
          <dgm:bulletEnabled val="1"/>
        </dgm:presLayoutVars>
      </dgm:prSet>
      <dgm:spPr/>
    </dgm:pt>
    <dgm:pt modelId="{4DD03B44-3CE5-4206-ACC4-1FFA043BC38C}" type="pres">
      <dgm:prSet presAssocID="{38E87278-EEB0-4BE5-8158-641038A22085}" presName="sibTrans" presStyleLbl="sibTrans2D1" presStyleIdx="1" presStyleCnt="5"/>
      <dgm:spPr/>
    </dgm:pt>
    <dgm:pt modelId="{65F8721D-43A5-4F3E-B2D9-693B36523AC9}" type="pres">
      <dgm:prSet presAssocID="{38E87278-EEB0-4BE5-8158-641038A22085}" presName="connTx" presStyleLbl="sibTrans2D1" presStyleIdx="1" presStyleCnt="5"/>
      <dgm:spPr/>
    </dgm:pt>
    <dgm:pt modelId="{3FD923A0-1BB8-4CFB-B0BA-3A28CCB84952}" type="pres">
      <dgm:prSet presAssocID="{AC73DB7B-88CA-40BC-A87D-D5FE9D6983FF}" presName="composite" presStyleCnt="0"/>
      <dgm:spPr/>
    </dgm:pt>
    <dgm:pt modelId="{18A68292-D265-41F3-AD9E-105C4EB72A11}" type="pres">
      <dgm:prSet presAssocID="{AC73DB7B-88CA-40BC-A87D-D5FE9D6983FF}" presName="par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FBAB761D-21A3-4BD6-A54E-1FE6B55FC3C2}" type="pres">
      <dgm:prSet presAssocID="{AC73DB7B-88CA-40BC-A87D-D5FE9D6983FF}" presName="parSh" presStyleLbl="node1" presStyleIdx="2" presStyleCnt="6" custScaleX="125680" custScaleY="101678"/>
      <dgm:spPr/>
    </dgm:pt>
    <dgm:pt modelId="{8F3082A3-EDC2-427A-AE81-4148B07092AA}" type="pres">
      <dgm:prSet presAssocID="{AC73DB7B-88CA-40BC-A87D-D5FE9D6983FF}" presName="desTx" presStyleLbl="fgAcc1" presStyleIdx="2" presStyleCnt="6" custScaleX="143460" custScaleY="39731" custLinFactY="-500000" custLinFactNeighborX="386" custLinFactNeighborY="-565414">
        <dgm:presLayoutVars>
          <dgm:bulletEnabled val="1"/>
        </dgm:presLayoutVars>
      </dgm:prSet>
      <dgm:spPr/>
    </dgm:pt>
    <dgm:pt modelId="{DF2E4B26-5034-4C6A-ACEF-76D9D7B7094C}" type="pres">
      <dgm:prSet presAssocID="{3C7ECEA1-CE3A-4B72-BFF8-4AA79C0743E8}" presName="sibTrans" presStyleLbl="sibTrans2D1" presStyleIdx="2" presStyleCnt="5"/>
      <dgm:spPr/>
    </dgm:pt>
    <dgm:pt modelId="{8DED2BF8-4CB8-4FDE-AFF0-9DD22C9AC8E7}" type="pres">
      <dgm:prSet presAssocID="{3C7ECEA1-CE3A-4B72-BFF8-4AA79C0743E8}" presName="connTx" presStyleLbl="sibTrans2D1" presStyleIdx="2" presStyleCnt="5"/>
      <dgm:spPr/>
    </dgm:pt>
    <dgm:pt modelId="{464D0143-C7A6-48F9-A22F-35AC0AD19DB1}" type="pres">
      <dgm:prSet presAssocID="{F6AC2DB2-9692-4A6E-8CF0-686D8F37FC42}" presName="composite" presStyleCnt="0"/>
      <dgm:spPr/>
    </dgm:pt>
    <dgm:pt modelId="{54A8715C-BB65-4D1A-A1CC-0BDB9A7FA50F}" type="pres">
      <dgm:prSet presAssocID="{F6AC2DB2-9692-4A6E-8CF0-686D8F37FC42}" presName="par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7F6286EA-FDE0-4222-BE25-BF6DE97C8E1B}" type="pres">
      <dgm:prSet presAssocID="{F6AC2DB2-9692-4A6E-8CF0-686D8F37FC42}" presName="parSh" presStyleLbl="node1" presStyleIdx="3" presStyleCnt="6" custScaleX="125680" custScaleY="101678"/>
      <dgm:spPr/>
    </dgm:pt>
    <dgm:pt modelId="{B5C51D2A-822E-4A6B-A907-FC864DAC0827}" type="pres">
      <dgm:prSet presAssocID="{F6AC2DB2-9692-4A6E-8CF0-686D8F37FC42}" presName="desTx" presStyleLbl="fgAcc1" presStyleIdx="3" presStyleCnt="6" custScaleX="143460" custScaleY="39731" custLinFactY="-500000" custLinFactNeighborX="386" custLinFactNeighborY="-565414">
        <dgm:presLayoutVars>
          <dgm:bulletEnabled val="1"/>
        </dgm:presLayoutVars>
      </dgm:prSet>
      <dgm:spPr/>
    </dgm:pt>
    <dgm:pt modelId="{B9A30706-34B4-430F-88A9-4EA2BA67626A}" type="pres">
      <dgm:prSet presAssocID="{27EA655D-E458-43B3-BDA4-484765645787}" presName="sibTrans" presStyleLbl="sibTrans2D1" presStyleIdx="3" presStyleCnt="5"/>
      <dgm:spPr/>
    </dgm:pt>
    <dgm:pt modelId="{0BB2A5D4-C34E-462F-9036-ACF117BF5E32}" type="pres">
      <dgm:prSet presAssocID="{27EA655D-E458-43B3-BDA4-484765645787}" presName="connTx" presStyleLbl="sibTrans2D1" presStyleIdx="3" presStyleCnt="5"/>
      <dgm:spPr/>
    </dgm:pt>
    <dgm:pt modelId="{D0CAA7ED-CF5C-4B5F-9613-CBAB2F66DCBA}" type="pres">
      <dgm:prSet presAssocID="{0267EE29-1C99-415A-881A-B764B4D7ED05}" presName="composite" presStyleCnt="0"/>
      <dgm:spPr/>
    </dgm:pt>
    <dgm:pt modelId="{77938E82-0AEB-482F-875F-ABBCC231D51C}" type="pres">
      <dgm:prSet presAssocID="{0267EE29-1C99-415A-881A-B764B4D7ED05}" presName="par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B4CC9160-51F9-4EA7-AFD0-005A86C8BC23}" type="pres">
      <dgm:prSet presAssocID="{0267EE29-1C99-415A-881A-B764B4D7ED05}" presName="parSh" presStyleLbl="node1" presStyleIdx="4" presStyleCnt="6" custScaleX="125680" custScaleY="101678"/>
      <dgm:spPr/>
    </dgm:pt>
    <dgm:pt modelId="{B49B7CA4-1383-475A-8AB9-ACB33AB9F1F9}" type="pres">
      <dgm:prSet presAssocID="{0267EE29-1C99-415A-881A-B764B4D7ED05}" presName="desTx" presStyleLbl="fgAcc1" presStyleIdx="4" presStyleCnt="6" custScaleX="143460" custScaleY="39731" custLinFactY="-500000" custLinFactNeighborX="386" custLinFactNeighborY="-565414">
        <dgm:presLayoutVars>
          <dgm:bulletEnabled val="1"/>
        </dgm:presLayoutVars>
      </dgm:prSet>
      <dgm:spPr/>
    </dgm:pt>
    <dgm:pt modelId="{4425B123-EE37-428F-957D-D4849964406D}" type="pres">
      <dgm:prSet presAssocID="{799EABD5-B01F-43B3-9EC3-7AB54FFACBFF}" presName="sibTrans" presStyleLbl="sibTrans2D1" presStyleIdx="4" presStyleCnt="5"/>
      <dgm:spPr/>
    </dgm:pt>
    <dgm:pt modelId="{610D0422-5258-48A8-ABD2-91C004377D8A}" type="pres">
      <dgm:prSet presAssocID="{799EABD5-B01F-43B3-9EC3-7AB54FFACBFF}" presName="connTx" presStyleLbl="sibTrans2D1" presStyleIdx="4" presStyleCnt="5"/>
      <dgm:spPr/>
    </dgm:pt>
    <dgm:pt modelId="{03A64AAB-FDFE-4789-A733-A70D650C4142}" type="pres">
      <dgm:prSet presAssocID="{7187B053-A135-4C4F-92A3-4E3C0547367E}" presName="composite" presStyleCnt="0"/>
      <dgm:spPr/>
    </dgm:pt>
    <dgm:pt modelId="{E87CF4A0-FB10-4126-AEAE-64B4BB7852FC}" type="pres">
      <dgm:prSet presAssocID="{7187B053-A135-4C4F-92A3-4E3C0547367E}" presName="par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18828BB5-F4C9-4732-B36E-8F6B09214563}" type="pres">
      <dgm:prSet presAssocID="{7187B053-A135-4C4F-92A3-4E3C0547367E}" presName="parSh" presStyleLbl="node1" presStyleIdx="5" presStyleCnt="6" custScaleX="125680" custScaleY="101678"/>
      <dgm:spPr/>
    </dgm:pt>
    <dgm:pt modelId="{17DB9ECD-F0A2-4BB8-A015-1D5206C033A2}" type="pres">
      <dgm:prSet presAssocID="{7187B053-A135-4C4F-92A3-4E3C0547367E}" presName="desTx" presStyleLbl="fgAcc1" presStyleIdx="5" presStyleCnt="6" custScaleX="143460" custScaleY="39731" custLinFactY="-500000" custLinFactNeighborX="386" custLinFactNeighborY="-565414">
        <dgm:presLayoutVars>
          <dgm:bulletEnabled val="1"/>
        </dgm:presLayoutVars>
      </dgm:prSet>
      <dgm:spPr/>
    </dgm:pt>
  </dgm:ptLst>
  <dgm:cxnLst>
    <dgm:cxn modelId="{EA7A1705-F7BF-457D-B364-9B1DB63E44C9}" type="presOf" srcId="{962709DA-BC6F-4BDA-9245-CA968F988567}" destId="{06982A2E-BEC0-4922-AB39-EE4EB43A6603}" srcOrd="1" destOrd="0" presId="urn:microsoft.com/office/officeart/2005/8/layout/process3"/>
    <dgm:cxn modelId="{52B9B305-B0AB-426E-97D4-2C60E57F13EC}" type="presOf" srcId="{7187B053-A135-4C4F-92A3-4E3C0547367E}" destId="{E87CF4A0-FB10-4126-AEAE-64B4BB7852FC}" srcOrd="0" destOrd="0" presId="urn:microsoft.com/office/officeart/2005/8/layout/process3"/>
    <dgm:cxn modelId="{CE00D41E-4F4F-4460-B2CE-9713215A592C}" type="presOf" srcId="{F6AC2DB2-9692-4A6E-8CF0-686D8F37FC42}" destId="{54A8715C-BB65-4D1A-A1CC-0BDB9A7FA50F}" srcOrd="0" destOrd="0" presId="urn:microsoft.com/office/officeart/2005/8/layout/process3"/>
    <dgm:cxn modelId="{C2BCFD22-E40F-4978-8677-A6C162F21DE7}" type="presOf" srcId="{27EA655D-E458-43B3-BDA4-484765645787}" destId="{B9A30706-34B4-430F-88A9-4EA2BA67626A}" srcOrd="0" destOrd="0" presId="urn:microsoft.com/office/officeart/2005/8/layout/process3"/>
    <dgm:cxn modelId="{4E4DE726-F555-475F-AFD6-D659B3C2AF06}" type="presOf" srcId="{F6AC2DB2-9692-4A6E-8CF0-686D8F37FC42}" destId="{7F6286EA-FDE0-4222-BE25-BF6DE97C8E1B}" srcOrd="1" destOrd="0" presId="urn:microsoft.com/office/officeart/2005/8/layout/process3"/>
    <dgm:cxn modelId="{95CF6028-A569-4D93-9A90-1412EAB30E83}" srcId="{2F257668-A72B-4563-90D0-10181043AA74}" destId="{DC3C7EE3-C103-4EF1-A399-355F6DF9388B}" srcOrd="0" destOrd="0" parTransId="{69A66F5C-11A4-4B38-9075-3151F8960435}" sibTransId="{37BA2BDC-E75C-435E-B2AE-4A5C697350CE}"/>
    <dgm:cxn modelId="{B2E41D3A-FB0B-4DFC-A99F-D855C7A7B319}" type="presOf" srcId="{B0379E0C-D857-4260-BF9D-A11E375F0A7A}" destId="{8F3082A3-EDC2-427A-AE81-4148B07092AA}" srcOrd="0" destOrd="0" presId="urn:microsoft.com/office/officeart/2005/8/layout/process3"/>
    <dgm:cxn modelId="{84538E5B-F9EA-4187-B966-F6F628661AE9}" type="presOf" srcId="{AC73DB7B-88CA-40BC-A87D-D5FE9D6983FF}" destId="{FBAB761D-21A3-4BD6-A54E-1FE6B55FC3C2}" srcOrd="1" destOrd="0" presId="urn:microsoft.com/office/officeart/2005/8/layout/process3"/>
    <dgm:cxn modelId="{AD6DDF41-BDD0-468A-BF92-4EF0F04CBE6C}" srcId="{ACA54677-7B91-4997-9835-D48318ED5D4A}" destId="{AC73DB7B-88CA-40BC-A87D-D5FE9D6983FF}" srcOrd="2" destOrd="0" parTransId="{0CC12905-3F4B-4E04-95BA-F323D917D0FA}" sibTransId="{3C7ECEA1-CE3A-4B72-BFF8-4AA79C0743E8}"/>
    <dgm:cxn modelId="{9F918363-DA19-4FD1-A6F0-DAAFC7775197}" srcId="{ACA54677-7B91-4997-9835-D48318ED5D4A}" destId="{F6AC2DB2-9692-4A6E-8CF0-686D8F37FC42}" srcOrd="3" destOrd="0" parTransId="{5D380E36-7A4A-44CC-9246-D8A0E7673729}" sibTransId="{27EA655D-E458-43B3-BDA4-484765645787}"/>
    <dgm:cxn modelId="{8975D846-4628-469A-AD69-A052A43F0506}" type="presOf" srcId="{5A1B0B26-9734-4137-BE92-4F3756F3D4AE}" destId="{B49B7CA4-1383-475A-8AB9-ACB33AB9F1F9}" srcOrd="0" destOrd="0" presId="urn:microsoft.com/office/officeart/2005/8/layout/process3"/>
    <dgm:cxn modelId="{1F9EEB46-299F-477F-BC82-BC351C950D34}" type="presOf" srcId="{CE6D75C2-E5CA-4E6D-BBFB-58375A9B7141}" destId="{0BDC647B-A35B-460E-ADA2-422BE58E713A}" srcOrd="0" destOrd="0" presId="urn:microsoft.com/office/officeart/2005/8/layout/process3"/>
    <dgm:cxn modelId="{32810B6A-D71A-4B06-839F-1ABC55EAC333}" srcId="{7187B053-A135-4C4F-92A3-4E3C0547367E}" destId="{E4B412CD-639D-4F08-ABED-033DAA347705}" srcOrd="0" destOrd="0" parTransId="{571A0FE1-F1EE-4F4D-9C11-95244C71823D}" sibTransId="{BCDEC674-0842-4357-A967-7995FB2EF347}"/>
    <dgm:cxn modelId="{A5AA3D6A-AEDD-4A47-8176-D85F6CD0666A}" srcId="{ACA54677-7B91-4997-9835-D48318ED5D4A}" destId="{CE6D75C2-E5CA-4E6D-BBFB-58375A9B7141}" srcOrd="1" destOrd="0" parTransId="{A3F1C703-4955-4087-8A55-857DB14CD2F4}" sibTransId="{38E87278-EEB0-4BE5-8158-641038A22085}"/>
    <dgm:cxn modelId="{C351EF6F-8620-447D-B52F-34B58FDF7F3E}" type="presOf" srcId="{E4B412CD-639D-4F08-ABED-033DAA347705}" destId="{17DB9ECD-F0A2-4BB8-A015-1D5206C033A2}" srcOrd="0" destOrd="0" presId="urn:microsoft.com/office/officeart/2005/8/layout/process3"/>
    <dgm:cxn modelId="{B0F39470-1367-472D-A011-A6C8A2A8A5C5}" type="presOf" srcId="{AC73DB7B-88CA-40BC-A87D-D5FE9D6983FF}" destId="{18A68292-D265-41F3-AD9E-105C4EB72A11}" srcOrd="0" destOrd="0" presId="urn:microsoft.com/office/officeart/2005/8/layout/process3"/>
    <dgm:cxn modelId="{1B7EE256-C9ED-4A0C-89F8-5D3EBB25E72C}" type="presOf" srcId="{FB450A57-3BC5-44CB-BA7A-A0A2BAE7A00B}" destId="{B5C51D2A-822E-4A6B-A907-FC864DAC0827}" srcOrd="0" destOrd="0" presId="urn:microsoft.com/office/officeart/2005/8/layout/process3"/>
    <dgm:cxn modelId="{761E6F77-9EB1-477B-864F-B8F2FED9F357}" type="presOf" srcId="{38E87278-EEB0-4BE5-8158-641038A22085}" destId="{4DD03B44-3CE5-4206-ACC4-1FFA043BC38C}" srcOrd="0" destOrd="0" presId="urn:microsoft.com/office/officeart/2005/8/layout/process3"/>
    <dgm:cxn modelId="{2B901B79-7792-4692-B322-0C8EDD92EF51}" type="presOf" srcId="{0267EE29-1C99-415A-881A-B764B4D7ED05}" destId="{B4CC9160-51F9-4EA7-AFD0-005A86C8BC23}" srcOrd="1" destOrd="0" presId="urn:microsoft.com/office/officeart/2005/8/layout/process3"/>
    <dgm:cxn modelId="{406E207E-4F43-4853-AED5-47029C7D78A1}" type="presOf" srcId="{799EABD5-B01F-43B3-9EC3-7AB54FFACBFF}" destId="{610D0422-5258-48A8-ABD2-91C004377D8A}" srcOrd="1" destOrd="0" presId="urn:microsoft.com/office/officeart/2005/8/layout/process3"/>
    <dgm:cxn modelId="{24A95786-A687-44C4-AB51-793DE9856AA3}" srcId="{0267EE29-1C99-415A-881A-B764B4D7ED05}" destId="{5A1B0B26-9734-4137-BE92-4F3756F3D4AE}" srcOrd="0" destOrd="0" parTransId="{9084DDCF-5A56-418C-B98B-8CF6284C12E7}" sibTransId="{A71026AA-4288-406F-89BB-2A2275265870}"/>
    <dgm:cxn modelId="{4B959D88-7223-4020-8D78-16102FB92854}" srcId="{AC73DB7B-88CA-40BC-A87D-D5FE9D6983FF}" destId="{B0379E0C-D857-4260-BF9D-A11E375F0A7A}" srcOrd="0" destOrd="0" parTransId="{23CCDE6C-8DAB-46F5-AA56-1FA84ACC1CE2}" sibTransId="{52B53A69-BDE3-4DB5-BC63-71766BD3927E}"/>
    <dgm:cxn modelId="{117EA288-9F3D-43C8-AC77-0F4378268479}" type="presOf" srcId="{0267EE29-1C99-415A-881A-B764B4D7ED05}" destId="{77938E82-0AEB-482F-875F-ABBCC231D51C}" srcOrd="0" destOrd="0" presId="urn:microsoft.com/office/officeart/2005/8/layout/process3"/>
    <dgm:cxn modelId="{EC4C6D8C-DD01-479C-B643-3EDE33CFEAED}" type="presOf" srcId="{799EABD5-B01F-43B3-9EC3-7AB54FFACBFF}" destId="{4425B123-EE37-428F-957D-D4849964406D}" srcOrd="0" destOrd="0" presId="urn:microsoft.com/office/officeart/2005/8/layout/process3"/>
    <dgm:cxn modelId="{51C9D48C-FDF8-4946-8A2B-630056645504}" srcId="{ACA54677-7B91-4997-9835-D48318ED5D4A}" destId="{0267EE29-1C99-415A-881A-B764B4D7ED05}" srcOrd="4" destOrd="0" parTransId="{F0EE909F-D5E4-4EDF-98E1-01EFE8E7D8C2}" sibTransId="{799EABD5-B01F-43B3-9EC3-7AB54FFACBFF}"/>
    <dgm:cxn modelId="{7CBEDC90-6A9E-4637-9AD0-514939BF3A1C}" srcId="{F6AC2DB2-9692-4A6E-8CF0-686D8F37FC42}" destId="{FB450A57-3BC5-44CB-BA7A-A0A2BAE7A00B}" srcOrd="0" destOrd="0" parTransId="{05B40B4B-DA2B-4BB4-9606-94BC59245D46}" sibTransId="{648B4B7A-BA4A-4510-9F5C-C133B5B26920}"/>
    <dgm:cxn modelId="{4A0D1E92-1741-4D9A-AAA4-91681C35579B}" srcId="{ACA54677-7B91-4997-9835-D48318ED5D4A}" destId="{7187B053-A135-4C4F-92A3-4E3C0547367E}" srcOrd="5" destOrd="0" parTransId="{263A4C1D-DA69-4720-9480-0C197FEB854C}" sibTransId="{309EC559-AE4B-4E83-BC50-824AA52D3404}"/>
    <dgm:cxn modelId="{ABE0AC92-6BB4-4F9C-87C9-003C987D802F}" type="presOf" srcId="{8FD47398-4686-42D0-A774-B6D41E7B1FE1}" destId="{7CF41259-50B3-49FC-B2D7-A5B67266B413}" srcOrd="0" destOrd="0" presId="urn:microsoft.com/office/officeart/2005/8/layout/process3"/>
    <dgm:cxn modelId="{4DE35EA9-9A33-40FE-A19A-F808A95E600C}" type="presOf" srcId="{DC3C7EE3-C103-4EF1-A399-355F6DF9388B}" destId="{267CC69B-FC9F-4790-95DF-62C7D50ABDBA}" srcOrd="0" destOrd="0" presId="urn:microsoft.com/office/officeart/2005/8/layout/process3"/>
    <dgm:cxn modelId="{8583C5BB-87A3-4C3F-8B44-D35B99F5691B}" type="presOf" srcId="{38E87278-EEB0-4BE5-8158-641038A22085}" destId="{65F8721D-43A5-4F3E-B2D9-693B36523AC9}" srcOrd="1" destOrd="0" presId="urn:microsoft.com/office/officeart/2005/8/layout/process3"/>
    <dgm:cxn modelId="{6FFE9CBD-03A7-4EBA-8DAF-6B699D6E4E7D}" type="presOf" srcId="{CE6D75C2-E5CA-4E6D-BBFB-58375A9B7141}" destId="{F3AA7996-9911-468A-8F3F-1481DCDE8010}" srcOrd="1" destOrd="0" presId="urn:microsoft.com/office/officeart/2005/8/layout/process3"/>
    <dgm:cxn modelId="{164AEACC-4859-48CA-88E9-8BCD109D5149}" type="presOf" srcId="{3C7ECEA1-CE3A-4B72-BFF8-4AA79C0743E8}" destId="{8DED2BF8-4CB8-4FDE-AFF0-9DD22C9AC8E7}" srcOrd="1" destOrd="0" presId="urn:microsoft.com/office/officeart/2005/8/layout/process3"/>
    <dgm:cxn modelId="{5FB988CE-566E-4F09-827B-366FF6662F24}" type="presOf" srcId="{3C7ECEA1-CE3A-4B72-BFF8-4AA79C0743E8}" destId="{DF2E4B26-5034-4C6A-ACEF-76D9D7B7094C}" srcOrd="0" destOrd="0" presId="urn:microsoft.com/office/officeart/2005/8/layout/process3"/>
    <dgm:cxn modelId="{2374AFCE-235C-440F-983A-78F7452ECDAE}" type="presOf" srcId="{962709DA-BC6F-4BDA-9245-CA968F988567}" destId="{3FF1D4CF-9D67-4834-83C4-6506CEB14325}" srcOrd="0" destOrd="0" presId="urn:microsoft.com/office/officeart/2005/8/layout/process3"/>
    <dgm:cxn modelId="{E056D7DB-0D64-4473-AFB9-9869C6316185}" type="presOf" srcId="{2F257668-A72B-4563-90D0-10181043AA74}" destId="{2FA723EA-8AF2-459E-B020-0727C9B1B940}" srcOrd="1" destOrd="0" presId="urn:microsoft.com/office/officeart/2005/8/layout/process3"/>
    <dgm:cxn modelId="{BF3612E5-B744-4D47-9962-AAD5636CB986}" type="presOf" srcId="{2F257668-A72B-4563-90D0-10181043AA74}" destId="{E08BFFD5-106E-47AE-B838-04F8EC59B08E}" srcOrd="0" destOrd="0" presId="urn:microsoft.com/office/officeart/2005/8/layout/process3"/>
    <dgm:cxn modelId="{62D157E9-5008-47AA-AB5E-97ECE58C847F}" type="presOf" srcId="{ACA54677-7B91-4997-9835-D48318ED5D4A}" destId="{450066FA-6AD8-42E6-9696-1AE8B81141C8}" srcOrd="0" destOrd="0" presId="urn:microsoft.com/office/officeart/2005/8/layout/process3"/>
    <dgm:cxn modelId="{6419A1EA-A424-4216-89F1-696F98045CAD}" type="presOf" srcId="{7187B053-A135-4C4F-92A3-4E3C0547367E}" destId="{18828BB5-F4C9-4732-B36E-8F6B09214563}" srcOrd="1" destOrd="0" presId="urn:microsoft.com/office/officeart/2005/8/layout/process3"/>
    <dgm:cxn modelId="{27AF98F0-F5A7-4BEB-8406-7FD5D59FBBDA}" srcId="{ACA54677-7B91-4997-9835-D48318ED5D4A}" destId="{2F257668-A72B-4563-90D0-10181043AA74}" srcOrd="0" destOrd="0" parTransId="{3274C5E5-D9C2-46D3-A7D3-2BC70EB03568}" sibTransId="{962709DA-BC6F-4BDA-9245-CA968F988567}"/>
    <dgm:cxn modelId="{594CDFF9-CFC5-4B6F-98A0-8E562AC851D7}" srcId="{CE6D75C2-E5CA-4E6D-BBFB-58375A9B7141}" destId="{8FD47398-4686-42D0-A774-B6D41E7B1FE1}" srcOrd="0" destOrd="0" parTransId="{D69DB8F5-1D31-46F3-A00F-006A2F1887F5}" sibTransId="{0F568A5B-3B16-41B7-92DF-755F79288414}"/>
    <dgm:cxn modelId="{447154FA-0651-4E6D-B060-CC90970A228F}" type="presOf" srcId="{27EA655D-E458-43B3-BDA4-484765645787}" destId="{0BB2A5D4-C34E-462F-9036-ACF117BF5E32}" srcOrd="1" destOrd="0" presId="urn:microsoft.com/office/officeart/2005/8/layout/process3"/>
    <dgm:cxn modelId="{998B34EB-3827-4787-8EF9-9CACF6AE8623}" type="presParOf" srcId="{450066FA-6AD8-42E6-9696-1AE8B81141C8}" destId="{5B3D5FBA-97BD-4CB3-8718-3F1083DB2E6B}" srcOrd="0" destOrd="0" presId="urn:microsoft.com/office/officeart/2005/8/layout/process3"/>
    <dgm:cxn modelId="{E0DD1053-D3E6-41CF-805E-A5A8F7973BAC}" type="presParOf" srcId="{5B3D5FBA-97BD-4CB3-8718-3F1083DB2E6B}" destId="{E08BFFD5-106E-47AE-B838-04F8EC59B08E}" srcOrd="0" destOrd="0" presId="urn:microsoft.com/office/officeart/2005/8/layout/process3"/>
    <dgm:cxn modelId="{9193212F-FCD5-4016-8050-B38189384176}" type="presParOf" srcId="{5B3D5FBA-97BD-4CB3-8718-3F1083DB2E6B}" destId="{2FA723EA-8AF2-459E-B020-0727C9B1B940}" srcOrd="1" destOrd="0" presId="urn:microsoft.com/office/officeart/2005/8/layout/process3"/>
    <dgm:cxn modelId="{C0D15530-F9B5-4E9A-9872-513B58D4B2CE}" type="presParOf" srcId="{5B3D5FBA-97BD-4CB3-8718-3F1083DB2E6B}" destId="{267CC69B-FC9F-4790-95DF-62C7D50ABDBA}" srcOrd="2" destOrd="0" presId="urn:microsoft.com/office/officeart/2005/8/layout/process3"/>
    <dgm:cxn modelId="{DF4EB75D-FA41-40CA-AD0E-08354290517C}" type="presParOf" srcId="{450066FA-6AD8-42E6-9696-1AE8B81141C8}" destId="{3FF1D4CF-9D67-4834-83C4-6506CEB14325}" srcOrd="1" destOrd="0" presId="urn:microsoft.com/office/officeart/2005/8/layout/process3"/>
    <dgm:cxn modelId="{F2E24AF1-496F-4DE9-9C43-9322310746C6}" type="presParOf" srcId="{3FF1D4CF-9D67-4834-83C4-6506CEB14325}" destId="{06982A2E-BEC0-4922-AB39-EE4EB43A6603}" srcOrd="0" destOrd="0" presId="urn:microsoft.com/office/officeart/2005/8/layout/process3"/>
    <dgm:cxn modelId="{9E052651-CD2B-4DF8-B0A8-FA7F30CFAD45}" type="presParOf" srcId="{450066FA-6AD8-42E6-9696-1AE8B81141C8}" destId="{F5CEAEE9-1E9A-48BA-86B4-2D70E993F76B}" srcOrd="2" destOrd="0" presId="urn:microsoft.com/office/officeart/2005/8/layout/process3"/>
    <dgm:cxn modelId="{4145409B-D425-41DB-B1F4-72FEBED58394}" type="presParOf" srcId="{F5CEAEE9-1E9A-48BA-86B4-2D70E993F76B}" destId="{0BDC647B-A35B-460E-ADA2-422BE58E713A}" srcOrd="0" destOrd="0" presId="urn:microsoft.com/office/officeart/2005/8/layout/process3"/>
    <dgm:cxn modelId="{69CA7787-7BA6-416E-A5B0-B969E4D14E59}" type="presParOf" srcId="{F5CEAEE9-1E9A-48BA-86B4-2D70E993F76B}" destId="{F3AA7996-9911-468A-8F3F-1481DCDE8010}" srcOrd="1" destOrd="0" presId="urn:microsoft.com/office/officeart/2005/8/layout/process3"/>
    <dgm:cxn modelId="{1E1B78D4-06D4-4F66-ABA5-4BF7E31C53A4}" type="presParOf" srcId="{F5CEAEE9-1E9A-48BA-86B4-2D70E993F76B}" destId="{7CF41259-50B3-49FC-B2D7-A5B67266B413}" srcOrd="2" destOrd="0" presId="urn:microsoft.com/office/officeart/2005/8/layout/process3"/>
    <dgm:cxn modelId="{FB577393-B4C5-47BE-93E3-6618FA3131F9}" type="presParOf" srcId="{450066FA-6AD8-42E6-9696-1AE8B81141C8}" destId="{4DD03B44-3CE5-4206-ACC4-1FFA043BC38C}" srcOrd="3" destOrd="0" presId="urn:microsoft.com/office/officeart/2005/8/layout/process3"/>
    <dgm:cxn modelId="{566E8692-64C1-44DF-8EBB-AB511C474BCF}" type="presParOf" srcId="{4DD03B44-3CE5-4206-ACC4-1FFA043BC38C}" destId="{65F8721D-43A5-4F3E-B2D9-693B36523AC9}" srcOrd="0" destOrd="0" presId="urn:microsoft.com/office/officeart/2005/8/layout/process3"/>
    <dgm:cxn modelId="{7064773A-4113-4470-81DC-624067C70DF6}" type="presParOf" srcId="{450066FA-6AD8-42E6-9696-1AE8B81141C8}" destId="{3FD923A0-1BB8-4CFB-B0BA-3A28CCB84952}" srcOrd="4" destOrd="0" presId="urn:microsoft.com/office/officeart/2005/8/layout/process3"/>
    <dgm:cxn modelId="{CFCAE2E8-AA6F-41E1-A311-9651721E1F33}" type="presParOf" srcId="{3FD923A0-1BB8-4CFB-B0BA-3A28CCB84952}" destId="{18A68292-D265-41F3-AD9E-105C4EB72A11}" srcOrd="0" destOrd="0" presId="urn:microsoft.com/office/officeart/2005/8/layout/process3"/>
    <dgm:cxn modelId="{66209A6B-AFDA-4568-9737-F39F9A817810}" type="presParOf" srcId="{3FD923A0-1BB8-4CFB-B0BA-3A28CCB84952}" destId="{FBAB761D-21A3-4BD6-A54E-1FE6B55FC3C2}" srcOrd="1" destOrd="0" presId="urn:microsoft.com/office/officeart/2005/8/layout/process3"/>
    <dgm:cxn modelId="{6DC396C5-5263-47AC-BB95-10E5A09F7D8F}" type="presParOf" srcId="{3FD923A0-1BB8-4CFB-B0BA-3A28CCB84952}" destId="{8F3082A3-EDC2-427A-AE81-4148B07092AA}" srcOrd="2" destOrd="0" presId="urn:microsoft.com/office/officeart/2005/8/layout/process3"/>
    <dgm:cxn modelId="{FDBFA5BA-39DF-408E-8802-44C240174F1D}" type="presParOf" srcId="{450066FA-6AD8-42E6-9696-1AE8B81141C8}" destId="{DF2E4B26-5034-4C6A-ACEF-76D9D7B7094C}" srcOrd="5" destOrd="0" presId="urn:microsoft.com/office/officeart/2005/8/layout/process3"/>
    <dgm:cxn modelId="{E30B78D0-178D-4711-AAB7-792BC338DA64}" type="presParOf" srcId="{DF2E4B26-5034-4C6A-ACEF-76D9D7B7094C}" destId="{8DED2BF8-4CB8-4FDE-AFF0-9DD22C9AC8E7}" srcOrd="0" destOrd="0" presId="urn:microsoft.com/office/officeart/2005/8/layout/process3"/>
    <dgm:cxn modelId="{3EEC768A-3240-4855-B17D-6CCD6EE9C15B}" type="presParOf" srcId="{450066FA-6AD8-42E6-9696-1AE8B81141C8}" destId="{464D0143-C7A6-48F9-A22F-35AC0AD19DB1}" srcOrd="6" destOrd="0" presId="urn:microsoft.com/office/officeart/2005/8/layout/process3"/>
    <dgm:cxn modelId="{9C363D0D-416A-44C1-9542-A7D8D9FD8789}" type="presParOf" srcId="{464D0143-C7A6-48F9-A22F-35AC0AD19DB1}" destId="{54A8715C-BB65-4D1A-A1CC-0BDB9A7FA50F}" srcOrd="0" destOrd="0" presId="urn:microsoft.com/office/officeart/2005/8/layout/process3"/>
    <dgm:cxn modelId="{4B03086E-2B0B-48E2-830A-650AAFDE42F5}" type="presParOf" srcId="{464D0143-C7A6-48F9-A22F-35AC0AD19DB1}" destId="{7F6286EA-FDE0-4222-BE25-BF6DE97C8E1B}" srcOrd="1" destOrd="0" presId="urn:microsoft.com/office/officeart/2005/8/layout/process3"/>
    <dgm:cxn modelId="{226D495B-375F-4411-A7E9-E6EF0715C22C}" type="presParOf" srcId="{464D0143-C7A6-48F9-A22F-35AC0AD19DB1}" destId="{B5C51D2A-822E-4A6B-A907-FC864DAC0827}" srcOrd="2" destOrd="0" presId="urn:microsoft.com/office/officeart/2005/8/layout/process3"/>
    <dgm:cxn modelId="{82A89A5C-9579-45E7-9A0D-9308B63A2D56}" type="presParOf" srcId="{450066FA-6AD8-42E6-9696-1AE8B81141C8}" destId="{B9A30706-34B4-430F-88A9-4EA2BA67626A}" srcOrd="7" destOrd="0" presId="urn:microsoft.com/office/officeart/2005/8/layout/process3"/>
    <dgm:cxn modelId="{6DDE1BD3-5255-4071-9E0F-6B587BCF618F}" type="presParOf" srcId="{B9A30706-34B4-430F-88A9-4EA2BA67626A}" destId="{0BB2A5D4-C34E-462F-9036-ACF117BF5E32}" srcOrd="0" destOrd="0" presId="urn:microsoft.com/office/officeart/2005/8/layout/process3"/>
    <dgm:cxn modelId="{627E6E78-8A29-4350-82D8-0DDAA725F7A9}" type="presParOf" srcId="{450066FA-6AD8-42E6-9696-1AE8B81141C8}" destId="{D0CAA7ED-CF5C-4B5F-9613-CBAB2F66DCBA}" srcOrd="8" destOrd="0" presId="urn:microsoft.com/office/officeart/2005/8/layout/process3"/>
    <dgm:cxn modelId="{646A272D-9B0A-48D9-AF93-5889FD51E8C7}" type="presParOf" srcId="{D0CAA7ED-CF5C-4B5F-9613-CBAB2F66DCBA}" destId="{77938E82-0AEB-482F-875F-ABBCC231D51C}" srcOrd="0" destOrd="0" presId="urn:microsoft.com/office/officeart/2005/8/layout/process3"/>
    <dgm:cxn modelId="{A01CF0E7-6D95-4382-B569-546BC32CB8BD}" type="presParOf" srcId="{D0CAA7ED-CF5C-4B5F-9613-CBAB2F66DCBA}" destId="{B4CC9160-51F9-4EA7-AFD0-005A86C8BC23}" srcOrd="1" destOrd="0" presId="urn:microsoft.com/office/officeart/2005/8/layout/process3"/>
    <dgm:cxn modelId="{FE2C94CD-78A1-4291-8728-9FA19E03B5FA}" type="presParOf" srcId="{D0CAA7ED-CF5C-4B5F-9613-CBAB2F66DCBA}" destId="{B49B7CA4-1383-475A-8AB9-ACB33AB9F1F9}" srcOrd="2" destOrd="0" presId="urn:microsoft.com/office/officeart/2005/8/layout/process3"/>
    <dgm:cxn modelId="{DCAAB229-F557-4DE6-9EDD-9E24C83EC318}" type="presParOf" srcId="{450066FA-6AD8-42E6-9696-1AE8B81141C8}" destId="{4425B123-EE37-428F-957D-D4849964406D}" srcOrd="9" destOrd="0" presId="urn:microsoft.com/office/officeart/2005/8/layout/process3"/>
    <dgm:cxn modelId="{5B092EC6-685A-4031-87EC-B76C8A4A2285}" type="presParOf" srcId="{4425B123-EE37-428F-957D-D4849964406D}" destId="{610D0422-5258-48A8-ABD2-91C004377D8A}" srcOrd="0" destOrd="0" presId="urn:microsoft.com/office/officeart/2005/8/layout/process3"/>
    <dgm:cxn modelId="{FACE887F-F0C5-4DEF-92EA-9DA65C6CFA49}" type="presParOf" srcId="{450066FA-6AD8-42E6-9696-1AE8B81141C8}" destId="{03A64AAB-FDFE-4789-A733-A70D650C4142}" srcOrd="10" destOrd="0" presId="urn:microsoft.com/office/officeart/2005/8/layout/process3"/>
    <dgm:cxn modelId="{BE2A6DF0-1B4A-454D-AD50-1917C2BD7F33}" type="presParOf" srcId="{03A64AAB-FDFE-4789-A733-A70D650C4142}" destId="{E87CF4A0-FB10-4126-AEAE-64B4BB7852FC}" srcOrd="0" destOrd="0" presId="urn:microsoft.com/office/officeart/2005/8/layout/process3"/>
    <dgm:cxn modelId="{B2FFFF01-F828-4E8A-BDFE-D732B849A6CA}" type="presParOf" srcId="{03A64AAB-FDFE-4789-A733-A70D650C4142}" destId="{18828BB5-F4C9-4732-B36E-8F6B09214563}" srcOrd="1" destOrd="0" presId="urn:microsoft.com/office/officeart/2005/8/layout/process3"/>
    <dgm:cxn modelId="{737BF60B-5E4D-475F-A846-16DB47F1A020}" type="presParOf" srcId="{03A64AAB-FDFE-4789-A733-A70D650C4142}" destId="{17DB9ECD-F0A2-4BB8-A015-1D5206C033A2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61F18F-6992-4B1D-9408-4B2DA26C64E2}">
      <dsp:nvSpPr>
        <dsp:cNvPr id="0" name=""/>
        <dsp:cNvSpPr/>
      </dsp:nvSpPr>
      <dsp:spPr>
        <a:xfrm>
          <a:off x="4209172" y="4467578"/>
          <a:ext cx="1113677" cy="2122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6838" y="0"/>
              </a:lnTo>
              <a:lnTo>
                <a:pt x="556838" y="2122099"/>
              </a:lnTo>
              <a:lnTo>
                <a:pt x="1113677" y="212209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06097" y="5468713"/>
        <a:ext cx="119828" cy="119828"/>
      </dsp:txXfrm>
    </dsp:sp>
    <dsp:sp modelId="{94394930-8CB9-478A-915B-B439614FA960}">
      <dsp:nvSpPr>
        <dsp:cNvPr id="0" name=""/>
        <dsp:cNvSpPr/>
      </dsp:nvSpPr>
      <dsp:spPr>
        <a:xfrm>
          <a:off x="4209172" y="4421858"/>
          <a:ext cx="11136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113677" y="4572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8169" y="4439736"/>
        <a:ext cx="55683" cy="55683"/>
      </dsp:txXfrm>
    </dsp:sp>
    <dsp:sp modelId="{964C7C30-956B-4AC8-992E-BABCBD0C8BF8}">
      <dsp:nvSpPr>
        <dsp:cNvPr id="0" name=""/>
        <dsp:cNvSpPr/>
      </dsp:nvSpPr>
      <dsp:spPr>
        <a:xfrm>
          <a:off x="4209172" y="2345478"/>
          <a:ext cx="1113677" cy="2122099"/>
        </a:xfrm>
        <a:custGeom>
          <a:avLst/>
          <a:gdLst/>
          <a:ahLst/>
          <a:cxnLst/>
          <a:rect l="0" t="0" r="0" b="0"/>
          <a:pathLst>
            <a:path>
              <a:moveTo>
                <a:pt x="0" y="2122099"/>
              </a:moveTo>
              <a:lnTo>
                <a:pt x="556838" y="2122099"/>
              </a:lnTo>
              <a:lnTo>
                <a:pt x="556838" y="0"/>
              </a:lnTo>
              <a:lnTo>
                <a:pt x="1113677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06097" y="3346613"/>
        <a:ext cx="119828" cy="119828"/>
      </dsp:txXfrm>
    </dsp:sp>
    <dsp:sp modelId="{5C07CAEE-8A66-4A99-AD79-478873484C35}">
      <dsp:nvSpPr>
        <dsp:cNvPr id="0" name=""/>
        <dsp:cNvSpPr/>
      </dsp:nvSpPr>
      <dsp:spPr>
        <a:xfrm rot="16200000">
          <a:off x="-1107245" y="3618738"/>
          <a:ext cx="8935156" cy="16976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Секретом клеток</a:t>
          </a:r>
        </a:p>
      </dsp:txBody>
      <dsp:txXfrm>
        <a:off x="-1107245" y="3618738"/>
        <a:ext cx="8935156" cy="1697679"/>
      </dsp:txXfrm>
    </dsp:sp>
    <dsp:sp modelId="{5B04CA61-3D21-4EFB-B699-3AC25A8EE39B}">
      <dsp:nvSpPr>
        <dsp:cNvPr id="0" name=""/>
        <dsp:cNvSpPr/>
      </dsp:nvSpPr>
      <dsp:spPr>
        <a:xfrm>
          <a:off x="5322850" y="1496638"/>
          <a:ext cx="5568389" cy="16976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41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Терапия поврежденных тканей, лечение хронических ран</a:t>
          </a:r>
          <a:endParaRPr lang="ru-RU" sz="4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22850" y="1496638"/>
        <a:ext cx="5568389" cy="1697679"/>
      </dsp:txXfrm>
    </dsp:sp>
    <dsp:sp modelId="{5CBF6341-C28C-4E63-A602-5C8D2D1B82AB}">
      <dsp:nvSpPr>
        <dsp:cNvPr id="0" name=""/>
        <dsp:cNvSpPr/>
      </dsp:nvSpPr>
      <dsp:spPr>
        <a:xfrm>
          <a:off x="5322850" y="3618738"/>
          <a:ext cx="5568389" cy="16976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Косметологические процедуры и эстетическая медицина</a:t>
          </a:r>
          <a:endParaRPr lang="ru-RU" sz="4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22850" y="3618738"/>
        <a:ext cx="5568389" cy="1697679"/>
      </dsp:txXfrm>
    </dsp:sp>
    <dsp:sp modelId="{355A908C-5EBC-4EF3-91CD-71FC74C13523}">
      <dsp:nvSpPr>
        <dsp:cNvPr id="0" name=""/>
        <dsp:cNvSpPr/>
      </dsp:nvSpPr>
      <dsp:spPr>
        <a:xfrm>
          <a:off x="5322850" y="5740837"/>
          <a:ext cx="5568389" cy="16976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Фармацевтические разработки</a:t>
          </a:r>
          <a:endParaRPr lang="ru-RU" sz="4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22850" y="5740837"/>
        <a:ext cx="5568389" cy="16976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1C5AC-7560-49EA-A407-E89BB082FEE8}">
      <dsp:nvSpPr>
        <dsp:cNvPr id="0" name=""/>
        <dsp:cNvSpPr/>
      </dsp:nvSpPr>
      <dsp:spPr>
        <a:xfrm>
          <a:off x="5364604" y="1564307"/>
          <a:ext cx="4117696" cy="8402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Потребительские сегменты</a:t>
          </a:r>
        </a:p>
      </dsp:txBody>
      <dsp:txXfrm>
        <a:off x="5389215" y="1588918"/>
        <a:ext cx="4068474" cy="791062"/>
      </dsp:txXfrm>
    </dsp:sp>
    <dsp:sp modelId="{65444443-766C-473C-B53F-247FAE53A95F}">
      <dsp:nvSpPr>
        <dsp:cNvPr id="0" name=""/>
        <dsp:cNvSpPr/>
      </dsp:nvSpPr>
      <dsp:spPr>
        <a:xfrm>
          <a:off x="2070447" y="2404591"/>
          <a:ext cx="5353005" cy="1098052"/>
        </a:xfrm>
        <a:custGeom>
          <a:avLst/>
          <a:gdLst/>
          <a:ahLst/>
          <a:cxnLst/>
          <a:rect l="0" t="0" r="0" b="0"/>
          <a:pathLst>
            <a:path>
              <a:moveTo>
                <a:pt x="5353005" y="0"/>
              </a:moveTo>
              <a:lnTo>
                <a:pt x="5353005" y="549026"/>
              </a:lnTo>
              <a:lnTo>
                <a:pt x="0" y="549026"/>
              </a:lnTo>
              <a:lnTo>
                <a:pt x="0" y="109805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9D1FA6-6803-4899-B7FD-6FC828CEB3B0}">
      <dsp:nvSpPr>
        <dsp:cNvPr id="0" name=""/>
        <dsp:cNvSpPr/>
      </dsp:nvSpPr>
      <dsp:spPr>
        <a:xfrm>
          <a:off x="11599" y="3502644"/>
          <a:ext cx="4117696" cy="10554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Медицинские учреждения</a:t>
          </a:r>
          <a:endParaRPr lang="ru-RU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511" y="3533556"/>
        <a:ext cx="4055872" cy="993596"/>
      </dsp:txXfrm>
    </dsp:sp>
    <dsp:sp modelId="{5F132233-A61B-4009-BDA5-B6E10C53707C}">
      <dsp:nvSpPr>
        <dsp:cNvPr id="0" name=""/>
        <dsp:cNvSpPr/>
      </dsp:nvSpPr>
      <dsp:spPr>
        <a:xfrm>
          <a:off x="2024727" y="4558064"/>
          <a:ext cx="91440" cy="1067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955"/>
              </a:lnTo>
              <a:lnTo>
                <a:pt x="66308" y="533955"/>
              </a:lnTo>
              <a:lnTo>
                <a:pt x="66308" y="106791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BDB4C1-945E-4A03-B826-A2F138416B7A}">
      <dsp:nvSpPr>
        <dsp:cNvPr id="0" name=""/>
        <dsp:cNvSpPr/>
      </dsp:nvSpPr>
      <dsp:spPr>
        <a:xfrm>
          <a:off x="32187" y="5625975"/>
          <a:ext cx="4117696" cy="142716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Длительное заживление ран и ожогов; </a:t>
          </a:r>
          <a:br>
            <a:rPr lang="ru-RU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Высокий риск инфекций и осложнений;</a:t>
          </a:r>
          <a:br>
            <a:rPr lang="ru-RU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Недостаточная эффективность традиционных методов ухода</a:t>
          </a:r>
        </a:p>
      </dsp:txBody>
      <dsp:txXfrm>
        <a:off x="73987" y="5667775"/>
        <a:ext cx="4034096" cy="1343566"/>
      </dsp:txXfrm>
    </dsp:sp>
    <dsp:sp modelId="{1C5ACB35-9F27-4680-AC43-FB0B48AFE254}">
      <dsp:nvSpPr>
        <dsp:cNvPr id="0" name=""/>
        <dsp:cNvSpPr/>
      </dsp:nvSpPr>
      <dsp:spPr>
        <a:xfrm>
          <a:off x="7377732" y="2404591"/>
          <a:ext cx="91440" cy="10980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9805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DF802F-F86C-4B78-B9CF-A177F04D45C7}">
      <dsp:nvSpPr>
        <dsp:cNvPr id="0" name=""/>
        <dsp:cNvSpPr/>
      </dsp:nvSpPr>
      <dsp:spPr>
        <a:xfrm>
          <a:off x="5364604" y="3502644"/>
          <a:ext cx="4117696" cy="12107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Косметологические и эстетические клиники</a:t>
          </a:r>
          <a:endParaRPr lang="ru-RU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00067" y="3538107"/>
        <a:ext cx="4046770" cy="1139868"/>
      </dsp:txXfrm>
    </dsp:sp>
    <dsp:sp modelId="{F7130E0C-0240-470E-82DC-B13AB63BE7CF}">
      <dsp:nvSpPr>
        <dsp:cNvPr id="0" name=""/>
        <dsp:cNvSpPr/>
      </dsp:nvSpPr>
      <dsp:spPr>
        <a:xfrm>
          <a:off x="7377732" y="4713439"/>
          <a:ext cx="91440" cy="1067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955"/>
              </a:lnTo>
              <a:lnTo>
                <a:pt x="66308" y="533955"/>
              </a:lnTo>
              <a:lnTo>
                <a:pt x="66308" y="106791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CBBE7-FC8C-4B79-8970-202617975351}">
      <dsp:nvSpPr>
        <dsp:cNvPr id="0" name=""/>
        <dsp:cNvSpPr/>
      </dsp:nvSpPr>
      <dsp:spPr>
        <a:xfrm>
          <a:off x="5385192" y="5781349"/>
          <a:ext cx="4117696" cy="142716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Замедленное восстановление после процедур</a:t>
          </a:r>
          <a:b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Возможные повреждения кожи и гиперпигментация</a:t>
          </a:r>
          <a:endParaRPr lang="ru-RU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26992" y="5823149"/>
        <a:ext cx="4034096" cy="1343566"/>
      </dsp:txXfrm>
    </dsp:sp>
    <dsp:sp modelId="{EBE48CCA-0145-4D82-BC34-86FCA568B3AD}">
      <dsp:nvSpPr>
        <dsp:cNvPr id="0" name=""/>
        <dsp:cNvSpPr/>
      </dsp:nvSpPr>
      <dsp:spPr>
        <a:xfrm>
          <a:off x="7423452" y="2404591"/>
          <a:ext cx="5353005" cy="10980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9026"/>
              </a:lnTo>
              <a:lnTo>
                <a:pt x="5353005" y="549026"/>
              </a:lnTo>
              <a:lnTo>
                <a:pt x="5353005" y="109805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42879E-71C3-4F30-8EB3-EC6460DCB1B3}">
      <dsp:nvSpPr>
        <dsp:cNvPr id="0" name=""/>
        <dsp:cNvSpPr/>
      </dsp:nvSpPr>
      <dsp:spPr>
        <a:xfrm>
          <a:off x="10717609" y="3502644"/>
          <a:ext cx="4117696" cy="11947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Конечные потребители через клиники и бренды</a:t>
          </a:r>
          <a:endParaRPr lang="ru-RU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752603" y="3537638"/>
        <a:ext cx="4047708" cy="1124802"/>
      </dsp:txXfrm>
    </dsp:sp>
    <dsp:sp modelId="{96FFF7E7-97B9-4972-9F1F-32BEAF2EA08C}">
      <dsp:nvSpPr>
        <dsp:cNvPr id="0" name=""/>
        <dsp:cNvSpPr/>
      </dsp:nvSpPr>
      <dsp:spPr>
        <a:xfrm>
          <a:off x="12730737" y="4697435"/>
          <a:ext cx="91440" cy="1067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3955"/>
              </a:lnTo>
              <a:lnTo>
                <a:pt x="57319" y="533955"/>
              </a:lnTo>
              <a:lnTo>
                <a:pt x="57319" y="106791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0F6128-E8B0-4043-9CC8-E0797E644E13}">
      <dsp:nvSpPr>
        <dsp:cNvPr id="0" name=""/>
        <dsp:cNvSpPr/>
      </dsp:nvSpPr>
      <dsp:spPr>
        <a:xfrm>
          <a:off x="10729208" y="5765345"/>
          <a:ext cx="4117696" cy="142716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Медленное заживление ран и ожогов</a:t>
          </a:r>
          <a:b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Боль, дискомфорт и риск инфекций</a:t>
          </a:r>
          <a:b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Недостаток средств, ускоряющих восстановление и снижающих риск осложнений</a:t>
          </a:r>
          <a:endParaRPr lang="ru-RU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771008" y="5807145"/>
        <a:ext cx="4034096" cy="13435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723EA-8AF2-459E-B020-0727C9B1B940}">
      <dsp:nvSpPr>
        <dsp:cNvPr id="0" name=""/>
        <dsp:cNvSpPr/>
      </dsp:nvSpPr>
      <dsp:spPr>
        <a:xfrm>
          <a:off x="6609" y="1598264"/>
          <a:ext cx="2151426" cy="31887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Июнь-октябрь 2025 г.</a:t>
          </a:r>
        </a:p>
      </dsp:txBody>
      <dsp:txXfrm>
        <a:off x="6609" y="1598264"/>
        <a:ext cx="2151426" cy="789721"/>
      </dsp:txXfrm>
    </dsp:sp>
    <dsp:sp modelId="{267CC69B-FC9F-4790-95DF-62C7D50ABDBA}">
      <dsp:nvSpPr>
        <dsp:cNvPr id="0" name=""/>
        <dsp:cNvSpPr/>
      </dsp:nvSpPr>
      <dsp:spPr>
        <a:xfrm>
          <a:off x="211651" y="0"/>
          <a:ext cx="2455789" cy="14646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1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Начальный этап исследования и планирования</a:t>
          </a:r>
          <a:endParaRPr lang="ru-RU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49" y="42898"/>
        <a:ext cx="2369993" cy="1378847"/>
      </dsp:txXfrm>
    </dsp:sp>
    <dsp:sp modelId="{3FF1D4CF-9D67-4834-83C4-6506CEB14325}">
      <dsp:nvSpPr>
        <dsp:cNvPr id="0" name=""/>
        <dsp:cNvSpPr/>
      </dsp:nvSpPr>
      <dsp:spPr>
        <a:xfrm rot="49000">
          <a:off x="2455556" y="1804098"/>
          <a:ext cx="630875" cy="426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5562" y="1888426"/>
        <a:ext cx="503017" cy="255717"/>
      </dsp:txXfrm>
    </dsp:sp>
    <dsp:sp modelId="{F3AA7996-9911-468A-8F3F-1481DCDE8010}">
      <dsp:nvSpPr>
        <dsp:cNvPr id="0" name=""/>
        <dsp:cNvSpPr/>
      </dsp:nvSpPr>
      <dsp:spPr>
        <a:xfrm>
          <a:off x="3348246" y="1692647"/>
          <a:ext cx="2151426" cy="28111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Ноябрь 2025г.-январь 2026г.</a:t>
          </a:r>
        </a:p>
      </dsp:txBody>
      <dsp:txXfrm>
        <a:off x="3348246" y="1692647"/>
        <a:ext cx="2151426" cy="696221"/>
      </dsp:txXfrm>
    </dsp:sp>
    <dsp:sp modelId="{7CF41259-50B3-49FC-B2D7-A5B67266B413}">
      <dsp:nvSpPr>
        <dsp:cNvPr id="0" name=""/>
        <dsp:cNvSpPr/>
      </dsp:nvSpPr>
      <dsp:spPr>
        <a:xfrm>
          <a:off x="3553287" y="0"/>
          <a:ext cx="2455789" cy="14646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1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20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Предклинические</a:t>
          </a:r>
          <a:r>
            <a:rPr lang="ru-RU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исследования и прототипирование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96185" y="42898"/>
        <a:ext cx="2369993" cy="1378847"/>
      </dsp:txXfrm>
    </dsp:sp>
    <dsp:sp modelId="{4DD03B44-3CE5-4206-ACC4-1FFA043BC38C}">
      <dsp:nvSpPr>
        <dsp:cNvPr id="0" name=""/>
        <dsp:cNvSpPr/>
      </dsp:nvSpPr>
      <dsp:spPr>
        <a:xfrm>
          <a:off x="5797225" y="1827660"/>
          <a:ext cx="630811" cy="426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97225" y="1912899"/>
        <a:ext cx="502953" cy="255717"/>
      </dsp:txXfrm>
    </dsp:sp>
    <dsp:sp modelId="{FBAB761D-21A3-4BD6-A54E-1FE6B55FC3C2}">
      <dsp:nvSpPr>
        <dsp:cNvPr id="0" name=""/>
        <dsp:cNvSpPr/>
      </dsp:nvSpPr>
      <dsp:spPr>
        <a:xfrm>
          <a:off x="6689882" y="1692647"/>
          <a:ext cx="2151426" cy="28111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Февраль – март 2026 г.</a:t>
          </a:r>
        </a:p>
      </dsp:txBody>
      <dsp:txXfrm>
        <a:off x="6689882" y="1692647"/>
        <a:ext cx="2151426" cy="696221"/>
      </dsp:txXfrm>
    </dsp:sp>
    <dsp:sp modelId="{8F3082A3-EDC2-427A-AE81-4148B07092AA}">
      <dsp:nvSpPr>
        <dsp:cNvPr id="0" name=""/>
        <dsp:cNvSpPr/>
      </dsp:nvSpPr>
      <dsp:spPr>
        <a:xfrm>
          <a:off x="6894924" y="0"/>
          <a:ext cx="2455789" cy="14646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1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протоколов и клинические исследования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37822" y="42898"/>
        <a:ext cx="2369993" cy="1378847"/>
      </dsp:txXfrm>
    </dsp:sp>
    <dsp:sp modelId="{DF2E4B26-5034-4C6A-ACEF-76D9D7B7094C}">
      <dsp:nvSpPr>
        <dsp:cNvPr id="0" name=""/>
        <dsp:cNvSpPr/>
      </dsp:nvSpPr>
      <dsp:spPr>
        <a:xfrm>
          <a:off x="9138861" y="1827660"/>
          <a:ext cx="630811" cy="426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38861" y="1912899"/>
        <a:ext cx="502953" cy="255717"/>
      </dsp:txXfrm>
    </dsp:sp>
    <dsp:sp modelId="{7F6286EA-FDE0-4222-BE25-BF6DE97C8E1B}">
      <dsp:nvSpPr>
        <dsp:cNvPr id="0" name=""/>
        <dsp:cNvSpPr/>
      </dsp:nvSpPr>
      <dsp:spPr>
        <a:xfrm>
          <a:off x="10031519" y="1692647"/>
          <a:ext cx="2151426" cy="28111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Апрель- май 2026 г.</a:t>
          </a:r>
        </a:p>
      </dsp:txBody>
      <dsp:txXfrm>
        <a:off x="10031519" y="1692647"/>
        <a:ext cx="2151426" cy="696221"/>
      </dsp:txXfrm>
    </dsp:sp>
    <dsp:sp modelId="{B5C51D2A-822E-4A6B-A907-FC864DAC0827}">
      <dsp:nvSpPr>
        <dsp:cNvPr id="0" name=""/>
        <dsp:cNvSpPr/>
      </dsp:nvSpPr>
      <dsp:spPr>
        <a:xfrm>
          <a:off x="10236561" y="0"/>
          <a:ext cx="2455789" cy="14646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1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20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Клиническое тестирование и сбор данных</a:t>
          </a:r>
          <a:endParaRPr lang="ru-RU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279459" y="42898"/>
        <a:ext cx="2369993" cy="1378847"/>
      </dsp:txXfrm>
    </dsp:sp>
    <dsp:sp modelId="{B9A30706-34B4-430F-88A9-4EA2BA67626A}">
      <dsp:nvSpPr>
        <dsp:cNvPr id="0" name=""/>
        <dsp:cNvSpPr/>
      </dsp:nvSpPr>
      <dsp:spPr>
        <a:xfrm>
          <a:off x="12480498" y="1827660"/>
          <a:ext cx="630811" cy="426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480498" y="1912899"/>
        <a:ext cx="502953" cy="255717"/>
      </dsp:txXfrm>
    </dsp:sp>
    <dsp:sp modelId="{B4CC9160-51F9-4EA7-AFD0-005A86C8BC23}">
      <dsp:nvSpPr>
        <dsp:cNvPr id="0" name=""/>
        <dsp:cNvSpPr/>
      </dsp:nvSpPr>
      <dsp:spPr>
        <a:xfrm>
          <a:off x="13373156" y="1692647"/>
          <a:ext cx="2151426" cy="28111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Июнь – август 2026 г.</a:t>
          </a:r>
        </a:p>
      </dsp:txBody>
      <dsp:txXfrm>
        <a:off x="13373156" y="1692647"/>
        <a:ext cx="2151426" cy="696221"/>
      </dsp:txXfrm>
    </dsp:sp>
    <dsp:sp modelId="{B49B7CA4-1383-475A-8AB9-ACB33AB9F1F9}">
      <dsp:nvSpPr>
        <dsp:cNvPr id="0" name=""/>
        <dsp:cNvSpPr/>
      </dsp:nvSpPr>
      <dsp:spPr>
        <a:xfrm>
          <a:off x="13578197" y="0"/>
          <a:ext cx="2455789" cy="14646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1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20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Оптимизация и подготовка к масштабированию</a:t>
          </a:r>
          <a:endParaRPr lang="ru-RU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621095" y="42898"/>
        <a:ext cx="2369993" cy="1378847"/>
      </dsp:txXfrm>
    </dsp:sp>
    <dsp:sp modelId="{4425B123-EE37-428F-957D-D4849964406D}">
      <dsp:nvSpPr>
        <dsp:cNvPr id="0" name=""/>
        <dsp:cNvSpPr/>
      </dsp:nvSpPr>
      <dsp:spPr>
        <a:xfrm>
          <a:off x="15822135" y="1827660"/>
          <a:ext cx="630811" cy="426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822135" y="1912899"/>
        <a:ext cx="502953" cy="255717"/>
      </dsp:txXfrm>
    </dsp:sp>
    <dsp:sp modelId="{18828BB5-F4C9-4732-B36E-8F6B09214563}">
      <dsp:nvSpPr>
        <dsp:cNvPr id="0" name=""/>
        <dsp:cNvSpPr/>
      </dsp:nvSpPr>
      <dsp:spPr>
        <a:xfrm>
          <a:off x="16714792" y="1692647"/>
          <a:ext cx="2151426" cy="28111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Сентябрь – октябрь 2026 г.</a:t>
          </a:r>
        </a:p>
      </dsp:txBody>
      <dsp:txXfrm>
        <a:off x="16714792" y="1692647"/>
        <a:ext cx="2151426" cy="696221"/>
      </dsp:txXfrm>
    </dsp:sp>
    <dsp:sp modelId="{17DB9ECD-F0A2-4BB8-A015-1D5206C033A2}">
      <dsp:nvSpPr>
        <dsp:cNvPr id="0" name=""/>
        <dsp:cNvSpPr/>
      </dsp:nvSpPr>
      <dsp:spPr>
        <a:xfrm>
          <a:off x="16919834" y="0"/>
          <a:ext cx="2455789" cy="14646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1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20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Финальная подготовка и запуск</a:t>
          </a:r>
          <a:endParaRPr lang="ru-RU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962732" y="42898"/>
        <a:ext cx="2369993" cy="13788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71476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6.wdp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3A1953">
            <a:alpha val="9372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940" y="728934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45434" y="251767"/>
            <a:ext cx="6407295" cy="56462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9099" t="15719" r="12464" b="31481"/>
          <a:stretch/>
        </p:blipFill>
        <p:spPr>
          <a:xfrm rot="16354889">
            <a:off x="3705037" y="-797133"/>
            <a:ext cx="19263711" cy="136119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609346">
            <a:off x="9251891" y="-247809"/>
            <a:ext cx="10849819" cy="1165167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зарисовка, рисунок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C5D0945-873B-2239-8682-1D5284E1C91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r="35772"/>
          <a:stretch>
            <a:fillRect/>
          </a:stretch>
        </p:blipFill>
        <p:spPr>
          <a:xfrm flipH="1">
            <a:off x="12442833" y="6712380"/>
            <a:ext cx="8662993" cy="46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0615421">
            <a:off x="-5445030" y="-4174235"/>
            <a:ext cx="16355822" cy="1563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705643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solidFill>
          <a:srgbClr val="7030A0">
            <a:alpha val="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204308" y="1426464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60726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081478" y="1904310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3223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3257" y="191744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2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Применение кондиционированных сред в косметологии и регенеративной медицине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10097535"/>
            <a:ext cx="7400004" cy="276778"/>
          </a:xfrm>
        </p:spPr>
        <p:txBody>
          <a:bodyPr/>
          <a:lstStyle/>
          <a:p>
            <a:r>
              <a:rPr lang="ru-RU" dirty="0"/>
              <a:t>Рабданова Надежда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8288116" cy="3200400"/>
          </a:xfrm>
          <a:prstGeom prst="rect">
            <a:avLst/>
          </a:prstGeom>
          <a:solidFill>
            <a:srgbClr val="46275E"/>
          </a:solidFill>
          <a:ln>
            <a:solidFill>
              <a:srgbClr val="462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95834" y="524435"/>
            <a:ext cx="6123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Акселерационная программа </a:t>
            </a:r>
            <a:r>
              <a:rPr lang="ru-RU" sz="28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БайкалТех</a:t>
            </a:r>
            <a:endParaRPr lang="ru-RU" sz="2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Рисунок 6" descr="Изображение выглядит как текст, Графика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329BC08-D92E-8C2F-A54D-A9BBF7B62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291" y="-684018"/>
            <a:ext cx="3599695" cy="359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860BAB42-92E5-6D4C-988B-4C5779B99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460511"/>
            <a:ext cx="9741217" cy="911089"/>
          </a:xfrm>
        </p:spPr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pic>
        <p:nvPicPr>
          <p:cNvPr id="6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433A66-94B2-4582-87AC-CF5D7F473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0" y="2945791"/>
            <a:ext cx="9239250" cy="119062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FEEC520-AD61-4496-9CEC-67B29CFDF5FF}"/>
              </a:ext>
            </a:extLst>
          </p:cNvPr>
          <p:cNvSpPr txBox="1"/>
          <p:nvPr/>
        </p:nvSpPr>
        <p:spPr>
          <a:xfrm>
            <a:off x="2563434" y="4136416"/>
            <a:ext cx="60540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рынка биотехнологий в медицине и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биофармацевтики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России в 2020-2024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(млрд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B69F995-BA0F-468D-86B6-4C7FE1218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074" y="5024971"/>
            <a:ext cx="9267825" cy="10287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4BCF14D-5205-4433-9186-EF34A9D229AD}"/>
              </a:ext>
            </a:extLst>
          </p:cNvPr>
          <p:cNvSpPr txBox="1"/>
          <p:nvPr/>
        </p:nvSpPr>
        <p:spPr>
          <a:xfrm>
            <a:off x="3404901" y="6121916"/>
            <a:ext cx="51854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рынка косметологии в России в 2020-2024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(млрд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Схема 22">
            <a:extLst>
              <a:ext uri="{FF2B5EF4-FFF2-40B4-BE49-F238E27FC236}">
                <a16:creationId xmlns:a16="http://schemas.microsoft.com/office/drawing/2014/main" id="{17AA4612-AD47-48E8-9852-CA19F65E46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5912279"/>
              </p:ext>
            </p:extLst>
          </p:nvPr>
        </p:nvGraphicFramePr>
        <p:xfrm>
          <a:off x="8019468" y="1920033"/>
          <a:ext cx="13402733" cy="8935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6EF1EC54-7AC2-4D7B-8930-E8C62D53F741}"/>
              </a:ext>
            </a:extLst>
          </p:cNvPr>
          <p:cNvSpPr txBox="1"/>
          <p:nvPr/>
        </p:nvSpPr>
        <p:spPr>
          <a:xfrm>
            <a:off x="956566" y="6952913"/>
            <a:ext cx="926782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Рост спроса на регенеративную терапию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увеличение числа процедур, направленных на омоложение, заживление ран и восстановление тканей.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20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разработки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появление новых методов получения и использования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секретомов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повышение эффективности.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20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клиник и медицинских центров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расширение рынка эстетической и регенеративной медицины.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20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в R&amp;D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рост инвестиций в биотехнологические компании, разрабатывающие эти продукты.</a:t>
            </a:r>
          </a:p>
        </p:txBody>
      </p:sp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Актуальность проекта</a:t>
            </a:r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422DFB3-C58B-9F4C-9DF7-32CFEC4A11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35804" y="7986940"/>
            <a:ext cx="9343835" cy="2662800"/>
          </a:xfrm>
        </p:spPr>
        <p:txBody>
          <a:bodyPr/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изменения и несовершенство внешности</a:t>
            </a:r>
            <a:b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Морщины, пигментация, обвисание кожи — проблема для миллионов людей.</a:t>
            </a:r>
            <a:b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Риск побочных эффектов</a:t>
            </a:r>
            <a:b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стоимость и необходимость повторных процедур</a:t>
            </a:r>
            <a:b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цена курса составляет от 30 000 до 150 000 рублей, эффект кратковременный, требует регулярных повторений.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текущих решений</a:t>
            </a:r>
            <a:b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EA73E1C-268B-A72C-BD8A-5CE93D323101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B13367C0-6CB2-3F1D-3CBB-5C7CF5ECC1F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249C208-56C1-2E3E-0CC6-FAFBC01F43C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6E4ED67-954A-A4BB-2F1C-52D84BD3E64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318A392-D730-C61C-B29B-ACF9DDAF2FD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9FB1A02-9750-10AA-2274-8DF222F1316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6B93F6A-FABA-423B-92F8-CE52668775FE}"/>
              </a:ext>
            </a:extLst>
          </p:cNvPr>
          <p:cNvSpPr txBox="1"/>
          <p:nvPr/>
        </p:nvSpPr>
        <p:spPr>
          <a:xfrm>
            <a:off x="124461" y="7306092"/>
            <a:ext cx="1101597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Медленное заживление и риск инфекций</a:t>
            </a:r>
            <a:b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Хронические раны заживают значительно медленнее, чем острые, с высоким риском осложнений, включая инфекции и необходимость ампутаций.</a:t>
            </a:r>
            <a:b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около </a:t>
            </a: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1-1,5 млн человек 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страдает от хронических ран, связанных с диабетом и сосудистыми заболеваниями.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затраты и продолжительность лечения</a:t>
            </a:r>
            <a:b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стоимость лечения одного хронического рана — от 50 000 до 150 000 рублей в месяц.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жизни</a:t>
            </a:r>
            <a:b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Пациенты испытывают боль, ограниченную мобильность.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методы и их недостатки</a:t>
            </a:r>
            <a:b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перевязочных материалов, гипербарическая терапия, хирургические вмешательства — помогают частично, но требуют высокой стоимости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B29DA50D-031E-44A5-887F-83176B78C0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8613827"/>
              </p:ext>
            </p:extLst>
          </p:nvPr>
        </p:nvGraphicFramePr>
        <p:xfrm>
          <a:off x="2630886" y="-150065"/>
          <a:ext cx="14846905" cy="8802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54823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клиента, которую вы решаете.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FD4462-BD95-854B-8FD9-709FEADBF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487227"/>
            <a:ext cx="8793162" cy="1736280"/>
          </a:xfr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25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эффективность существующих методов лечения ран, ожогов и кожных поражений, приводящая к длительному заживлению, высокому риску инфекций и осложнений, а также неудобству и боли в процессе восстановления. 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152D6DA-EBB8-DF4B-A09D-F2FF5954B9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4588" y="5350102"/>
            <a:ext cx="8793162" cy="5594086"/>
          </a:xfr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>
              <a:buFont typeface="+mj-lt"/>
              <a:buAutoNum type="arabicPeriod"/>
            </a:pPr>
            <a:r>
              <a:rPr lang="ru-RU" sz="23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эффективность и медленное заживление: Многие традиционные методы и средства не обеспечивают достаточной скорости восстановления кожи, что увеличивает риск осложнений и дискомфорта.</a:t>
            </a:r>
          </a:p>
          <a:p>
            <a:pPr algn="l">
              <a:buFont typeface="+mj-lt"/>
              <a:buAutoNum type="arabicPeriod"/>
            </a:pPr>
            <a:r>
              <a:rPr lang="ru-RU" sz="23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риск побочных эффектов: Некоторые методы лечения и процедуры могут иметь нежелательные побочные реакции или противопоказания, особенно у пожилых людей, детей или людей с ослабленным иммунитетом.</a:t>
            </a:r>
          </a:p>
          <a:p>
            <a:pPr algn="l">
              <a:buFont typeface="+mj-lt"/>
              <a:buAutoNum type="arabicPeriod"/>
            </a:pPr>
            <a:r>
              <a:rPr lang="ru-RU" sz="23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борьба с возрастными изменениями: Текущие решения часто не способны полностью остановить или значительно замедлить проявление признаков старения, таких как морщины, потеря упругости и гиперпигментация.</a:t>
            </a:r>
          </a:p>
          <a:p>
            <a:pPr algn="l">
              <a:buFont typeface="+mj-lt"/>
              <a:buAutoNum type="arabicPeriod"/>
            </a:pPr>
            <a:r>
              <a:rPr lang="ru-RU" sz="23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возможности для комплексного ухода: Многие существующие продукты или процедуры фокусируются только на одной проблеме, не обеспечивая комплексного подхода к восстановлению и омоложению кожи.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4588" y="4439012"/>
            <a:ext cx="8841739" cy="91109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существующих вариантов решения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достаточно?</a:t>
            </a:r>
          </a:p>
        </p:txBody>
      </p:sp>
      <p:pic>
        <p:nvPicPr>
          <p:cNvPr id="7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B0100DE-54BB-1051-DBFC-D670D47014AF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32CDFCB3-65B5-66E6-26FD-B39ABE66D4F3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A7122C-E930-1B66-9212-B8F19D5E5F6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70008D09-F3CC-E986-D935-809DE3BBA47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02DBF79-2590-99C6-688B-0F8293A84F9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81504E0-BD99-505C-91D9-951DB14847A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4E19DCD-BA3E-4579-BAC8-66CE70A3BB1E}"/>
              </a:ext>
            </a:extLst>
          </p:cNvPr>
          <p:cNvSpPr txBox="1"/>
          <p:nvPr/>
        </p:nvSpPr>
        <p:spPr>
          <a:xfrm>
            <a:off x="10834092" y="2195871"/>
            <a:ext cx="7604760" cy="3170099"/>
          </a:xfrm>
          <a:prstGeom prst="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решаем проблему замедленного заживления ран, снижаем риск инфекций и осложнений, а также борьбу с возрастными изменениями кожи (потеря упругости, морщины и гиперпигментация).</a:t>
            </a:r>
          </a:p>
          <a:p>
            <a:pPr algn="ctr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 предлагаем инновационные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кондционированные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среды и решения, ускоряющие регенерацию кожи, и повышающие безопасность и комфорт при лечении и восстановлении.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C652E0-6DE1-491A-99DF-AD34BDD71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1192" y="5920112"/>
            <a:ext cx="7398832" cy="493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вы предлагаете,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639977"/>
            <a:ext cx="18424652" cy="3131488"/>
          </a:xfrm>
        </p:spPr>
        <p:txBody>
          <a:bodyPr/>
          <a:lstStyle/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лиофилизата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или концентрированных кондиционированных сред, полученных из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мезенхимальных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стромальных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клеток (МСК), особенно из тканей перинатального происхождения — пуповины или клеточной линии кератиноцитов человека (</a:t>
            </a:r>
            <a:r>
              <a:rPr lang="en-US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HaCaT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Эти продукты включают концентрированные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секретомы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содержащие факторы роста, цитокины,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микроРНК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пептиды и внеклеточные везикулы.</a:t>
            </a:r>
          </a:p>
          <a:p>
            <a:pPr marL="358775" indent="-342900" algn="l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Конкретные компоненты и формы продуктов: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Концентрированные кондиционированные среды (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секретомы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в виде жидких растворов или гелей.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Внеклеточные везикулы (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экзосомы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микроВезикулы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концентрированные и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лиофилизированные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удобства хранения и применения.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для наружного применения (косметические средства, маски, сыворотки) на основе кондиционированных сред.</a:t>
            </a:r>
          </a:p>
          <a:p>
            <a:pPr marL="358775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5D4E88E-2F44-4C27-83A0-DFFA02F89A21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BD30E9C-C6E4-489C-9244-13E489711D0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48A30B2-DBE5-D6DD-5726-1FA11E0B8DC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2865BA9-3BA3-B412-3826-E712570D19E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8EA3DC0-3D28-1039-1573-7F8F4C36B42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0A94797-2CED-CEC1-1769-98E3FEAB043C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9D683A9-ABD9-4031-B45A-54DCCEDBFDA6}"/>
              </a:ext>
            </a:extLst>
          </p:cNvPr>
          <p:cNvSpPr txBox="1"/>
          <p:nvPr/>
        </p:nvSpPr>
        <p:spPr>
          <a:xfrm>
            <a:off x="871538" y="5901232"/>
            <a:ext cx="10116502" cy="4708981"/>
          </a:xfrm>
          <a:prstGeom prst="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Уникальные преимущества: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Безопасность: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Отсутствие живых клеток исключает иммунологические и опухолевые риски.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Простота хранения и логистики: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Продукты можно хранить при нормальных температурных условиях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биологическая активность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Многофункциональность: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Возможность использования как в регенеративной медицине (заживление ран, лечение остеопороза, травмы), так и в косметологии (омоложение и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фотозащита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кожи).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Стандартизация и контроль: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Возможность строгого регулирования состава и качества продукта, что повышает его эффективность и безопасность.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эффективность: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Более низкие затраты на производство по сравнению с клеточными технологиями, меньшие требования к инфраструктуре.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аучный задел: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Поддержка клиническими и доклиническими исследованиями, подтверждающими эффективность и безопасность.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733E804A-348B-4597-9D22-6FC15BECAA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3" t="17236" r="22609" b="3031"/>
          <a:stretch/>
        </p:blipFill>
        <p:spPr bwMode="auto">
          <a:xfrm>
            <a:off x="11768402" y="6822354"/>
            <a:ext cx="3854160" cy="301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82961FBD-EFE2-4F94-B695-395F0F40D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2562" y="6748237"/>
            <a:ext cx="3854160" cy="301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на котором вы работаете,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1676A78-EE1D-1C54-A492-68750A72535D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783F18B-D950-5043-41CD-432A78CBFEB9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555F148-DBFD-8965-2F15-7868F1C097E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8E2D9DD-038D-9409-7CEE-C160866D411F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84D78B3-5DEB-E8AD-79BB-B9E972BE3BD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FDDC9D7-7A12-E49A-17C0-3103BEA1B0E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1A3707C-7CB1-4C56-B8D8-2E0356E10000}"/>
              </a:ext>
            </a:extLst>
          </p:cNvPr>
          <p:cNvSpPr txBox="1"/>
          <p:nvPr/>
        </p:nvSpPr>
        <p:spPr>
          <a:xfrm>
            <a:off x="1047017" y="2724912"/>
            <a:ext cx="8790157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ru-RU" sz="25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Терапия поврежденных тканей, лечение хронических ран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Таблица 14">
            <a:extLst>
              <a:ext uri="{FF2B5EF4-FFF2-40B4-BE49-F238E27FC236}">
                <a16:creationId xmlns:a16="http://schemas.microsoft.com/office/drawing/2014/main" id="{F0A4C172-D288-41B4-9D04-8A5CBF987A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923498"/>
              </p:ext>
            </p:extLst>
          </p:nvPr>
        </p:nvGraphicFramePr>
        <p:xfrm>
          <a:off x="912383" y="3683275"/>
          <a:ext cx="9139667" cy="3331491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1144857">
                  <a:extLst>
                    <a:ext uri="{9D8B030D-6E8A-4147-A177-3AD203B41FA5}">
                      <a16:colId xmlns:a16="http://schemas.microsoft.com/office/drawing/2014/main" val="2748015176"/>
                    </a:ext>
                  </a:extLst>
                </a:gridCol>
                <a:gridCol w="7994810">
                  <a:extLst>
                    <a:ext uri="{9D8B030D-6E8A-4147-A177-3AD203B41FA5}">
                      <a16:colId xmlns:a16="http://schemas.microsoft.com/office/drawing/2014/main" val="105012694"/>
                    </a:ext>
                  </a:extLst>
                </a:gridCol>
              </a:tblGrid>
              <a:tr h="1243611">
                <a:tc>
                  <a:txBody>
                    <a:bodyPr/>
                    <a:lstStyle/>
                    <a:p>
                      <a:r>
                        <a:rPr lang="en-US" sz="25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TAM</a:t>
                      </a:r>
                      <a:endParaRPr lang="ru-RU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Общий рынок терапии поврежденных тканей и хронических ран в России — 146–292 млрд рублей</a:t>
                      </a:r>
                      <a:endParaRPr lang="ru-RU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684159"/>
                  </a:ext>
                </a:extLst>
              </a:tr>
              <a:tr h="7205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SAM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рынок современных технологий и методов — 14,6–58,4 млрд рублей (мед </a:t>
                      </a:r>
                      <a:r>
                        <a:rPr lang="ru-RU" sz="2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</a:t>
                      </a:r>
                      <a:r>
                        <a:rPr lang="ru-RU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(пол, </a:t>
                      </a:r>
                      <a:r>
                        <a:rPr lang="ru-RU" sz="2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станц</a:t>
                      </a:r>
                      <a:r>
                        <a:rPr lang="ru-RU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пол-ка</a:t>
                      </a:r>
                      <a:r>
                        <a:rPr lang="ru-RU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2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</a:t>
                      </a:r>
                      <a:r>
                        <a:rPr lang="ru-RU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длит </a:t>
                      </a:r>
                      <a:r>
                        <a:rPr lang="ru-RU" sz="25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неэф</a:t>
                      </a:r>
                      <a:r>
                        <a:rPr lang="ru-RU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методы)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525728"/>
                  </a:ext>
                </a:extLst>
              </a:tr>
              <a:tr h="7205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SOM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 b="0" i="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Ожидаемый объем рынка при текущих условиях — 0,73–5,84 млрд рублей</a:t>
                      </a:r>
                      <a:endParaRPr lang="ru-RU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052750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6A410346-47E7-4B01-BEC0-CE13B2CDC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959227"/>
              </p:ext>
            </p:extLst>
          </p:nvPr>
        </p:nvGraphicFramePr>
        <p:xfrm>
          <a:off x="10635805" y="3683275"/>
          <a:ext cx="9139666" cy="3604217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1030169">
                  <a:extLst>
                    <a:ext uri="{9D8B030D-6E8A-4147-A177-3AD203B41FA5}">
                      <a16:colId xmlns:a16="http://schemas.microsoft.com/office/drawing/2014/main" val="2748015176"/>
                    </a:ext>
                  </a:extLst>
                </a:gridCol>
                <a:gridCol w="8109497">
                  <a:extLst>
                    <a:ext uri="{9D8B030D-6E8A-4147-A177-3AD203B41FA5}">
                      <a16:colId xmlns:a16="http://schemas.microsoft.com/office/drawing/2014/main" val="105012694"/>
                    </a:ext>
                  </a:extLst>
                </a:gridCol>
              </a:tblGrid>
              <a:tr h="754337">
                <a:tc>
                  <a:txBody>
                    <a:bodyPr/>
                    <a:lstStyle/>
                    <a:p>
                      <a:r>
                        <a:rPr lang="en-US" sz="25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TAM</a:t>
                      </a:r>
                      <a:endParaRPr lang="ru-RU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 b="0" i="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Объем рынка: </a:t>
                      </a:r>
                      <a:r>
                        <a:rPr lang="ru-RU" sz="2500" b="1" i="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150-200 млрд рублей</a:t>
                      </a:r>
                      <a:endParaRPr lang="ru-RU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684159"/>
                  </a:ext>
                </a:extLst>
              </a:tr>
              <a:tr h="1302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SAM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 b="1" i="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Текущая доля рынка</a:t>
                      </a:r>
                      <a:r>
                        <a:rPr lang="ru-RU" sz="2500" b="0" i="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 тех процедур и клиник, активно использующих современные технологии и инновационные методики — около 50-60% рынка. 75–120млрдрублей</a:t>
                      </a:r>
                      <a:endParaRPr lang="ru-RU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525728"/>
                  </a:ext>
                </a:extLst>
              </a:tr>
              <a:tr h="7543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SOM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 b="0" i="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Внедрение новых продуктов, технологий или услуг на рынке — примерно 5-10% от SAM, 3,75–12млрдрублей</a:t>
                      </a:r>
                      <a:endParaRPr lang="ru-RU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052750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07E3213E-3B91-410C-99AC-70408889442E}"/>
              </a:ext>
            </a:extLst>
          </p:cNvPr>
          <p:cNvSpPr txBox="1"/>
          <p:nvPr/>
        </p:nvSpPr>
        <p:spPr>
          <a:xfrm>
            <a:off x="10788233" y="2486385"/>
            <a:ext cx="826884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5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Косметологические процедуры и эстетическая медицина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Таблица 14">
            <a:extLst>
              <a:ext uri="{FF2B5EF4-FFF2-40B4-BE49-F238E27FC236}">
                <a16:creationId xmlns:a16="http://schemas.microsoft.com/office/drawing/2014/main" id="{5E4199A5-DCE0-45DF-908B-E813CD2AC5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730309"/>
              </p:ext>
            </p:extLst>
          </p:nvPr>
        </p:nvGraphicFramePr>
        <p:xfrm>
          <a:off x="10635805" y="7906433"/>
          <a:ext cx="9139667" cy="2950491"/>
        </p:xfrm>
        <a:graphic>
          <a:graphicData uri="http://schemas.openxmlformats.org/drawingml/2006/table">
            <a:tbl>
              <a:tblPr firstRow="1" bandRow="1">
                <a:tableStyleId>{A88DF0FD-1832-459D-A4AA-4501EE5D750F}</a:tableStyleId>
              </a:tblPr>
              <a:tblGrid>
                <a:gridCol w="1144857">
                  <a:extLst>
                    <a:ext uri="{9D8B030D-6E8A-4147-A177-3AD203B41FA5}">
                      <a16:colId xmlns:a16="http://schemas.microsoft.com/office/drawing/2014/main" val="2748015176"/>
                    </a:ext>
                  </a:extLst>
                </a:gridCol>
                <a:gridCol w="7994810">
                  <a:extLst>
                    <a:ext uri="{9D8B030D-6E8A-4147-A177-3AD203B41FA5}">
                      <a16:colId xmlns:a16="http://schemas.microsoft.com/office/drawing/2014/main" val="105012694"/>
                    </a:ext>
                  </a:extLst>
                </a:gridCol>
              </a:tblGrid>
              <a:tr h="1243611">
                <a:tc>
                  <a:txBody>
                    <a:bodyPr/>
                    <a:lstStyle/>
                    <a:p>
                      <a:r>
                        <a:rPr lang="en-US" sz="25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TAM</a:t>
                      </a:r>
                      <a:endParaRPr lang="ru-RU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 b="0" i="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Общий рынок косметики для омоложения в России, 310-390 млрд рублей</a:t>
                      </a:r>
                      <a:endParaRPr lang="ru-RU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684159"/>
                  </a:ext>
                </a:extLst>
              </a:tr>
              <a:tr h="7205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SAM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 b="0" i="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Целевой сегмент для инновационных и премиальных продуктов, 109-137 млрд рублей</a:t>
                      </a:r>
                      <a:endParaRPr lang="ru-RU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525728"/>
                  </a:ext>
                </a:extLst>
              </a:tr>
              <a:tr h="7205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</a:rPr>
                        <a:t>SOM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 b="0" i="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Ожидаемый объем рынка при текущих условиях — 4-12 млрд рублей</a:t>
                      </a:r>
                      <a:endParaRPr lang="ru-RU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052750"/>
                  </a:ext>
                </a:extLst>
              </a:tr>
            </a:tbl>
          </a:graphicData>
        </a:graphic>
      </p:graphicFrame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FB283F4-866C-40A6-B744-9F2B531FD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38" y="7316423"/>
            <a:ext cx="9239250" cy="11906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7D9B7B8-B6C2-4B0B-A62D-419C7442EB95}"/>
              </a:ext>
            </a:extLst>
          </p:cNvPr>
          <p:cNvSpPr txBox="1"/>
          <p:nvPr/>
        </p:nvSpPr>
        <p:spPr>
          <a:xfrm>
            <a:off x="2622172" y="8507048"/>
            <a:ext cx="60540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рынка биотехнологий в медицине и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биофармацевтики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России в 2020-2024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(млрд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53C943F-9271-41B3-9A9D-88D03F68A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812" y="9395603"/>
            <a:ext cx="9267825" cy="10287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DD64CB7-F778-40C4-A33A-C57F7341A377}"/>
              </a:ext>
            </a:extLst>
          </p:cNvPr>
          <p:cNvSpPr txBox="1"/>
          <p:nvPr/>
        </p:nvSpPr>
        <p:spPr>
          <a:xfrm>
            <a:off x="3463639" y="10492548"/>
            <a:ext cx="51854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рынка косметологии в России в 2020-2024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(млрд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AE389EB-DED5-823E-9179-C7D1BE54A477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A226F1A4-A58E-6C32-CED4-419E10C6DBE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F4C7467-91AA-4FC7-4894-493F6F65D8C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EAE1AD1-FB2B-174A-8C16-341751DDD9E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820F15A-282B-C9EA-6C67-18C4FF5E27F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15F3995F-A045-94C8-E329-91D76E465BE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CB4C1B6-FBF7-4326-9CB2-7F04A1C843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04704"/>
              </p:ext>
            </p:extLst>
          </p:nvPr>
        </p:nvGraphicFramePr>
        <p:xfrm>
          <a:off x="0" y="1426464"/>
          <a:ext cx="20104099" cy="9889236"/>
        </p:xfrm>
        <a:graphic>
          <a:graphicData uri="http://schemas.openxmlformats.org/drawingml/2006/table">
            <a:tbl>
              <a:tblPr firstRow="1" firstCol="1" bandRow="1">
                <a:tableStyleId>{A88DF0FD-1832-459D-A4AA-4501EE5D750F}</a:tableStyleId>
              </a:tblPr>
              <a:tblGrid>
                <a:gridCol w="3642360">
                  <a:extLst>
                    <a:ext uri="{9D8B030D-6E8A-4147-A177-3AD203B41FA5}">
                      <a16:colId xmlns:a16="http://schemas.microsoft.com/office/drawing/2014/main" val="4261657654"/>
                    </a:ext>
                  </a:extLst>
                </a:gridCol>
                <a:gridCol w="4843503">
                  <a:extLst>
                    <a:ext uri="{9D8B030D-6E8A-4147-A177-3AD203B41FA5}">
                      <a16:colId xmlns:a16="http://schemas.microsoft.com/office/drawing/2014/main" val="3482889879"/>
                    </a:ext>
                  </a:extLst>
                </a:gridCol>
                <a:gridCol w="1565382">
                  <a:extLst>
                    <a:ext uri="{9D8B030D-6E8A-4147-A177-3AD203B41FA5}">
                      <a16:colId xmlns:a16="http://schemas.microsoft.com/office/drawing/2014/main" val="166372766"/>
                    </a:ext>
                  </a:extLst>
                </a:gridCol>
                <a:gridCol w="1592115">
                  <a:extLst>
                    <a:ext uri="{9D8B030D-6E8A-4147-A177-3AD203B41FA5}">
                      <a16:colId xmlns:a16="http://schemas.microsoft.com/office/drawing/2014/main" val="3766845237"/>
                    </a:ext>
                  </a:extLst>
                </a:gridCol>
                <a:gridCol w="4824498">
                  <a:extLst>
                    <a:ext uri="{9D8B030D-6E8A-4147-A177-3AD203B41FA5}">
                      <a16:colId xmlns:a16="http://schemas.microsoft.com/office/drawing/2014/main" val="635281371"/>
                    </a:ext>
                  </a:extLst>
                </a:gridCol>
                <a:gridCol w="3636241">
                  <a:extLst>
                    <a:ext uri="{9D8B030D-6E8A-4147-A177-3AD203B41FA5}">
                      <a16:colId xmlns:a16="http://schemas.microsoft.com/office/drawing/2014/main" val="1030181825"/>
                    </a:ext>
                  </a:extLst>
                </a:gridCol>
              </a:tblGrid>
              <a:tr h="3674426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партнеры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Косметические и фармацевтические компании (для совместных продуктов) Клиники и медицинские центры (для пилотных внедрений и тестирования)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Лаборатории и научные центры (для исследований и подтверждения эффективности)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Инвестиционные фонды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65" marR="26565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активности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Разработка и стандартизация продукции на основе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секретома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кондиционированных сред и биопрепаратов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клинических и лабораторных исследований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продукции в клиники и компании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качества и регуляторное соответствие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65" marR="26565" marT="0" marB="0"/>
                </a:tc>
                <a:tc rowSpan="3"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Ценностные предложения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Стандартизированные, безопасные и эффективные биопрепараты на базе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секретома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скорости заживления, регенерации тканей, омоложения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Низкий риск побочных эффектов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внедрения в клиниках, косметологических и фармацевтических продуктах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Научная доказательная база и сертификация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65" marR="26565" marT="0" marB="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Отношения с заказчиком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патента или права на использование патента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Консультации и обучение для клиник и партнеров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Техническая поддержка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клинических данных и рекомендаций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Постпродажное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сопровождение и обратная связь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65" marR="26565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Потребительские сегменты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Медицинские учреждения (клиники, госпитали)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Косметологические и эстетические клиники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Фармацевтические компании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Биотехнологические компании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Исследовательские институты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Конечные потребители через клиники и бренды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65" marR="26565" marT="0" marB="0"/>
                </a:tc>
                <a:extLst>
                  <a:ext uri="{0D108BD9-81ED-4DB2-BD59-A6C34878D82A}">
                    <a16:rowId xmlns:a16="http://schemas.microsoft.com/office/drawing/2014/main" val="4061509268"/>
                  </a:ext>
                </a:extLst>
              </a:tr>
              <a:tr h="1387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65" marR="26565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поставки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Прямые продажи (клиники)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Партнерские договоры с крупными клиниками и компаниями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Выставки, конференции, научные мероприятия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Онлайн-платформы и сайты для информирования и заказа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Взаимодействие с дистрибьюторами и агентами</a:t>
                      </a:r>
                      <a:endParaRPr lang="ru-RU" sz="1800" dirty="0"/>
                    </a:p>
                  </a:txBody>
                  <a:tcPr marL="26565" marR="2656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417857"/>
                  </a:ext>
                </a:extLst>
              </a:tr>
              <a:tr h="28352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сотрудники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Лабораторное оборудование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Базы данных и научные исследования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65" marR="26565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поставки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Прямые продажи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Партнерские договоры с крупными клиниками и компаниями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Выставки, конференции, научные мероприятия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Онлайн-платформы и сайты для информирования и заказа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Взаимодействие с дистрибьюторами и агентами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65" marR="2656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176834"/>
                  </a:ext>
                </a:extLst>
              </a:tr>
              <a:tr h="324088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затрат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Исследования и разработки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Производственные расходы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Лицензирование и сертификация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 и продажи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и консультации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расходы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Фонд заработной платы</a:t>
                      </a:r>
                    </a:p>
                  </a:txBody>
                  <a:tcPr marL="26565" marR="2656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доходов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продукции (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секретомы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кондиционированные среды)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Лицензирование технологий и патентов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Консультационные услуги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Совместные разработки с партнерами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лицензий или франшиз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 продажа (сопровождение, патент)</a:t>
                      </a:r>
                    </a:p>
                  </a:txBody>
                  <a:tcPr marL="26565" marR="2656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37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89088"/>
            <a:ext cx="11358372" cy="1135824"/>
          </a:xfrm>
        </p:spPr>
        <p:txBody>
          <a:bodyPr/>
          <a:lstStyle/>
          <a:p>
            <a:pPr>
              <a:buNone/>
            </a:pP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9487663" cy="7221008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Проверка кондиционной среды: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Стерильность подтверждена бактериологическими методами.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Отсутствие микробных возбудителей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Salmonella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др.).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Химический состав соответствует стандартам, отсутствуют вредные примеси.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методики:</a:t>
            </a:r>
          </a:p>
          <a:p>
            <a:pPr marL="358775" indent="-342900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Апробация технологии получения кондиционных сред (Методика будет обеспечивать стабильность, воспроизводимость и масштабируемость)</a:t>
            </a:r>
          </a:p>
          <a:p>
            <a:pPr marL="358775" indent="-342900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анализ рынка:</a:t>
            </a:r>
          </a:p>
          <a:p>
            <a:pPr marL="358775" indent="-342900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 анализ биотехнологических стартапов: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Высокий потенциал для быстрого масштабирования и внедрения новых технологий.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C880E1C-8014-726D-17A0-41C6685FEFD9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804045B-3595-FF7D-3F2B-AB77B05AB9D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A417489-15CB-FC3F-E721-204B14658D7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8F4087E-96EF-9E8D-F221-8CBDC5C2387F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1595540-F56F-260F-B741-4431844326B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A69DCDA-A911-930B-3A4D-FEFAAF5A3340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64ECA20A-22BA-45C2-BDA9-7B86932041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00" b="93333" l="29444" r="71000">
                        <a14:foregroundMark x1="58667" y1="85111" x2="58667" y2="85111"/>
                        <a14:foregroundMark x1="53778" y1="82667" x2="53778" y2="82667"/>
                        <a14:foregroundMark x1="53778" y1="82667" x2="53778" y2="82667"/>
                        <a14:foregroundMark x1="53778" y1="82667" x2="53778" y2="82667"/>
                        <a14:foregroundMark x1="34000" y1="74000" x2="34000" y2="87333"/>
                        <a14:foregroundMark x1="34000" y1="87333" x2="46556" y2="91222"/>
                        <a14:foregroundMark x1="46556" y1="91222" x2="67556" y2="88000"/>
                        <a14:foregroundMark x1="67556" y1="88000" x2="67667" y2="73000"/>
                        <a14:foregroundMark x1="42333" y1="48222" x2="42889" y2="13111"/>
                        <a14:foregroundMark x1="42889" y1="13111" x2="52333" y2="9333"/>
                        <a14:foregroundMark x1="52333" y1="9333" x2="60333" y2="18667"/>
                        <a14:foregroundMark x1="60333" y1="18667" x2="59667" y2="50333"/>
                        <a14:foregroundMark x1="41556" y1="48222" x2="32333" y2="49556"/>
                        <a14:foregroundMark x1="32333" y1="49556" x2="44556" y2="52444"/>
                        <a14:foregroundMark x1="44556" y1="52444" x2="71333" y2="50667"/>
                        <a14:foregroundMark x1="71333" y1="50667" x2="59667" y2="48667"/>
                        <a14:foregroundMark x1="59667" y1="48667" x2="59667" y2="48667"/>
                        <a14:foregroundMark x1="29778" y1="57667" x2="31333" y2="86667"/>
                        <a14:foregroundMark x1="31333" y1="86667" x2="43222" y2="92556"/>
                        <a14:foregroundMark x1="43222" y1="92556" x2="63222" y2="90333"/>
                        <a14:foregroundMark x1="63222" y1="90333" x2="70778" y2="81667"/>
                        <a14:foregroundMark x1="70778" y1="81667" x2="69111" y2="69111"/>
                        <a14:foregroundMark x1="71556" y1="81333" x2="72333" y2="90111"/>
                        <a14:foregroundMark x1="72333" y1="90111" x2="64000" y2="93000"/>
                        <a14:foregroundMark x1="64000" y1="93000" x2="63889" y2="93111"/>
                        <a14:foregroundMark x1="30778" y1="85444" x2="34889" y2="93444"/>
                        <a14:foregroundMark x1="34889" y1="93444" x2="43667" y2="92778"/>
                        <a14:foregroundMark x1="29778" y1="69889" x2="29444" y2="93111"/>
                        <a14:foregroundMark x1="29444" y1="93111" x2="39889" y2="92444"/>
                        <a14:foregroundMark x1="39889" y1="92444" x2="39889" y2="92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96" t="8069" r="26148" b="6000"/>
          <a:stretch/>
        </p:blipFill>
        <p:spPr bwMode="auto">
          <a:xfrm>
            <a:off x="11849100" y="2942400"/>
            <a:ext cx="2604038" cy="470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29BE57CF-372B-40D3-97AD-963E33722A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5" r="14043"/>
          <a:stretch/>
        </p:blipFill>
        <p:spPr bwMode="auto">
          <a:xfrm>
            <a:off x="15525750" y="2724912"/>
            <a:ext cx="3683762" cy="506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A693FE8-999D-4E4D-AC09-20759D7A07A5}"/>
              </a:ext>
            </a:extLst>
          </p:cNvPr>
          <p:cNvSpPr txBox="1"/>
          <p:nvPr/>
        </p:nvSpPr>
        <p:spPr>
          <a:xfrm>
            <a:off x="11149013" y="7695438"/>
            <a:ext cx="43576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Лиофильная сушилка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7B1FDB-0666-4BCE-8C95-131A6F66D3C8}"/>
              </a:ext>
            </a:extLst>
          </p:cNvPr>
          <p:cNvSpPr txBox="1"/>
          <p:nvPr/>
        </p:nvSpPr>
        <p:spPr>
          <a:xfrm>
            <a:off x="15188787" y="7695438"/>
            <a:ext cx="43576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TFF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</a:t>
            </a:r>
          </a:p>
        </p:txBody>
      </p:sp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Ключевые члены ваше команды (</a:t>
            </a:r>
            <a:r>
              <a:rPr lang="en" sz="2800" dirty="0"/>
              <a:t>CEO, CTO </a:t>
            </a:r>
            <a:r>
              <a:rPr lang="ru-RU" sz="2800" dirty="0"/>
              <a:t>и С</a:t>
            </a:r>
            <a:r>
              <a:rPr lang="en" sz="2800" dirty="0"/>
              <a:t>MO), </a:t>
            </a:r>
            <a:r>
              <a:rPr lang="ru-RU" sz="2800" dirty="0"/>
              <a:t>опыт и компетенции;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0074" y="7316026"/>
            <a:ext cx="3126419" cy="2103120"/>
          </a:xfrm>
        </p:spPr>
        <p:txBody>
          <a:bodyPr/>
          <a:lstStyle/>
          <a:p>
            <a:r>
              <a:rPr lang="ru-RU" dirty="0" err="1"/>
              <a:t>Биотехнолог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8" y="6621739"/>
            <a:ext cx="2967793" cy="438912"/>
          </a:xfrm>
        </p:spPr>
        <p:txBody>
          <a:bodyPr/>
          <a:lstStyle/>
          <a:p>
            <a:r>
              <a:rPr lang="ru-RU" sz="2000" dirty="0"/>
              <a:t>Рабданова Надежда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31370" y="7256746"/>
            <a:ext cx="2967793" cy="2103120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2000" dirty="0"/>
              <a:t>Научный руководитель</a:t>
            </a:r>
          </a:p>
          <a:p>
            <a:pPr algn="ctr">
              <a:spcBef>
                <a:spcPts val="0"/>
              </a:spcBef>
            </a:pPr>
            <a:r>
              <a:rPr lang="ru-RU" sz="2000" dirty="0"/>
              <a:t>к.б.н.</a:t>
            </a:r>
          </a:p>
          <a:p>
            <a:pPr algn="ctr">
              <a:spcBef>
                <a:spcPts val="0"/>
              </a:spcBef>
            </a:pPr>
            <a:r>
              <a:rPr lang="ru-RU" sz="2000" dirty="0"/>
              <a:t>Старший преподаватель БГУ</a:t>
            </a:r>
          </a:p>
          <a:p>
            <a:endParaRPr lang="ru-RU" dirty="0"/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31370" y="6616666"/>
            <a:ext cx="2967793" cy="438912"/>
          </a:xfrm>
        </p:spPr>
        <p:txBody>
          <a:bodyPr/>
          <a:lstStyle/>
          <a:p>
            <a:r>
              <a:rPr lang="ru-RU" sz="1800" dirty="0" err="1"/>
              <a:t>Цыбденова</a:t>
            </a:r>
            <a:r>
              <a:rPr lang="ru-RU" sz="1800" dirty="0"/>
              <a:t> </a:t>
            </a:r>
            <a:r>
              <a:rPr lang="ru-RU" sz="1800" dirty="0" err="1"/>
              <a:t>Арюна</a:t>
            </a:r>
            <a:r>
              <a:rPr lang="ru-RU" sz="1800" dirty="0"/>
              <a:t> </a:t>
            </a:r>
            <a:r>
              <a:rPr lang="ru-RU" sz="1800" dirty="0" err="1"/>
              <a:t>Пурбодоржиевна</a:t>
            </a:r>
            <a:endParaRPr lang="ru-RU" sz="1800" dirty="0"/>
          </a:p>
          <a:p>
            <a:endParaRPr lang="ru-RU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CD018E0-22F1-7E4F-89FF-1DB07D3FE8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68153" y="7295918"/>
            <a:ext cx="2967793" cy="2103120"/>
          </a:xfrm>
        </p:spPr>
        <p:txBody>
          <a:bodyPr/>
          <a:lstStyle/>
          <a:p>
            <a:r>
              <a:rPr lang="ru-RU" dirty="0"/>
              <a:t>Магистрант биолог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68153" y="6655838"/>
            <a:ext cx="2967793" cy="438912"/>
          </a:xfrm>
        </p:spPr>
        <p:txBody>
          <a:bodyPr/>
          <a:lstStyle/>
          <a:p>
            <a:r>
              <a:rPr lang="ru-RU" sz="2000" dirty="0"/>
              <a:t>Шишмарева Марина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90746CCE-2CB5-D44E-8D10-AC38E1E433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6097606" y="7463892"/>
            <a:ext cx="2967793" cy="2103120"/>
          </a:xfrm>
        </p:spPr>
        <p:txBody>
          <a:bodyPr/>
          <a:lstStyle/>
          <a:p>
            <a:r>
              <a:rPr lang="ru-RU" dirty="0"/>
              <a:t>Студент медицинского института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6533EAD2-9970-9245-A57A-DA4ED67C34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404937" y="6675946"/>
            <a:ext cx="2967793" cy="438912"/>
          </a:xfrm>
        </p:spPr>
        <p:txBody>
          <a:bodyPr/>
          <a:lstStyle/>
          <a:p>
            <a:r>
              <a:rPr lang="ru-RU" sz="2000" dirty="0" err="1"/>
              <a:t>Гальчеева</a:t>
            </a:r>
            <a:r>
              <a:rPr lang="ru-RU" sz="2000" dirty="0"/>
              <a:t> </a:t>
            </a:r>
            <a:r>
              <a:rPr lang="ru-RU" sz="2000" dirty="0" err="1"/>
              <a:t>Мэжидма</a:t>
            </a:r>
            <a:endParaRPr lang="ru-RU" sz="2000" dirty="0"/>
          </a:p>
        </p:txBody>
      </p:sp>
      <p:pic>
        <p:nvPicPr>
          <p:cNvPr id="17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A3FBD95-7ED0-C908-D3ED-871ACE5B22DD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A100122-8A64-DD8C-5E72-433ED9FE506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D51AD42-980B-A471-92E2-36D40DC9965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0DD993FE-A973-1222-FF89-F7D2775C4B0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DE98C966-352B-545C-9033-64A092AAB80E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50D67C5-ACB9-E553-7716-1784574674B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97EF5A-8CD1-46A8-8F56-B446B6483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736" y="3032119"/>
            <a:ext cx="2469094" cy="331651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845987D-E327-4ED0-A9E5-D2430D35A6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090" t="319" r="21827"/>
          <a:stretch/>
        </p:blipFill>
        <p:spPr>
          <a:xfrm>
            <a:off x="4979293" y="3040918"/>
            <a:ext cx="2471946" cy="331651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30C1FAF-8450-4688-909F-93864EC6D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3828" y="3040918"/>
            <a:ext cx="2484792" cy="331651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88BDC42-6915-4B72-8C91-708629EB07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52863" y="3040918"/>
            <a:ext cx="2463597" cy="327796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4D68477-DA42-4644-B757-4CCA574AA1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079" t="15109" r="7559" b="11316"/>
          <a:stretch/>
        </p:blipFill>
        <p:spPr>
          <a:xfrm>
            <a:off x="16470703" y="3032119"/>
            <a:ext cx="2484792" cy="3277966"/>
          </a:xfrm>
          <a:prstGeom prst="rect">
            <a:avLst/>
          </a:prstGeom>
        </p:spPr>
      </p:pic>
      <p:sp>
        <p:nvSpPr>
          <p:cNvPr id="37" name="Текст 32">
            <a:extLst>
              <a:ext uri="{FF2B5EF4-FFF2-40B4-BE49-F238E27FC236}">
                <a16:creationId xmlns:a16="http://schemas.microsoft.com/office/drawing/2014/main" id="{10D81609-1BE4-410A-BC9C-887530574434}"/>
              </a:ext>
            </a:extLst>
          </p:cNvPr>
          <p:cNvSpPr txBox="1">
            <a:spLocks/>
          </p:cNvSpPr>
          <p:nvPr/>
        </p:nvSpPr>
        <p:spPr>
          <a:xfrm>
            <a:off x="16241719" y="6700623"/>
            <a:ext cx="2967793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sz="2000" dirty="0"/>
              <a:t>Норбеков Руслан</a:t>
            </a:r>
          </a:p>
        </p:txBody>
      </p:sp>
      <p:sp>
        <p:nvSpPr>
          <p:cNvPr id="38" name="Текст 30">
            <a:extLst>
              <a:ext uri="{FF2B5EF4-FFF2-40B4-BE49-F238E27FC236}">
                <a16:creationId xmlns:a16="http://schemas.microsoft.com/office/drawing/2014/main" id="{86293024-1B29-4960-AC5F-1BEB33DDFBA6}"/>
              </a:ext>
            </a:extLst>
          </p:cNvPr>
          <p:cNvSpPr txBox="1">
            <a:spLocks/>
          </p:cNvSpPr>
          <p:nvPr/>
        </p:nvSpPr>
        <p:spPr>
          <a:xfrm>
            <a:off x="12557337" y="7468426"/>
            <a:ext cx="2967793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/>
              <a:t>Магистрант биолог</a:t>
            </a:r>
          </a:p>
          <a:p>
            <a:pPr>
              <a:buClrTx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pic>
        <p:nvPicPr>
          <p:cNvPr id="6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EA73E1C-268B-A72C-BD8A-5CE93D323101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B13367C0-6CB2-3F1D-3CBB-5C7CF5ECC1F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249C208-56C1-2E3E-0CC6-FAFBC01F43C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6E4ED67-954A-A4BB-2F1C-52D84BD3E64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318A392-D730-C61C-B29B-ACF9DDAF2FD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9FB1A02-9750-10AA-2274-8DF222F1316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4C58FC4E-EA10-43B6-8A98-5FF432C6A3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0554112"/>
              </p:ext>
            </p:extLst>
          </p:nvPr>
        </p:nvGraphicFramePr>
        <p:xfrm>
          <a:off x="364237" y="1152292"/>
          <a:ext cx="19375626" cy="6668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05A6FF92-A818-4A28-AB25-1450DDF72365}"/>
              </a:ext>
            </a:extLst>
          </p:cNvPr>
          <p:cNvSpPr txBox="1"/>
          <p:nvPr/>
        </p:nvSpPr>
        <p:spPr>
          <a:xfrm>
            <a:off x="823759" y="6237387"/>
            <a:ext cx="1891610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Планы развития проекта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 Научное и технологическое развитие  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Разработка и тестирование прототипов: создание первых образцов биосовместимых материалов и активных компонентов, проведение лабораторных 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предклинических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испытаний для оценки их безопасности и эффективности.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Оптимизация технологий: постоянное совершенствование формул и методов производства на основе полученных данных.</a:t>
            </a:r>
          </a:p>
          <a:p>
            <a:pPr algn="just"/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 Клиническое внедрение 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Проведение клинических испытаний: для подтверждения безопасности и эффективности технологий.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Получение разрешений и патентов</a:t>
            </a:r>
          </a:p>
          <a:p>
            <a:pPr algn="just"/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Коммерциализация и рыночное развитие  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Подготовка к запуску продукта  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Маркетинг и продвижение: разработка стратегий маркетинга, создание информационных материалов и запуск рекламных кампаний для продвижения инновационного продукта на рынке.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Логистика и дистрибуция: организация цепочек поставок, установление партнерских отношений с дистрибьюторами и клиниками.</a:t>
            </a:r>
          </a:p>
          <a:p>
            <a:pPr algn="just"/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4. Расширение и развитие новых решений  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Инновационные направления: В дальнейшем развитие проекта может включать расширение ассортимента продуктов, внедрение новых технологий и методов регенеративной медицины.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Междисциплинарное сотрудничество: активное привлечение ученых, клиницистов и бизнес-партнеров для расширения возможностей и ускорения внедрения новых решений.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69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4000" b="1" dirty="0"/>
              <a:t>Контакты</a:t>
            </a:r>
            <a:br>
              <a:rPr lang="ru-RU" b="1" dirty="0"/>
            </a:br>
            <a:r>
              <a:rPr lang="ru-RU" sz="3600" b="1" dirty="0"/>
              <a:t>Рабданова Надежда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999) 603-14-24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nrabdanova@list.ru</a:t>
            </a:r>
            <a:endParaRPr lang="ru-RU" sz="2800" dirty="0"/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871" y="327606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CE580A9-DE23-9558-6191-3C71C887257C}"/>
              </a:ext>
            </a:extLst>
          </p:cNvPr>
          <p:cNvGrpSpPr/>
          <p:nvPr/>
        </p:nvGrpSpPr>
        <p:grpSpPr>
          <a:xfrm>
            <a:off x="906463" y="6850744"/>
            <a:ext cx="3781651" cy="145483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5F439D6-50FF-0FAD-A635-64DEA3B7BAB9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62D99B16-98E7-39FD-96A1-F0DCC364152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6A4EA62-B030-AF1E-506F-D0294DCA5A9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B6E961B-7894-BC60-6278-1FBA031DE20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0193920-7277-7C48-C33B-922C8425BED6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7449536-2CF2-4128-8A02-EE3024C08CAE}"/>
              </a:ext>
            </a:extLst>
          </p:cNvPr>
          <p:cNvSpPr txBox="1"/>
          <p:nvPr/>
        </p:nvSpPr>
        <p:spPr>
          <a:xfrm>
            <a:off x="906463" y="2578403"/>
            <a:ext cx="112019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/>
              <a:t>Применение кондиционированных сред в косметологии и регенеративной медицине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7EB0B8-CB0C-40F3-96F9-00132EF038B4}"/>
              </a:ext>
            </a:extLst>
          </p:cNvPr>
          <p:cNvSpPr txBox="1"/>
          <p:nvPr/>
        </p:nvSpPr>
        <p:spPr>
          <a:xfrm>
            <a:off x="789039" y="4464956"/>
            <a:ext cx="117544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1" i="0" dirty="0">
                <a:solidFill>
                  <a:schemeClr val="tx1"/>
                </a:solidFill>
                <a:effectLst/>
                <a:latin typeface="+mj-lt"/>
              </a:rPr>
              <a:t>Биотехнологии нового поколения — здоровье будущего уже сегодня</a:t>
            </a:r>
            <a:endParaRPr lang="ru-RU" sz="30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dae585fd-f7dc-4d5a-b1b8-e5742ef77c8f"/>
    <ds:schemaRef ds:uri="http://purl.org/dc/elements/1.1/"/>
    <ds:schemaRef ds:uri="f3f21cfc-4d3e-42b1-8a95-d7209818f9d6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4688</TotalTime>
  <Words>1627</Words>
  <Application>Microsoft Office PowerPoint</Application>
  <PresentationFormat>Произвольный</PresentationFormat>
  <Paragraphs>198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Cambria</vt:lpstr>
      <vt:lpstr>Symbol</vt:lpstr>
      <vt:lpstr>Times New Roman</vt:lpstr>
      <vt:lpstr>ОБЛОЖКИ</vt:lpstr>
      <vt:lpstr>РАЗДЕЛИТЕЛИ</vt:lpstr>
      <vt:lpstr>Применение кондиционированных сред в косметологии и регенеративной медицине</vt:lpstr>
      <vt:lpstr>Актуальность проекта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 Рабданова Надежда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nadezhdarabdanova@yandex.ru</cp:lastModifiedBy>
  <cp:revision>263</cp:revision>
  <dcterms:created xsi:type="dcterms:W3CDTF">2021-03-01T12:07:13Z</dcterms:created>
  <dcterms:modified xsi:type="dcterms:W3CDTF">2025-10-28T02:01:11Z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