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metadata" ContentType="application/binary"/>
  <Default Extension="svg" ContentType="image/sv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6"/>
  </p:notesMasterIdLst>
  <p:handoutMasterIdLst>
    <p:handoutMasterId r:id="rId17"/>
  </p:handoutMasterIdLst>
  <p:sldIdLst>
    <p:sldId id="260" r:id="rId6"/>
    <p:sldId id="295" r:id="rId7"/>
    <p:sldId id="304" r:id="rId8"/>
    <p:sldId id="297" r:id="rId9"/>
    <p:sldId id="298" r:id="rId10"/>
    <p:sldId id="299" r:id="rId11"/>
    <p:sldId id="300" r:id="rId12"/>
    <p:sldId id="301" r:id="rId13"/>
    <p:sldId id="302" r:id="rId14"/>
    <p:sldId id="303" r:id="rId15"/>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3564">
          <p15:clr>
            <a:srgbClr val="A4A3A4"/>
          </p15:clr>
        </p15:guide>
        <p15:guide id="2" pos="6332">
          <p15:clr>
            <a:srgbClr val="A4A3A4"/>
          </p15:clr>
        </p15:guide>
      </p15:sldGuideLst>
    </p:ext>
    <p:ext uri="{2D200454-40CA-4A62-9FC3-DE9A4176ACB9}">
      <p15:notesGuideLst xmlns:p15="http://schemas.microsoft.com/office/powerpoint/2012/main" xmlns=""/>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xmlns=""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xmlns="" userId="S::v.peshkova@nti.work::8cab216e-47e0-4f45-a26c-c341913e10ca" providerId="AD"/>
      </p:ext>
    </p:extLst>
  </p:cmAuthor>
  <p:cmAuthor id="3" name="Нефёдов Паша" initials="" lastIdx="1" clrIdx="2">
    <p:extLst>
      <p:ext uri="{19B8F6BF-5375-455C-9EA6-DF929625EA0E}">
        <p15:presenceInfo xmlns:p15="http://schemas.microsoft.com/office/powerpoint/2012/main" xmlns="" userId="a578bbf868c4a5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230" autoAdjust="0"/>
    <p:restoredTop sz="94291" autoAdjust="0"/>
  </p:normalViewPr>
  <p:slideViewPr>
    <p:cSldViewPr snapToGrid="0">
      <p:cViewPr varScale="1">
        <p:scale>
          <a:sx n="48" d="100"/>
          <a:sy n="48" d="100"/>
        </p:scale>
        <p:origin x="-1109" y="-72"/>
      </p:cViewPr>
      <p:guideLst>
        <p:guide orient="horz" pos="3564"/>
        <p:guide pos="6332"/>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xmlns=""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pPr/>
              <a:t>17.11.2023</a:t>
            </a:fld>
            <a:endParaRPr lang="ru-RU"/>
          </a:p>
        </p:txBody>
      </p:sp>
      <p:sp>
        <p:nvSpPr>
          <p:cNvPr id="4" name="Нижний колонтитул 3">
            <a:extLst>
              <a:ext uri="{FF2B5EF4-FFF2-40B4-BE49-F238E27FC236}">
                <a16:creationId xmlns:a16="http://schemas.microsoft.com/office/drawing/2014/main" xmlns=""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xmlns=""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pPr/>
              <a:t>‹#›</a:t>
            </a:fld>
            <a:endParaRPr lang="ru-RU"/>
          </a:p>
        </p:txBody>
      </p:sp>
    </p:spTree>
    <p:extLst>
      <p:ext uri="{BB962C8B-B14F-4D97-AF65-F5344CB8AC3E}">
        <p14:creationId xmlns:p14="http://schemas.microsoft.com/office/powerpoint/2010/main" xmlns=""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ru-RU" sz="6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8</a:t>
            </a:fld>
            <a:endParaRPr lang="ru-RU" sz="6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2064370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NULL"/><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1.sv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1.sv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4.wdp"/><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4.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6.wdp"/><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xmlns=""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xmlns=""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xmlns=""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xmlns="" id="{45B1F976-7723-DE44-8A75-BD8CE829A488}"/>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xmlns="" id="{186F8094-5B3F-EE4E-A069-6B261E149728}"/>
              </a:ext>
            </a:extLst>
          </p:cNvPr>
          <p:cNvPicPr>
            <a:picLocks noChangeAspect="1"/>
          </p:cNvPicPr>
          <p:nvPr userDrawn="1"/>
        </p:nvPicPr>
        <p:blipFill>
          <a:blip r:embed="rId6">
            <a:extLst>
              <a:ext uri="{BEBA8EAE-BF5A-486C-A8C5-ECC9F3942E4B}">
                <a14:imgProps xmlns:a14="http://schemas.microsoft.com/office/drawing/2010/main" xmlns="">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xmlns="" val="1562506564"/>
      </p:ext>
    </p:extLst>
  </p:cSld>
  <p:clrMapOvr>
    <a:masterClrMapping/>
  </p:clrMapOvr>
  <p:extLst>
    <p:ext uri="{DCECCB84-F9BA-43D5-87BE-67443E8EF086}">
      <p15:sldGuideLst xmlns:p15="http://schemas.microsoft.com/office/powerpoint/2012/main" xmlns="">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99689338-717F-E34D-AF5C-7B3C597236A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xmlns=""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xmlns=""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xmlns=""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xmlns="" id="{CAAFB9D2-E37D-5C45-938E-F6E2AF1FAAE8}"/>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xmlns="" id="{E520F069-FF96-6243-A457-E2DD79A146AF}"/>
              </a:ext>
            </a:extLst>
          </p:cNvPr>
          <p:cNvPicPr>
            <a:picLocks noChangeAspect="1"/>
          </p:cNvPicPr>
          <p:nvPr userDrawn="1"/>
        </p:nvPicPr>
        <p:blipFill>
          <a:blip r:embed="rId7">
            <a:extLst>
              <a:ext uri="{BEBA8EAE-BF5A-486C-A8C5-ECC9F3942E4B}">
                <a14:imgProps xmlns:a14="http://schemas.microsoft.com/office/drawing/2010/main" xmlns="">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xmlns="" val="2426176355"/>
      </p:ext>
    </p:extLst>
  </p:cSld>
  <p:clrMapOvr>
    <a:masterClrMapping/>
  </p:clrMapOvr>
  <p:extLst>
    <p:ext uri="{DCECCB84-F9BA-43D5-87BE-67443E8EF086}">
      <p15:sldGuideLst xmlns:p15="http://schemas.microsoft.com/office/powerpoint/2012/main" xmlns="">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xmlns="">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xmlns=""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xmlns=""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xmlns=""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xmlns="">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xmlns=""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xmlns="">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xmlns=""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xmlns=""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xmlns=""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xmlns=""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xmlns=""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xmlns=""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xmlns=""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xmlns=""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4">
            <a:extLst>
              <a:ext uri="{BEBA8EAE-BF5A-486C-A8C5-ECC9F3942E4B}">
                <a14:imgProps xmlns:a14="http://schemas.microsoft.com/office/drawing/2010/main" xmlns="">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xmlns=""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xmlns=""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xmlns=""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xmlns=""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xmlns=""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4">
            <a:extLst>
              <a:ext uri="{BEBA8EAE-BF5A-486C-A8C5-ECC9F3942E4B}">
                <a14:imgProps xmlns:a14="http://schemas.microsoft.com/office/drawing/2010/main" xmlns="">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xmlns=""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xmlns=""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xmlns=""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xmlns="">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xmlns=""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xmlns=""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xmlns=""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xmlns=""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xmlns=""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xmlns=""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3F75912F-EB2E-7D45-91D1-56C338FD0C63}"/>
              </a:ext>
            </a:extLst>
          </p:cNvPr>
          <p:cNvPicPr>
            <a:picLocks noChangeAspect="1"/>
          </p:cNvPicPr>
          <p:nvPr userDrawn="1"/>
        </p:nvPicPr>
        <p:blipFill>
          <a:blip r:embed="rId3">
            <a:extLst>
              <a:ext uri="{BEBA8EAE-BF5A-486C-A8C5-ECC9F3942E4B}">
                <a14:imgProps xmlns:a14="http://schemas.microsoft.com/office/drawing/2010/main" xmlns="">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xmlns=""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xmlns=""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xmlns=""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xmlns=""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xmlns=""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xmlns=""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xmlns=""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xmlns=""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xmlns=""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xmlns=""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xmlns=""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xmlns=""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xmlns=""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xmlns=""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xmlns=""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xmlns=""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xmlns=""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xmlns=""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xmlns=""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xmlns=""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xmlns=""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xmlns=""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xmlns=""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xmlns="" id="{E938B5B4-D636-894E-A4BC-34D240BA9D6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xmlns="" id="{25AAB992-4A60-D640-922B-8FE792D118E7}"/>
              </a:ext>
            </a:extLst>
          </p:cNvPr>
          <p:cNvPicPr>
            <a:picLocks noChangeAspect="1"/>
          </p:cNvPicPr>
          <p:nvPr userDrawn="1"/>
        </p:nvPicPr>
        <p:blipFill>
          <a:blip r:embed="rId6">
            <a:extLst>
              <a:ext uri="{BEBA8EAE-BF5A-486C-A8C5-ECC9F3942E4B}">
                <a14:imgProps xmlns:a14="http://schemas.microsoft.com/office/drawing/2010/main" xmlns="">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xmlns="" val="4204884962"/>
      </p:ext>
    </p:extLst>
  </p:cSld>
  <p:clrMapOvr>
    <a:masterClrMapping/>
  </p:clrMapOvr>
  <p:extLst>
    <p:ext uri="{DCECCB84-F9BA-43D5-87BE-67443E8EF086}">
      <p15:sldGuideLst xmlns:p15="http://schemas.microsoft.com/office/powerpoint/2012/main" xmlns="">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xmlns=""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xmlns="" id="{EAE5D23A-A48A-A54D-9B96-8821DF515B9B}"/>
              </a:ext>
            </a:extLst>
          </p:cNvPr>
          <p:cNvPicPr>
            <a:picLocks noChangeAspect="1"/>
          </p:cNvPicPr>
          <p:nvPr userDrawn="1"/>
        </p:nvPicPr>
        <p:blipFill>
          <a:blip r:embed="rId4">
            <a:extLst>
              <a:ext uri="{BEBA8EAE-BF5A-486C-A8C5-ECC9F3942E4B}">
                <a14:imgProps xmlns:a14="http://schemas.microsoft.com/office/drawing/2010/main" xmlns="">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xmlns=""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xmlns=""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xmlns=""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xmlns="" id="{BE9342B2-9B05-4142-AF50-13B59E7D4387}"/>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xmlns="" val="1081414763"/>
      </p:ext>
    </p:extLst>
  </p:cSld>
  <p:clrMapOvr>
    <a:masterClrMapping/>
  </p:clrMapOvr>
  <p:extLst>
    <p:ext uri="{DCECCB84-F9BA-43D5-87BE-67443E8EF086}">
      <p15:sldGuideLst xmlns:p15="http://schemas.microsoft.com/office/powerpoint/2012/main" xmlns="">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xmlns=""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xmlns=""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xmlns=""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xmlns=""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xmlns=""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xmlns="" id="{5DED0A0F-6A06-D645-BB7B-B3C096E8F310}"/>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xmlns="" id="{B9B7880E-B510-F140-B243-89F0042ED847}"/>
              </a:ext>
            </a:extLst>
          </p:cNvPr>
          <p:cNvPicPr>
            <a:picLocks noChangeAspect="1"/>
          </p:cNvPicPr>
          <p:nvPr userDrawn="1"/>
        </p:nvPicPr>
        <p:blipFill>
          <a:blip r:embed="rId6">
            <a:extLst>
              <a:ext uri="{BEBA8EAE-BF5A-486C-A8C5-ECC9F3942E4B}">
                <a14:imgProps xmlns:a14="http://schemas.microsoft.com/office/drawing/2010/main" xmlns="">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xmlns="" val="1856773036"/>
      </p:ext>
    </p:extLst>
  </p:cSld>
  <p:clrMapOvr>
    <a:masterClrMapping/>
  </p:clrMapOvr>
  <p:extLst>
    <p:ext uri="{DCECCB84-F9BA-43D5-87BE-67443E8EF086}">
      <p15:sldGuideLst xmlns:p15="http://schemas.microsoft.com/office/powerpoint/2012/main" xmlns="">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xmlns=""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xmlns="" id="{CA253B6D-528B-4C4E-BB42-F73F086058A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xmlns="" id="{5310865D-6844-4147-9F05-E1231503B736}"/>
              </a:ext>
            </a:extLst>
          </p:cNvPr>
          <p:cNvPicPr>
            <a:picLocks noChangeAspect="1"/>
          </p:cNvPicPr>
          <p:nvPr userDrawn="1"/>
        </p:nvPicPr>
        <p:blipFill>
          <a:blip r:embed="rId5">
            <a:extLst>
              <a:ext uri="{BEBA8EAE-BF5A-486C-A8C5-ECC9F3942E4B}">
                <a14:imgProps xmlns:a14="http://schemas.microsoft.com/office/drawing/2010/main" xmlns="">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xmlns=""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xmlns=""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xmlns=""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xmlns="" val="2722081053"/>
      </p:ext>
    </p:extLst>
  </p:cSld>
  <p:clrMapOvr>
    <a:masterClrMapping/>
  </p:clrMapOvr>
  <p:extLst>
    <p:ext uri="{DCECCB84-F9BA-43D5-87BE-67443E8EF086}">
      <p15:sldGuideLst xmlns:p15="http://schemas.microsoft.com/office/powerpoint/2012/main" xmlns="">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xmlns=""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xmlns="" id="{E7927BA8-6461-3E44-879B-33796ACFDC9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xmlns="" id="{F8B0058F-50F9-5041-AC23-5BB336A65B3F}"/>
              </a:ext>
            </a:extLst>
          </p:cNvPr>
          <p:cNvPicPr>
            <a:picLocks noChangeAspect="1"/>
          </p:cNvPicPr>
          <p:nvPr userDrawn="1"/>
        </p:nvPicPr>
        <p:blipFill>
          <a:blip r:embed="rId6">
            <a:extLst>
              <a:ext uri="{BEBA8EAE-BF5A-486C-A8C5-ECC9F3942E4B}">
                <a14:imgProps xmlns:a14="http://schemas.microsoft.com/office/drawing/2010/main" xmlns="">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xmlns=""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xmlns=""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xmlns=""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xmlns="" val="1969797196"/>
      </p:ext>
    </p:extLst>
  </p:cSld>
  <p:clrMapOvr>
    <a:masterClrMapping/>
  </p:clrMapOvr>
  <p:extLst>
    <p:ext uri="{DCECCB84-F9BA-43D5-87BE-67443E8EF086}">
      <p15:sldGuideLst xmlns:p15="http://schemas.microsoft.com/office/powerpoint/2012/main" xmlns="">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xmlns=""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xmlns=""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xmlns=""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xmlns=""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hyperlink" Target="mailto:9641597777@mail.ru"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9ABAF0E-B356-8A4A-BFDC-8AEA703BC85B}"/>
              </a:ext>
            </a:extLst>
          </p:cNvPr>
          <p:cNvSpPr>
            <a:spLocks noGrp="1"/>
          </p:cNvSpPr>
          <p:nvPr>
            <p:ph type="ctrTitle"/>
          </p:nvPr>
        </p:nvSpPr>
        <p:spPr/>
        <p:txBody>
          <a:bodyPr>
            <a:normAutofit/>
          </a:bodyPr>
          <a:lstStyle/>
          <a:p>
            <a:r>
              <a:rPr lang="ru-RU" sz="4400" dirty="0"/>
              <a:t>Разработка малой двухмашинной ветроустановки для регионов с низким ветровым потенциалом</a:t>
            </a:r>
          </a:p>
        </p:txBody>
      </p:sp>
      <p:sp>
        <p:nvSpPr>
          <p:cNvPr id="3" name="Подзаголовок 2">
            <a:extLst>
              <a:ext uri="{FF2B5EF4-FFF2-40B4-BE49-F238E27FC236}">
                <a16:creationId xmlns:a16="http://schemas.microsoft.com/office/drawing/2014/main" xmlns="" id="{44AF7252-0A3C-7145-83C5-764AA3E129DF}"/>
              </a:ext>
            </a:extLst>
          </p:cNvPr>
          <p:cNvSpPr>
            <a:spLocks noGrp="1"/>
          </p:cNvSpPr>
          <p:nvPr>
            <p:ph type="subTitle" idx="1"/>
          </p:nvPr>
        </p:nvSpPr>
        <p:spPr/>
        <p:txBody>
          <a:bodyPr/>
          <a:lstStyle/>
          <a:p>
            <a:r>
              <a:rPr lang="ru-RU" sz="2800" spc="-2" dirty="0">
                <a:latin typeface="Lato"/>
                <a:cs typeface="Lato"/>
              </a:rPr>
              <a:t>Рынок НТИ: «</a:t>
            </a:r>
            <a:r>
              <a:rPr lang="en-US" sz="2800" spc="-2" dirty="0">
                <a:latin typeface="Lato"/>
                <a:cs typeface="Lato"/>
              </a:rPr>
              <a:t>ENERGYNET</a:t>
            </a:r>
            <a:r>
              <a:rPr lang="ru-RU" sz="2800" spc="-2" dirty="0">
                <a:latin typeface="Lato"/>
                <a:cs typeface="Lato"/>
              </a:rPr>
              <a:t>»</a:t>
            </a:r>
            <a:br>
              <a:rPr lang="ru-RU" sz="2800" spc="-2" dirty="0">
                <a:latin typeface="Lato"/>
                <a:cs typeface="Lato"/>
              </a:rPr>
            </a:br>
            <a:r>
              <a:rPr lang="ru-RU" sz="2800" spc="-2" dirty="0">
                <a:latin typeface="Lato"/>
                <a:cs typeface="Lato"/>
              </a:rPr>
              <a:t>Сквозная технология: «Новая производственная технология»</a:t>
            </a:r>
          </a:p>
          <a:p>
            <a:endParaRPr lang="ru-RU" dirty="0"/>
          </a:p>
        </p:txBody>
      </p:sp>
      <p:sp>
        <p:nvSpPr>
          <p:cNvPr id="4" name="Текст 3">
            <a:extLst>
              <a:ext uri="{FF2B5EF4-FFF2-40B4-BE49-F238E27FC236}">
                <a16:creationId xmlns:a16="http://schemas.microsoft.com/office/drawing/2014/main" xmlns="" id="{B5352A1D-B41E-1342-9F17-0F2653F526AE}"/>
              </a:ext>
            </a:extLst>
          </p:cNvPr>
          <p:cNvSpPr>
            <a:spLocks noGrp="1"/>
          </p:cNvSpPr>
          <p:nvPr>
            <p:ph type="body" sz="quarter" idx="10"/>
          </p:nvPr>
        </p:nvSpPr>
        <p:spPr/>
        <p:txBody>
          <a:bodyPr/>
          <a:lstStyle/>
          <a:p>
            <a:r>
              <a:rPr lang="ru-RU" sz="3200" dirty="0"/>
              <a:t>2023, РГРТУ</a:t>
            </a:r>
          </a:p>
        </p:txBody>
      </p:sp>
    </p:spTree>
    <p:extLst>
      <p:ext uri="{BB962C8B-B14F-4D97-AF65-F5344CB8AC3E}">
        <p14:creationId xmlns:p14="http://schemas.microsoft.com/office/powerpoint/2010/main" xmlns=""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xmlns=""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xmlns="" id="{283F6D99-FE8F-3447-990D-DE77451547E1}"/>
              </a:ext>
            </a:extLst>
          </p:cNvPr>
          <p:cNvSpPr>
            <a:spLocks noGrp="1"/>
          </p:cNvSpPr>
          <p:nvPr>
            <p:ph type="body" sz="quarter" idx="13"/>
          </p:nvPr>
        </p:nvSpPr>
        <p:spPr/>
        <p:txBody>
          <a:bodyPr/>
          <a:lstStyle/>
          <a:p>
            <a:pPr algn="just"/>
            <a:r>
              <a:rPr lang="ru-RU" sz="3200" dirty="0"/>
              <a:t>Около </a:t>
            </a:r>
            <a:r>
              <a:rPr lang="en-US" sz="3200" dirty="0"/>
              <a:t>70% </a:t>
            </a:r>
            <a:r>
              <a:rPr lang="ru-RU" sz="3200" dirty="0"/>
              <a:t>территории Российской Федерации не имеет сетей устойчивого электроснабжения, на которой проживает около двадцати миллионов человек, что составляет </a:t>
            </a:r>
            <a:r>
              <a:rPr lang="en-US" sz="3200" dirty="0"/>
              <a:t>15% </a:t>
            </a:r>
            <a:r>
              <a:rPr lang="ru-RU" sz="3200" dirty="0"/>
              <a:t>от населения</a:t>
            </a:r>
            <a:r>
              <a:rPr lang="en-US" sz="3200" dirty="0"/>
              <a:t> </a:t>
            </a:r>
            <a:r>
              <a:rPr lang="ru-RU" sz="3200" dirty="0"/>
              <a:t>страны.</a:t>
            </a:r>
            <a:r>
              <a:rPr lang="en-US" sz="3200" dirty="0"/>
              <a:t> </a:t>
            </a:r>
            <a:r>
              <a:rPr lang="ru-RU" sz="3200" dirty="0"/>
              <a:t>Использование возобновляемых локальных источников энергии позволит улучшить бытовые условия, кроме того, большая часть России имеет низко потенциальный ветер, то есть такой ветер, который переносит большую часть энергии на низких скоростях, поэтому именно проблемы эффективного использования низких скоростей ветра является особенно актуальный для малых ветра установок.</a:t>
            </a:r>
            <a:endParaRPr lang="ru-RU" sz="3200" b="1" dirty="0"/>
          </a:p>
          <a:p>
            <a:endParaRPr lang="ru-RU" dirty="0"/>
          </a:p>
        </p:txBody>
      </p:sp>
      <p:pic>
        <p:nvPicPr>
          <p:cNvPr id="2050" name="Picture 2" descr="C:\Users\pasha\OneDrive\Рабочий стол\Новая папка\pkeQtye3c3o.jpg"/>
          <p:cNvPicPr>
            <a:picLocks noChangeAspect="1" noChangeArrowheads="1"/>
          </p:cNvPicPr>
          <p:nvPr/>
        </p:nvPicPr>
        <p:blipFill>
          <a:blip r:embed="rId2"/>
          <a:srcRect/>
          <a:stretch>
            <a:fillRect/>
          </a:stretch>
        </p:blipFill>
        <p:spPr bwMode="auto">
          <a:xfrm>
            <a:off x="11708197" y="1798821"/>
            <a:ext cx="6489861" cy="8650410"/>
          </a:xfrm>
          <a:prstGeom prst="rect">
            <a:avLst/>
          </a:prstGeom>
          <a:noFill/>
        </p:spPr>
      </p:pic>
    </p:spTree>
    <p:extLst>
      <p:ext uri="{BB962C8B-B14F-4D97-AF65-F5344CB8AC3E}">
        <p14:creationId xmlns:p14="http://schemas.microsoft.com/office/powerpoint/2010/main" xmlns=""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xmlns="" id="{C72ED528-466D-BB48-85E5-2A2D73A027E8}"/>
              </a:ext>
            </a:extLst>
          </p:cNvPr>
          <p:cNvSpPr>
            <a:spLocks noGrp="1"/>
          </p:cNvSpPr>
          <p:nvPr>
            <p:ph type="body" sz="quarter" idx="12"/>
          </p:nvPr>
        </p:nvSpPr>
        <p:spPr/>
        <p:txBody>
          <a:bodyPr/>
          <a:lstStyle/>
          <a:p>
            <a:r>
              <a:rPr lang="ru-RU" dirty="0"/>
              <a:t>Проблема клиента, которую вы решаете.</a:t>
            </a:r>
          </a:p>
          <a:p>
            <a:endParaRPr lang="ru-RU" dirty="0"/>
          </a:p>
        </p:txBody>
      </p:sp>
      <p:sp>
        <p:nvSpPr>
          <p:cNvPr id="10" name="Заголовок 9">
            <a:extLst>
              <a:ext uri="{FF2B5EF4-FFF2-40B4-BE49-F238E27FC236}">
                <a16:creationId xmlns:a16="http://schemas.microsoft.com/office/drawing/2014/main" xmlns=""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xmlns="" id="{BFFD4462-BD95-854B-8FD9-709FEADBF547}"/>
              </a:ext>
            </a:extLst>
          </p:cNvPr>
          <p:cNvSpPr>
            <a:spLocks noGrp="1"/>
          </p:cNvSpPr>
          <p:nvPr>
            <p:ph type="body" sz="quarter" idx="13"/>
          </p:nvPr>
        </p:nvSpPr>
        <p:spPr/>
        <p:txBody>
          <a:bodyPr/>
          <a:lstStyle/>
          <a:p>
            <a:pPr marL="473075" indent="-457200">
              <a:buFont typeface="Arial" panose="020B0604020202020204" pitchFamily="34" charset="0"/>
              <a:buChar char="•"/>
            </a:pPr>
            <a:r>
              <a:rPr lang="ru-RU" sz="3200" dirty="0"/>
              <a:t>Проблема обеспечения электроэнергией удаленных потребителей</a:t>
            </a:r>
          </a:p>
          <a:p>
            <a:pPr marL="473075" indent="-457200">
              <a:buFont typeface="Arial" panose="020B0604020202020204" pitchFamily="34" charset="0"/>
              <a:buChar char="•"/>
            </a:pPr>
            <a:r>
              <a:rPr lang="ru-RU" sz="3200" dirty="0"/>
              <a:t>Высокая стоимость электроэнергии </a:t>
            </a:r>
          </a:p>
          <a:p>
            <a:pPr marL="473075" indent="-457200">
              <a:buFont typeface="Arial" panose="020B0604020202020204" pitchFamily="34" charset="0"/>
              <a:buChar char="•"/>
            </a:pPr>
            <a:r>
              <a:rPr lang="ru-RU" sz="3200" dirty="0"/>
              <a:t>Нанесение вреда экологии генераторами, работающими на сгораемом топливе</a:t>
            </a:r>
          </a:p>
          <a:p>
            <a:pPr marL="473075" indent="-457200">
              <a:buFont typeface="Arial" panose="020B0604020202020204" pitchFamily="34" charset="0"/>
              <a:buChar char="•"/>
            </a:pPr>
            <a:r>
              <a:rPr lang="ru-RU" sz="3200" dirty="0"/>
              <a:t>Неэффективность существующих </a:t>
            </a:r>
            <a:r>
              <a:rPr lang="ru-RU" sz="3200" dirty="0" err="1"/>
              <a:t>ветроустановок</a:t>
            </a:r>
            <a:r>
              <a:rPr lang="ru-RU" sz="3200" dirty="0"/>
              <a:t> при работе на малых скоростях ветра</a:t>
            </a:r>
          </a:p>
          <a:p>
            <a:endParaRPr lang="ru-RU" dirty="0"/>
          </a:p>
        </p:txBody>
      </p:sp>
      <p:sp>
        <p:nvSpPr>
          <p:cNvPr id="15" name="Текст 14">
            <a:extLst>
              <a:ext uri="{FF2B5EF4-FFF2-40B4-BE49-F238E27FC236}">
                <a16:creationId xmlns:a16="http://schemas.microsoft.com/office/drawing/2014/main" xmlns="" id="{2152D6DA-EBB8-DF4B-A09D-F2FF5954B998}"/>
              </a:ext>
            </a:extLst>
          </p:cNvPr>
          <p:cNvSpPr>
            <a:spLocks noGrp="1"/>
          </p:cNvSpPr>
          <p:nvPr>
            <p:ph type="body" sz="quarter" idx="16"/>
          </p:nvPr>
        </p:nvSpPr>
        <p:spPr/>
        <p:txBody>
          <a:bodyPr/>
          <a:lstStyle/>
          <a:p>
            <a:pPr algn="just"/>
            <a:r>
              <a:rPr lang="ru-RU" sz="3200" dirty="0"/>
              <a:t>Именно регулирование угла атаки лопасти необходимо для расширения диапазона скоростей ветра, в которых установка может эффективно работать. Существующие методы регулирования позволяют осуществить его недостаточно точно (в случае с центробежным регулятором), или пригодны только для крупных установок, (например, сервопривод). Для малых же установок сервопривода оказывается недостаточно быстрым, а центробежный регулятор -  недостаточно точным, к тому же алгоритм работы центробежного (или пружинного) регулятора изменяется только путем изменения конструкции.</a:t>
            </a:r>
            <a:endParaRPr lang="ru-RU" sz="3200" dirty="0">
              <a:solidFill>
                <a:schemeClr val="accent1">
                  <a:lumMod val="50000"/>
                </a:schemeClr>
              </a:solidFill>
            </a:endParaRPr>
          </a:p>
          <a:p>
            <a:endParaRPr lang="ru-RU" dirty="0"/>
          </a:p>
        </p:txBody>
      </p:sp>
      <p:sp>
        <p:nvSpPr>
          <p:cNvPr id="16" name="Текст 15">
            <a:extLst>
              <a:ext uri="{FF2B5EF4-FFF2-40B4-BE49-F238E27FC236}">
                <a16:creationId xmlns:a16="http://schemas.microsoft.com/office/drawing/2014/main" xmlns=""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xmlns=""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Что вы предлагаете, уникальные преимущества и выгоды для клиента.</a:t>
            </a:r>
          </a:p>
          <a:p>
            <a:endParaRPr lang="ru-RU" sz="2800" dirty="0"/>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xmlns="" id="{D114D169-39CA-9F4E-8E20-E19DCB371C29}"/>
              </a:ext>
            </a:extLst>
          </p:cNvPr>
          <p:cNvSpPr>
            <a:spLocks noGrp="1"/>
          </p:cNvSpPr>
          <p:nvPr>
            <p:ph type="body" sz="quarter" idx="13"/>
          </p:nvPr>
        </p:nvSpPr>
        <p:spPr>
          <a:xfrm>
            <a:off x="894588" y="2942400"/>
            <a:ext cx="9157462" cy="7554912"/>
          </a:xfrm>
        </p:spPr>
        <p:txBody>
          <a:bodyPr/>
          <a:lstStyle/>
          <a:p>
            <a:pPr algn="just"/>
            <a:r>
              <a:rPr lang="ru-RU" sz="3200" dirty="0"/>
              <a:t>На сегодняшний день использование энергии ветра это не только забота о нашей природе, но и хороший альтернативный источник электроэнергии в Вашем доме. Особенно выгодно будет установить ВГУ, если к дому или фермерскому хозяйству пока не подведено электричество.</a:t>
            </a:r>
          </a:p>
          <a:p>
            <a:pPr algn="just"/>
            <a:r>
              <a:rPr lang="ru-RU" sz="3200" dirty="0"/>
              <a:t>Прибавьте к этому</a:t>
            </a:r>
            <a:r>
              <a:rPr lang="ru-RU" sz="3200" b="1" dirty="0"/>
              <a:t> постоянный рост цен на электроэнергию (свыше 10% в год)</a:t>
            </a:r>
            <a:r>
              <a:rPr lang="ru-RU" sz="3200" dirty="0"/>
              <a:t>. Согласитесь, что в таком случае выгоднее приобрести ветроэнергетическую установку — это обойдется намного дешевле.</a:t>
            </a:r>
          </a:p>
          <a:p>
            <a:endParaRPr lang="ru-RU" dirty="0"/>
          </a:p>
        </p:txBody>
      </p:sp>
      <p:pic>
        <p:nvPicPr>
          <p:cNvPr id="6" name="Picture 6" descr="C:\Users\pasha\OneDrive\Рабочий стол\Новая папка\scale_1200.png"/>
          <p:cNvPicPr>
            <a:picLocks noChangeAspect="1" noChangeArrowheads="1"/>
          </p:cNvPicPr>
          <p:nvPr/>
        </p:nvPicPr>
        <p:blipFill>
          <a:blip r:embed="rId2"/>
          <a:srcRect/>
          <a:stretch>
            <a:fillRect/>
          </a:stretch>
        </p:blipFill>
        <p:spPr bwMode="auto">
          <a:xfrm>
            <a:off x="10682515" y="3047819"/>
            <a:ext cx="8697971" cy="5805895"/>
          </a:xfrm>
          <a:prstGeom prst="rect">
            <a:avLst/>
          </a:prstGeom>
          <a:noFill/>
        </p:spPr>
      </p:pic>
    </p:spTree>
    <p:extLst>
      <p:ext uri="{BB962C8B-B14F-4D97-AF65-F5344CB8AC3E}">
        <p14:creationId xmlns:p14="http://schemas.microsoft.com/office/powerpoint/2010/main" xmlns=""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p:txBody>
          <a:bodyPr/>
          <a:lstStyle/>
          <a:p>
            <a:pPr>
              <a:buNone/>
            </a:pPr>
            <a:r>
              <a:rPr lang="ru-RU" sz="2800" dirty="0"/>
              <a:t>Рынок, на котором вы работаете, его объем, рост и уровень конкуренции.</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p:txBody>
          <a:bodyPr/>
          <a:lstStyle/>
          <a:p>
            <a:r>
              <a:rPr lang="ru-RU" b="1" dirty="0"/>
              <a:t>Рынок</a:t>
            </a:r>
          </a:p>
        </p:txBody>
      </p:sp>
      <p:sp>
        <p:nvSpPr>
          <p:cNvPr id="6" name="Текст 5">
            <a:extLst>
              <a:ext uri="{FF2B5EF4-FFF2-40B4-BE49-F238E27FC236}">
                <a16:creationId xmlns:a16="http://schemas.microsoft.com/office/drawing/2014/main" xmlns="" id="{C4896C73-F32D-8247-AB33-4BFBCE9D9537}"/>
              </a:ext>
            </a:extLst>
          </p:cNvPr>
          <p:cNvSpPr>
            <a:spLocks noGrp="1"/>
          </p:cNvSpPr>
          <p:nvPr>
            <p:ph type="body" sz="quarter" idx="13"/>
          </p:nvPr>
        </p:nvSpPr>
        <p:spPr/>
        <p:txBody>
          <a:bodyPr/>
          <a:lstStyle/>
          <a:p>
            <a:pPr marL="244933" indent="-244933">
              <a:buFontTx/>
              <a:buChar char="-"/>
            </a:pPr>
            <a:r>
              <a:rPr lang="ru-RU" sz="2600" u="sng" dirty="0"/>
              <a:t>Описание рынка</a:t>
            </a:r>
          </a:p>
          <a:p>
            <a:pPr algn="just"/>
            <a:r>
              <a:rPr lang="en-US" sz="2600" spc="-2" dirty="0">
                <a:cs typeface="Lato"/>
              </a:rPr>
              <a:t>TECHNET</a:t>
            </a:r>
            <a:r>
              <a:rPr lang="ru-RU" sz="2600" spc="-2" dirty="0">
                <a:cs typeface="Lato"/>
              </a:rPr>
              <a:t> – кросс-рыночное и кросс-отраслевое направление, обеспечивающее технологическую поддержку развития рынков и высокотехнологических отраслей промышленности.</a:t>
            </a:r>
            <a:endParaRPr lang="ru-RU" sz="2600" dirty="0"/>
          </a:p>
          <a:p>
            <a:pPr marL="244933" indent="-244933">
              <a:buFontTx/>
              <a:buChar char="-"/>
            </a:pPr>
            <a:r>
              <a:rPr lang="ru-RU" sz="2600" u="sng" dirty="0"/>
              <a:t>Динамика рынков</a:t>
            </a:r>
          </a:p>
          <a:p>
            <a:pPr algn="just"/>
            <a:r>
              <a:rPr lang="ru-RU" sz="2600" dirty="0"/>
              <a:t>Динамика рынков направлена на услуги по отбору, тестированию, комплексированию и использованию передовых производственных технологий как систем комплексных технологических решений для обновления или создания</a:t>
            </a:r>
            <a:r>
              <a:rPr lang="en-US" sz="2600" dirty="0"/>
              <a:t> </a:t>
            </a:r>
            <a:r>
              <a:rPr lang="ru-RU" sz="2600" dirty="0"/>
              <a:t>новых производственных мощностей в различных секторах и отраслях промышленности.</a:t>
            </a:r>
            <a:endParaRPr lang="ru-RU" sz="2600" u="sng" dirty="0"/>
          </a:p>
          <a:p>
            <a:pPr marL="244933" indent="-244933">
              <a:buFontTx/>
              <a:buChar char="-"/>
            </a:pPr>
            <a:r>
              <a:rPr lang="ru-RU" sz="2600" u="sng" dirty="0"/>
              <a:t>Целевая доля рынков, которую планирует занять проект</a:t>
            </a:r>
          </a:p>
          <a:p>
            <a:pPr algn="just"/>
            <a:r>
              <a:rPr lang="ru-RU" sz="2600" dirty="0"/>
              <a:t>Проект будет занимать долю рынков, основанных на новых материалах(передовые сплавы, полимеры, композиционные материалы), аддитивных технологиях(технологии, подходы и способы работ с исходными материалами), промышленной сенсорики и информационных систем управления. Так как </a:t>
            </a:r>
            <a:r>
              <a:rPr lang="en-US" sz="2600" dirty="0" err="1"/>
              <a:t>technet</a:t>
            </a:r>
            <a:r>
              <a:rPr lang="en-US" sz="2600" dirty="0"/>
              <a:t> </a:t>
            </a:r>
            <a:r>
              <a:rPr lang="ru-RU" sz="2600" dirty="0"/>
              <a:t>прогнозирует</a:t>
            </a:r>
            <a:r>
              <a:rPr lang="en-US" sz="2600" dirty="0"/>
              <a:t> </a:t>
            </a:r>
            <a:r>
              <a:rPr lang="ru-RU" sz="2600" dirty="0"/>
              <a:t>выделение на данные технологии сотни млрд. долларов к 2035 году, то целевая доля рынков(предположительно не малая) будет зависеть от востребованности проекта.</a:t>
            </a:r>
          </a:p>
          <a:p>
            <a:pPr marL="244933" indent="-244933">
              <a:buFontTx/>
              <a:buChar char="-"/>
            </a:pPr>
            <a:r>
              <a:rPr lang="ru-RU" sz="2600" u="sng" dirty="0"/>
              <a:t>Барьеры для выхода на целевые рынки</a:t>
            </a:r>
          </a:p>
          <a:p>
            <a:pPr algn="just"/>
            <a:r>
              <a:rPr lang="ru-RU" sz="2600" dirty="0"/>
              <a:t>Экономический – преодоление антидемпинговых мер, то есть узаконить меры, направленные на предупреждение</a:t>
            </a:r>
            <a:r>
              <a:rPr lang="en-US" sz="2600" dirty="0"/>
              <a:t> </a:t>
            </a:r>
            <a:r>
              <a:rPr lang="ru-RU" sz="2600" dirty="0"/>
              <a:t>и профилактику возможных нарушений в сфере государственных закупок.</a:t>
            </a:r>
          </a:p>
          <a:p>
            <a:r>
              <a:rPr lang="ru-RU" sz="2600" dirty="0"/>
              <a:t>Административные – барьер эмбарго-запретить импорт(прямой или косвенный запрет)</a:t>
            </a:r>
          </a:p>
          <a:p>
            <a:r>
              <a:rPr lang="ru-RU" sz="2600" dirty="0"/>
              <a:t>Валютно-финансовый – решение всех финансовых составляющих, основанных на нужной валюте.</a:t>
            </a:r>
          </a:p>
          <a:p>
            <a:endParaRPr lang="ru-RU" dirty="0"/>
          </a:p>
        </p:txBody>
      </p:sp>
    </p:spTree>
    <p:extLst>
      <p:ext uri="{BB962C8B-B14F-4D97-AF65-F5344CB8AC3E}">
        <p14:creationId xmlns:p14="http://schemas.microsoft.com/office/powerpoint/2010/main" xmlns=""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Бизнес-модель – как вы зарабатываете или планируете.</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xmlns="" id="{5F7AD820-9E6E-A040-BEDF-7E0541D8255F}"/>
              </a:ext>
            </a:extLst>
          </p:cNvPr>
          <p:cNvSpPr>
            <a:spLocks noGrp="1"/>
          </p:cNvSpPr>
          <p:nvPr>
            <p:ph type="body" sz="quarter" idx="13"/>
          </p:nvPr>
        </p:nvSpPr>
        <p:spPr/>
        <p:txBody>
          <a:bodyPr/>
          <a:lstStyle/>
          <a:p>
            <a:endParaRPr lang="ru-RU" dirty="0"/>
          </a:p>
        </p:txBody>
      </p:sp>
      <p:pic>
        <p:nvPicPr>
          <p:cNvPr id="4" name="Рисунок 3">
            <a:extLst>
              <a:ext uri="{FF2B5EF4-FFF2-40B4-BE49-F238E27FC236}">
                <a16:creationId xmlns:a16="http://schemas.microsoft.com/office/drawing/2014/main" xmlns="" id="{5D0206AB-2625-73B9-D248-5588C5FB9D49}"/>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20328" y="2639977"/>
            <a:ext cx="14663443" cy="7921273"/>
          </a:xfrm>
          <a:prstGeom prst="rect">
            <a:avLst/>
          </a:prstGeom>
        </p:spPr>
      </p:pic>
    </p:spTree>
    <p:extLst>
      <p:ext uri="{BB962C8B-B14F-4D97-AF65-F5344CB8AC3E}">
        <p14:creationId xmlns:p14="http://schemas.microsoft.com/office/powerpoint/2010/main" xmlns="" val="25462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xmlns="" id="{977D909F-9EDA-3741-9984-4E6538C4E5CA}"/>
              </a:ext>
            </a:extLst>
          </p:cNvPr>
          <p:cNvSpPr>
            <a:spLocks noGrp="1"/>
          </p:cNvSpPr>
          <p:nvPr>
            <p:ph type="body" sz="quarter" idx="13"/>
          </p:nvPr>
        </p:nvSpPr>
        <p:spPr>
          <a:xfrm>
            <a:off x="894588" y="2942400"/>
            <a:ext cx="8534226" cy="7554912"/>
          </a:xfrm>
        </p:spPr>
        <p:txBody>
          <a:bodyPr/>
          <a:lstStyle/>
          <a:p>
            <a:pPr lvl="0"/>
            <a:r>
              <a:rPr lang="ru-RU" sz="3200" dirty="0">
                <a:cs typeface="Calibri" panose="020F0502020204030204" pitchFamily="34" charset="0"/>
              </a:rPr>
              <a:t>На  данный момент наш продукт находится на стадии идеи.</a:t>
            </a:r>
          </a:p>
          <a:p>
            <a:pPr lvl="0">
              <a:buFont typeface="Arial" pitchFamily="34" charset="0"/>
              <a:buChar char="•"/>
            </a:pPr>
            <a:r>
              <a:rPr lang="ru-RU" sz="3200" dirty="0">
                <a:cs typeface="Calibri" panose="020F0502020204030204" pitchFamily="34" charset="0"/>
              </a:rPr>
              <a:t>Произведен расчет технических и эксплуатационных параметров работы </a:t>
            </a:r>
            <a:r>
              <a:rPr lang="ru-RU" sz="3200" dirty="0" err="1">
                <a:cs typeface="Calibri" panose="020F0502020204030204" pitchFamily="34" charset="0"/>
              </a:rPr>
              <a:t>ветроустановки</a:t>
            </a:r>
            <a:r>
              <a:rPr lang="ru-RU" sz="3200" dirty="0">
                <a:cs typeface="Calibri" panose="020F0502020204030204" pitchFamily="34" charset="0"/>
              </a:rPr>
              <a:t>;</a:t>
            </a:r>
          </a:p>
          <a:p>
            <a:pPr lvl="0">
              <a:buFont typeface="Arial" pitchFamily="34" charset="0"/>
              <a:buChar char="•"/>
            </a:pPr>
            <a:r>
              <a:rPr lang="ru-RU" sz="3200" dirty="0">
                <a:cs typeface="Calibri" panose="020F0502020204030204" pitchFamily="34" charset="0"/>
              </a:rPr>
              <a:t>Произведена оценка конкурентных преимуществ;</a:t>
            </a:r>
          </a:p>
          <a:p>
            <a:pPr lvl="0">
              <a:buFont typeface="Arial" pitchFamily="34" charset="0"/>
              <a:buChar char="•"/>
            </a:pPr>
            <a:r>
              <a:rPr lang="ru-RU" sz="3200" dirty="0">
                <a:cs typeface="Calibri" panose="020F0502020204030204" pitchFamily="34" charset="0"/>
              </a:rPr>
              <a:t>Определены основные потенциальные клиенты;</a:t>
            </a:r>
          </a:p>
          <a:p>
            <a:pPr lvl="0">
              <a:buFont typeface="Arial" pitchFamily="34" charset="0"/>
              <a:buChar char="•"/>
            </a:pPr>
            <a:r>
              <a:rPr lang="ru-RU" sz="3200" dirty="0">
                <a:cs typeface="Calibri" panose="020F0502020204030204" pitchFamily="34" charset="0"/>
              </a:rPr>
              <a:t>Выполнен анализ рынка и приняты предварительные решения по организации каналов сбыта. </a:t>
            </a:r>
          </a:p>
          <a:p>
            <a:pPr lvl="0">
              <a:buFont typeface="Arial" pitchFamily="34" charset="0"/>
              <a:buChar char="•"/>
            </a:pPr>
            <a:endParaRPr lang="ru-RU" sz="3200" dirty="0">
              <a:cs typeface="Calibri" panose="020F0502020204030204" pitchFamily="34" charset="0"/>
            </a:endParaRPr>
          </a:p>
          <a:p>
            <a:pPr lvl="0"/>
            <a:endParaRPr lang="ru-RU" sz="3200" dirty="0">
              <a:cs typeface="Calibri" panose="020F0502020204030204" pitchFamily="34" charset="0"/>
            </a:endParaRPr>
          </a:p>
          <a:p>
            <a:pPr lvl="0"/>
            <a:endParaRPr lang="ru-RU" sz="3200" dirty="0">
              <a:cs typeface="Calibri" panose="020F0502020204030204" pitchFamily="34" charset="0"/>
            </a:endParaRPr>
          </a:p>
          <a:p>
            <a:endParaRPr lang="ru-RU" dirty="0"/>
          </a:p>
        </p:txBody>
      </p:sp>
      <p:pic>
        <p:nvPicPr>
          <p:cNvPr id="3074" name="Picture 2" descr="C:\Users\pasha\OneDrive\Рабочий стол\Новая папка\1391e4bc70f20e0caa2457d052723ed2.jpeg"/>
          <p:cNvPicPr>
            <a:picLocks noChangeAspect="1" noChangeArrowheads="1"/>
          </p:cNvPicPr>
          <p:nvPr/>
        </p:nvPicPr>
        <p:blipFill>
          <a:blip r:embed="rId2"/>
          <a:srcRect/>
          <a:stretch>
            <a:fillRect/>
          </a:stretch>
        </p:blipFill>
        <p:spPr bwMode="auto">
          <a:xfrm>
            <a:off x="9679898" y="3021428"/>
            <a:ext cx="9732364" cy="6879978"/>
          </a:xfrm>
          <a:prstGeom prst="rect">
            <a:avLst/>
          </a:prstGeom>
          <a:noFill/>
        </p:spPr>
      </p:pic>
    </p:spTree>
    <p:extLst>
      <p:ext uri="{BB962C8B-B14F-4D97-AF65-F5344CB8AC3E}">
        <p14:creationId xmlns:p14="http://schemas.microsoft.com/office/powerpoint/2010/main" xmlns="" val="62833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a:extLst>
              <a:ext uri="{FF2B5EF4-FFF2-40B4-BE49-F238E27FC236}">
                <a16:creationId xmlns:a16="http://schemas.microsoft.com/office/drawing/2014/main" xmlns="" id="{18C40FDE-9047-A040-B3DB-E11C251FC53A}"/>
              </a:ext>
            </a:extLst>
          </p:cNvPr>
          <p:cNvPicPr>
            <a:picLocks noChangeAspect="1"/>
          </p:cNvPicPr>
          <p:nvPr/>
        </p:nvPicPr>
        <p:blipFill rotWithShape="1">
          <a:blip r:embed="rId3">
            <a:alphaModFix amt="48000"/>
          </a:blip>
          <a:srcRect l="12508" t="15043" r="19245" b="34928"/>
          <a:stretch/>
        </p:blipFill>
        <p:spPr>
          <a:xfrm>
            <a:off x="8160967" y="835733"/>
            <a:ext cx="13331952" cy="10218851"/>
          </a:xfrm>
          <a:prstGeom prst="rect">
            <a:avLst/>
          </a:prstGeom>
        </p:spPr>
      </p:pic>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a:t>
            </a:r>
            <a:r>
              <a:rPr lang="ru-RU" sz="2800" dirty="0" smtClean="0"/>
              <a:t>вашей </a:t>
            </a:r>
            <a:r>
              <a:rPr lang="ru-RU" sz="2800" dirty="0"/>
              <a:t>команды (</a:t>
            </a:r>
            <a:r>
              <a:rPr lang="en" sz="2800" dirty="0"/>
              <a:t>CEO,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xmlns="" id="{7FDD3F57-7643-9446-901D-8FBE090AE245}"/>
              </a:ext>
            </a:extLst>
          </p:cNvPr>
          <p:cNvSpPr>
            <a:spLocks noGrp="1"/>
          </p:cNvSpPr>
          <p:nvPr>
            <p:ph type="body" sz="quarter" idx="13"/>
          </p:nvPr>
        </p:nvSpPr>
        <p:spPr>
          <a:xfrm>
            <a:off x="326148" y="5865598"/>
            <a:ext cx="3914775" cy="2048913"/>
          </a:xfrm>
        </p:spPr>
        <p:txBody>
          <a:bodyPr/>
          <a:lstStyle/>
          <a:p>
            <a:r>
              <a:rPr lang="ru-RU" dirty="0"/>
              <a:t>Лидер, Технический специалист </a:t>
            </a:r>
          </a:p>
        </p:txBody>
      </p:sp>
      <p:sp>
        <p:nvSpPr>
          <p:cNvPr id="25" name="Текст 24">
            <a:extLst>
              <a:ext uri="{FF2B5EF4-FFF2-40B4-BE49-F238E27FC236}">
                <a16:creationId xmlns:a16="http://schemas.microsoft.com/office/drawing/2014/main" xmlns="" id="{90DF322C-267D-5D46-B58E-CB1ED9E48F7A}"/>
              </a:ext>
            </a:extLst>
          </p:cNvPr>
          <p:cNvSpPr>
            <a:spLocks noGrp="1"/>
          </p:cNvSpPr>
          <p:nvPr>
            <p:ph type="body" sz="quarter" idx="19"/>
          </p:nvPr>
        </p:nvSpPr>
        <p:spPr>
          <a:xfrm>
            <a:off x="4887389" y="5874454"/>
            <a:ext cx="4134612" cy="2103120"/>
          </a:xfrm>
        </p:spPr>
        <p:txBody>
          <a:bodyPr/>
          <a:lstStyle/>
          <a:p>
            <a:r>
              <a:rPr lang="ru-RU" dirty="0"/>
              <a:t>Технический специалист </a:t>
            </a:r>
          </a:p>
        </p:txBody>
      </p:sp>
      <p:sp>
        <p:nvSpPr>
          <p:cNvPr id="27" name="Текст 26">
            <a:extLst>
              <a:ext uri="{FF2B5EF4-FFF2-40B4-BE49-F238E27FC236}">
                <a16:creationId xmlns:a16="http://schemas.microsoft.com/office/drawing/2014/main" xmlns="" id="{8662CAD4-AE6A-E14B-A88F-B1C3D23B2437}"/>
              </a:ext>
            </a:extLst>
          </p:cNvPr>
          <p:cNvSpPr>
            <a:spLocks noGrp="1"/>
          </p:cNvSpPr>
          <p:nvPr>
            <p:ph type="body" sz="quarter" idx="21"/>
          </p:nvPr>
        </p:nvSpPr>
        <p:spPr>
          <a:xfrm>
            <a:off x="4903155" y="5328967"/>
            <a:ext cx="4134612" cy="438912"/>
          </a:xfrm>
        </p:spPr>
        <p:txBody>
          <a:bodyPr/>
          <a:lstStyle/>
          <a:p>
            <a:r>
              <a:rPr lang="ru-RU" dirty="0"/>
              <a:t>Молодцов Илья</a:t>
            </a:r>
          </a:p>
        </p:txBody>
      </p:sp>
      <p:sp>
        <p:nvSpPr>
          <p:cNvPr id="28" name="Текст 27">
            <a:extLst>
              <a:ext uri="{FF2B5EF4-FFF2-40B4-BE49-F238E27FC236}">
                <a16:creationId xmlns:a16="http://schemas.microsoft.com/office/drawing/2014/main" xmlns="" id="{0CD018E0-22F1-7E4F-89FF-1DB07D3FE8E8}"/>
              </a:ext>
            </a:extLst>
          </p:cNvPr>
          <p:cNvSpPr>
            <a:spLocks noGrp="1"/>
          </p:cNvSpPr>
          <p:nvPr>
            <p:ph type="body" sz="quarter" idx="22"/>
          </p:nvPr>
        </p:nvSpPr>
        <p:spPr>
          <a:xfrm>
            <a:off x="9684232" y="5811391"/>
            <a:ext cx="4134612" cy="2103120"/>
          </a:xfrm>
        </p:spPr>
        <p:txBody>
          <a:bodyPr/>
          <a:lstStyle/>
          <a:p>
            <a:r>
              <a:rPr lang="ru-RU" dirty="0"/>
              <a:t>Экономист </a:t>
            </a:r>
          </a:p>
        </p:txBody>
      </p:sp>
      <p:sp>
        <p:nvSpPr>
          <p:cNvPr id="30" name="Текст 29">
            <a:extLst>
              <a:ext uri="{FF2B5EF4-FFF2-40B4-BE49-F238E27FC236}">
                <a16:creationId xmlns:a16="http://schemas.microsoft.com/office/drawing/2014/main" xmlns="" id="{9F12BE12-15DF-9542-A4B6-BC4836F7D6DE}"/>
              </a:ext>
            </a:extLst>
          </p:cNvPr>
          <p:cNvSpPr>
            <a:spLocks noGrp="1"/>
          </p:cNvSpPr>
          <p:nvPr>
            <p:ph type="body" sz="quarter" idx="24"/>
          </p:nvPr>
        </p:nvSpPr>
        <p:spPr>
          <a:xfrm>
            <a:off x="9668467" y="5297436"/>
            <a:ext cx="4134612" cy="438912"/>
          </a:xfrm>
        </p:spPr>
        <p:txBody>
          <a:bodyPr/>
          <a:lstStyle/>
          <a:p>
            <a:r>
              <a:rPr lang="ru-RU" dirty="0"/>
              <a:t>Горшкова Софья </a:t>
            </a:r>
          </a:p>
        </p:txBody>
      </p:sp>
      <p:sp>
        <p:nvSpPr>
          <p:cNvPr id="31" name="Текст 30">
            <a:extLst>
              <a:ext uri="{FF2B5EF4-FFF2-40B4-BE49-F238E27FC236}">
                <a16:creationId xmlns:a16="http://schemas.microsoft.com/office/drawing/2014/main" xmlns="" id="{90746CCE-2CB5-D44E-8D10-AC38E1E43348}"/>
              </a:ext>
            </a:extLst>
          </p:cNvPr>
          <p:cNvSpPr>
            <a:spLocks noGrp="1"/>
          </p:cNvSpPr>
          <p:nvPr>
            <p:ph type="body" sz="quarter" idx="25"/>
          </p:nvPr>
        </p:nvSpPr>
        <p:spPr>
          <a:xfrm>
            <a:off x="13945047" y="5795626"/>
            <a:ext cx="4134612" cy="2103120"/>
          </a:xfrm>
        </p:spPr>
        <p:txBody>
          <a:bodyPr/>
          <a:lstStyle/>
          <a:p>
            <a:r>
              <a:rPr lang="ru-RU" dirty="0"/>
              <a:t>Экономист</a:t>
            </a:r>
          </a:p>
        </p:txBody>
      </p:sp>
      <p:sp>
        <p:nvSpPr>
          <p:cNvPr id="33" name="Текст 32">
            <a:extLst>
              <a:ext uri="{FF2B5EF4-FFF2-40B4-BE49-F238E27FC236}">
                <a16:creationId xmlns:a16="http://schemas.microsoft.com/office/drawing/2014/main" xmlns="" id="{6533EAD2-9970-9245-A57A-DA4ED67C34A4}"/>
              </a:ext>
            </a:extLst>
          </p:cNvPr>
          <p:cNvSpPr>
            <a:spLocks noGrp="1"/>
          </p:cNvSpPr>
          <p:nvPr>
            <p:ph type="body" sz="quarter" idx="27"/>
          </p:nvPr>
        </p:nvSpPr>
        <p:spPr>
          <a:xfrm>
            <a:off x="13913516" y="5313201"/>
            <a:ext cx="4134612" cy="438912"/>
          </a:xfrm>
        </p:spPr>
        <p:txBody>
          <a:bodyPr/>
          <a:lstStyle/>
          <a:p>
            <a:r>
              <a:rPr lang="ru-RU" dirty="0" err="1" smtClean="0"/>
              <a:t>Чолпонова</a:t>
            </a:r>
            <a:r>
              <a:rPr lang="ru-RU" dirty="0" smtClean="0"/>
              <a:t> </a:t>
            </a:r>
            <a:r>
              <a:rPr lang="ru-RU" dirty="0"/>
              <a:t>Надежда</a:t>
            </a:r>
          </a:p>
        </p:txBody>
      </p:sp>
      <p:sp>
        <p:nvSpPr>
          <p:cNvPr id="5" name="Текст 4">
            <a:extLst>
              <a:ext uri="{FF2B5EF4-FFF2-40B4-BE49-F238E27FC236}">
                <a16:creationId xmlns:a16="http://schemas.microsoft.com/office/drawing/2014/main" xmlns="" id="{CAA5B1BD-37FE-643E-CADC-DB1DC3DE9441}"/>
              </a:ext>
            </a:extLst>
          </p:cNvPr>
          <p:cNvSpPr>
            <a:spLocks noGrp="1"/>
          </p:cNvSpPr>
          <p:nvPr>
            <p:ph type="body" sz="quarter" idx="18"/>
          </p:nvPr>
        </p:nvSpPr>
        <p:spPr>
          <a:xfrm>
            <a:off x="390091" y="5250139"/>
            <a:ext cx="4134612" cy="438912"/>
          </a:xfrm>
        </p:spPr>
        <p:txBody>
          <a:bodyPr/>
          <a:lstStyle/>
          <a:p>
            <a:r>
              <a:rPr lang="ru-RU" dirty="0"/>
              <a:t>Святых Роман</a:t>
            </a:r>
          </a:p>
        </p:txBody>
      </p:sp>
      <p:pic>
        <p:nvPicPr>
          <p:cNvPr id="5122" name="Picture 2" descr="https://sun9-37.userapi.com/impg/bhqrxyoCZPOirVyCzp4i2MCssuiwYyL1n_YlQQ/ecN0h4JaS2c.jpg?size=1619x2160&amp;quality=95&amp;sign=117c61c8a874e463c6512c3b38bc9193&amp;type=album"/>
          <p:cNvPicPr>
            <a:picLocks noGrp="1" noChangeAspect="1" noChangeArrowheads="1"/>
          </p:cNvPicPr>
          <p:nvPr>
            <p:ph type="pic" sz="quarter" idx="23"/>
          </p:nvPr>
        </p:nvPicPr>
        <p:blipFill>
          <a:blip r:embed="rId4"/>
          <a:srcRect t="12495" b="12495"/>
          <a:stretch>
            <a:fillRect/>
          </a:stretch>
        </p:blipFill>
        <p:spPr bwMode="auto">
          <a:xfrm>
            <a:off x="10094898" y="2719989"/>
            <a:ext cx="2139950" cy="2141538"/>
          </a:xfrm>
          <a:prstGeom prst="rect">
            <a:avLst/>
          </a:prstGeom>
          <a:noFill/>
        </p:spPr>
      </p:pic>
      <p:pic>
        <p:nvPicPr>
          <p:cNvPr id="5124" name="Picture 4" descr="https://sun9-36.userapi.com/impg/GhWS28ZyOPhZp-3lq2FboxKX01T5t-aL9IcI2A/FNEh78xTFnA.jpg?size=1620x2160&amp;quality=95&amp;sign=f23182badb3db0ab0541468ba94cb72e&amp;type=album"/>
          <p:cNvPicPr>
            <a:picLocks noGrp="1" noChangeAspect="1" noChangeArrowheads="1"/>
          </p:cNvPicPr>
          <p:nvPr>
            <p:ph type="pic" sz="quarter" idx="20"/>
          </p:nvPr>
        </p:nvPicPr>
        <p:blipFill>
          <a:blip r:embed="rId5"/>
          <a:srcRect t="12472" b="12472"/>
          <a:stretch>
            <a:fillRect/>
          </a:stretch>
        </p:blipFill>
        <p:spPr bwMode="auto">
          <a:xfrm>
            <a:off x="5424178" y="2751522"/>
            <a:ext cx="2139950" cy="2141538"/>
          </a:xfrm>
          <a:prstGeom prst="rect">
            <a:avLst/>
          </a:prstGeom>
          <a:noFill/>
        </p:spPr>
      </p:pic>
      <p:pic>
        <p:nvPicPr>
          <p:cNvPr id="5126" name="Picture 6" descr="https://sun9-54.userapi.com/impg/I_n4mFts1-OHCSwYIl83E58naz9kPJByjmD1mw/MWcC4nraisk.jpg?size=1216x2160&amp;quality=95&amp;sign=6639e280a4c231581794cc5ef4580912&amp;type=album"/>
          <p:cNvPicPr>
            <a:picLocks noGrp="1" noChangeAspect="1" noChangeArrowheads="1"/>
          </p:cNvPicPr>
          <p:nvPr>
            <p:ph type="pic" sz="quarter" idx="26"/>
          </p:nvPr>
        </p:nvPicPr>
        <p:blipFill>
          <a:blip r:embed="rId6"/>
          <a:srcRect t="21831" b="21831"/>
          <a:stretch>
            <a:fillRect/>
          </a:stretch>
        </p:blipFill>
        <p:spPr bwMode="auto">
          <a:xfrm>
            <a:off x="14639491" y="2704224"/>
            <a:ext cx="2139950" cy="2141538"/>
          </a:xfrm>
          <a:prstGeom prst="rect">
            <a:avLst/>
          </a:prstGeom>
          <a:noFill/>
        </p:spPr>
      </p:pic>
      <p:pic>
        <p:nvPicPr>
          <p:cNvPr id="5128" name="Picture 8" descr="https://sun9-72.userapi.com/impg/2JfoMelje9GkzlWECvWUp8RQLTVtCSR72JhFOA/RVNDeb_BKvc.jpg?size=1280x961&amp;quality=95&amp;sign=31fe3d4cf7c02ef16539f7ddce178a4d&amp;type=album"/>
          <p:cNvPicPr>
            <a:picLocks noGrp="1" noChangeAspect="1" noChangeArrowheads="1"/>
          </p:cNvPicPr>
          <p:nvPr>
            <p:ph type="pic" sz="quarter" idx="17"/>
          </p:nvPr>
        </p:nvPicPr>
        <p:blipFill>
          <a:blip r:embed="rId7"/>
          <a:srcRect l="12489" r="12489"/>
          <a:stretch>
            <a:fillRect/>
          </a:stretch>
        </p:blipFill>
        <p:spPr bwMode="auto">
          <a:xfrm>
            <a:off x="1053005" y="2751521"/>
            <a:ext cx="2139950" cy="2141538"/>
          </a:xfrm>
          <a:prstGeom prst="rect">
            <a:avLst/>
          </a:prstGeom>
          <a:noFill/>
        </p:spPr>
      </p:pic>
      <p:pic>
        <p:nvPicPr>
          <p:cNvPr id="5130" name="Picture 10" descr="https://sun9-61.userapi.com/impg/Scvc9PlnXvRXFIY2icouWUmm86T4cQmrPbPUUA/v7Jxc7vmbFk.jpg?size=441x440&amp;quality=95&amp;sign=8613e2e617b6f77d2a7e32145301f229&amp;type=album"/>
          <p:cNvPicPr>
            <a:picLocks noChangeAspect="1" noChangeArrowheads="1"/>
          </p:cNvPicPr>
          <p:nvPr/>
        </p:nvPicPr>
        <p:blipFill>
          <a:blip r:embed="rId8"/>
          <a:srcRect/>
          <a:stretch>
            <a:fillRect/>
          </a:stretch>
        </p:blipFill>
        <p:spPr bwMode="auto">
          <a:xfrm>
            <a:off x="3482098" y="6896154"/>
            <a:ext cx="2410967" cy="2405501"/>
          </a:xfrm>
          <a:prstGeom prst="rect">
            <a:avLst/>
          </a:prstGeom>
          <a:noFill/>
        </p:spPr>
      </p:pic>
      <p:sp>
        <p:nvSpPr>
          <p:cNvPr id="24" name="TextBox 23"/>
          <p:cNvSpPr txBox="1"/>
          <p:nvPr/>
        </p:nvSpPr>
        <p:spPr>
          <a:xfrm>
            <a:off x="2995447" y="9569668"/>
            <a:ext cx="3499946" cy="584775"/>
          </a:xfrm>
          <a:prstGeom prst="rect">
            <a:avLst/>
          </a:prstGeom>
          <a:noFill/>
        </p:spPr>
        <p:txBody>
          <a:bodyPr wrap="square" rtlCol="0">
            <a:spAutoFit/>
          </a:bodyPr>
          <a:lstStyle/>
          <a:p>
            <a:r>
              <a:rPr lang="ru-RU" sz="3200" b="1" dirty="0" smtClean="0">
                <a:latin typeface="Times New Roman" pitchFamily="18" charset="0"/>
                <a:cs typeface="Times New Roman" pitchFamily="18" charset="0"/>
              </a:rPr>
              <a:t>Нефёдов Павел</a:t>
            </a:r>
            <a:endParaRPr lang="ru-RU" sz="3200" b="1" dirty="0">
              <a:latin typeface="Times New Roman" pitchFamily="18" charset="0"/>
              <a:cs typeface="Times New Roman" pitchFamily="18" charset="0"/>
            </a:endParaRPr>
          </a:p>
        </p:txBody>
      </p:sp>
      <p:sp>
        <p:nvSpPr>
          <p:cNvPr id="34" name="TextBox 33"/>
          <p:cNvSpPr txBox="1"/>
          <p:nvPr/>
        </p:nvSpPr>
        <p:spPr>
          <a:xfrm>
            <a:off x="2916621" y="10184525"/>
            <a:ext cx="3470822" cy="461665"/>
          </a:xfrm>
          <a:prstGeom prst="rect">
            <a:avLst/>
          </a:prstGeom>
          <a:noFill/>
        </p:spPr>
        <p:txBody>
          <a:bodyPr wrap="none" rtlCol="0">
            <a:spAutoFit/>
          </a:bodyPr>
          <a:lstStyle/>
          <a:p>
            <a:r>
              <a:rPr lang="ru-RU" sz="2400" dirty="0" smtClean="0">
                <a:latin typeface="Times New Roman" pitchFamily="18" charset="0"/>
                <a:cs typeface="Times New Roman" pitchFamily="18" charset="0"/>
              </a:rPr>
              <a:t>Технический специалист</a:t>
            </a:r>
            <a:endParaRPr lang="ru-RU" sz="2400" dirty="0">
              <a:latin typeface="Times New Roman" pitchFamily="18" charset="0"/>
              <a:cs typeface="Times New Roman" pitchFamily="18" charset="0"/>
            </a:endParaRPr>
          </a:p>
        </p:txBody>
      </p:sp>
      <p:sp>
        <p:nvSpPr>
          <p:cNvPr id="35" name="TextBox 34"/>
          <p:cNvSpPr txBox="1"/>
          <p:nvPr/>
        </p:nvSpPr>
        <p:spPr>
          <a:xfrm>
            <a:off x="7567449" y="9680028"/>
            <a:ext cx="3005951" cy="584775"/>
          </a:xfrm>
          <a:prstGeom prst="rect">
            <a:avLst/>
          </a:prstGeom>
          <a:noFill/>
        </p:spPr>
        <p:txBody>
          <a:bodyPr wrap="none" rtlCol="0">
            <a:spAutoFit/>
          </a:bodyPr>
          <a:lstStyle/>
          <a:p>
            <a:r>
              <a:rPr lang="ru-RU" sz="3200" b="1" dirty="0" smtClean="0">
                <a:latin typeface="Times New Roman" pitchFamily="18" charset="0"/>
                <a:cs typeface="Times New Roman" pitchFamily="18" charset="0"/>
              </a:rPr>
              <a:t>Зорин Валерий</a:t>
            </a:r>
            <a:endParaRPr lang="ru-RU" sz="3200" b="1" dirty="0">
              <a:latin typeface="Times New Roman" pitchFamily="18" charset="0"/>
              <a:cs typeface="Times New Roman" pitchFamily="18" charset="0"/>
            </a:endParaRPr>
          </a:p>
        </p:txBody>
      </p:sp>
      <p:sp>
        <p:nvSpPr>
          <p:cNvPr id="36" name="TextBox 35"/>
          <p:cNvSpPr txBox="1"/>
          <p:nvPr/>
        </p:nvSpPr>
        <p:spPr>
          <a:xfrm>
            <a:off x="7520152" y="10310648"/>
            <a:ext cx="3470822" cy="461665"/>
          </a:xfrm>
          <a:prstGeom prst="rect">
            <a:avLst/>
          </a:prstGeom>
          <a:noFill/>
        </p:spPr>
        <p:txBody>
          <a:bodyPr wrap="none" rtlCol="0">
            <a:spAutoFit/>
          </a:bodyPr>
          <a:lstStyle/>
          <a:p>
            <a:r>
              <a:rPr lang="ru-RU" sz="2400" dirty="0" smtClean="0">
                <a:latin typeface="Times New Roman" pitchFamily="18" charset="0"/>
                <a:cs typeface="Times New Roman" pitchFamily="18" charset="0"/>
              </a:rPr>
              <a:t>Технический специалист</a:t>
            </a:r>
            <a:endParaRPr lang="ru-RU" sz="2400" dirty="0">
              <a:latin typeface="Times New Roman" pitchFamily="18" charset="0"/>
              <a:cs typeface="Times New Roman" pitchFamily="18" charset="0"/>
            </a:endParaRPr>
          </a:p>
        </p:txBody>
      </p:sp>
      <p:pic>
        <p:nvPicPr>
          <p:cNvPr id="5134" name="Picture 14" descr="https://sun9-44.userapi.com/impg/E3d1eOPKtFqgeXNifHedSKBtfyq1KqLqHvXwTg/hrYjbMXvJvE.jpg?size=1620x2160&amp;quality=95&amp;sign=676e2b30d19415ce13e0b644c91cc97f&amp;type=album"/>
          <p:cNvPicPr>
            <a:picLocks noChangeAspect="1" noChangeArrowheads="1"/>
          </p:cNvPicPr>
          <p:nvPr/>
        </p:nvPicPr>
        <p:blipFill>
          <a:blip r:embed="rId9"/>
          <a:srcRect/>
          <a:stretch>
            <a:fillRect/>
          </a:stretch>
        </p:blipFill>
        <p:spPr bwMode="auto">
          <a:xfrm>
            <a:off x="7693572" y="6664964"/>
            <a:ext cx="2119407" cy="2825877"/>
          </a:xfrm>
          <a:prstGeom prst="rect">
            <a:avLst/>
          </a:prstGeom>
          <a:noFill/>
        </p:spPr>
      </p:pic>
    </p:spTree>
    <p:extLst>
      <p:ext uri="{BB962C8B-B14F-4D97-AF65-F5344CB8AC3E}">
        <p14:creationId xmlns:p14="http://schemas.microsoft.com/office/powerpoint/2010/main" xmlns="" val="227936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body" sz="quarter" idx="12"/>
          </p:nvPr>
        </p:nvSpPr>
        <p:spPr>
          <a:xfrm>
            <a:off x="894588" y="1589088"/>
            <a:ext cx="8927329" cy="1135824"/>
          </a:xfrm>
          <a:prstGeom prst="rect">
            <a:avLst/>
          </a:prstGeom>
        </p:spPr>
        <p:txBody>
          <a:bodyPr/>
          <a:lstStyle/>
          <a:p>
            <a:pPr>
              <a:buNone/>
            </a:pPr>
            <a:r>
              <a:rPr lang="ru-RU" sz="2800" dirty="0"/>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xmlns="" id="{C1D705DB-48BD-5A41-8B3E-9DE81E2C9277}"/>
              </a:ext>
            </a:extLst>
          </p:cNvPr>
          <p:cNvSpPr>
            <a:spLocks noGrp="1"/>
          </p:cNvSpPr>
          <p:nvPr>
            <p:ph type="body" sz="quarter" idx="13"/>
          </p:nvPr>
        </p:nvSpPr>
        <p:spPr/>
        <p:txBody>
          <a:bodyPr/>
          <a:lstStyle/>
          <a:p>
            <a:r>
              <a:rPr lang="ru-RU" sz="3200" dirty="0"/>
              <a:t>В наших планах:</a:t>
            </a:r>
          </a:p>
          <a:p>
            <a:pPr>
              <a:buFont typeface="Arial" pitchFamily="34" charset="0"/>
              <a:buChar char="•"/>
            </a:pPr>
            <a:r>
              <a:rPr lang="ru-RU" sz="3200" dirty="0"/>
              <a:t>Защита </a:t>
            </a:r>
            <a:r>
              <a:rPr lang="ru-RU" sz="3200" dirty="0" err="1"/>
              <a:t>стартап</a:t>
            </a:r>
            <a:r>
              <a:rPr lang="ru-RU" sz="3200" dirty="0"/>
              <a:t> проекта с дальнейшим формированием капитала; </a:t>
            </a:r>
          </a:p>
          <a:p>
            <a:pPr>
              <a:buFont typeface="Arial" pitchFamily="34" charset="0"/>
              <a:buChar char="•"/>
            </a:pPr>
            <a:r>
              <a:rPr lang="ru-RU" sz="3200" dirty="0"/>
              <a:t>Привлечение инвесторов, заинтересованных в применении и развитии технологии;</a:t>
            </a:r>
          </a:p>
          <a:p>
            <a:pPr>
              <a:buFont typeface="Arial" pitchFamily="34" charset="0"/>
              <a:buChar char="•"/>
            </a:pPr>
            <a:r>
              <a:rPr lang="ru-RU" sz="3200" dirty="0"/>
              <a:t>Реализация производства </a:t>
            </a:r>
            <a:r>
              <a:rPr lang="ru-RU" sz="3200" dirty="0" err="1"/>
              <a:t>ветроустановок</a:t>
            </a:r>
            <a:r>
              <a:rPr lang="ru-RU" sz="3200" dirty="0"/>
              <a:t> с необходимыми для клиентов параметрами;</a:t>
            </a:r>
          </a:p>
          <a:p>
            <a:pPr>
              <a:buFont typeface="Arial" pitchFamily="34" charset="0"/>
              <a:buChar char="•"/>
            </a:pPr>
            <a:r>
              <a:rPr lang="ru-RU" sz="3200" dirty="0"/>
              <a:t>Проведение рекламной кампании, решение вопросов логистики;</a:t>
            </a:r>
          </a:p>
          <a:p>
            <a:pPr>
              <a:buFont typeface="Arial" pitchFamily="34" charset="0"/>
              <a:buChar char="•"/>
            </a:pPr>
            <a:r>
              <a:rPr lang="ru-RU" sz="3200" dirty="0"/>
              <a:t>Формирование штата сотрудников</a:t>
            </a:r>
          </a:p>
          <a:p>
            <a:r>
              <a:rPr lang="ru-RU" sz="3200" dirty="0"/>
              <a:t>   </a:t>
            </a:r>
          </a:p>
        </p:txBody>
      </p:sp>
      <p:sp>
        <p:nvSpPr>
          <p:cNvPr id="9" name="Текст 8">
            <a:extLst>
              <a:ext uri="{FF2B5EF4-FFF2-40B4-BE49-F238E27FC236}">
                <a16:creationId xmlns:a16="http://schemas.microsoft.com/office/drawing/2014/main" xmlns="" id="{2422DFB3-C58B-9F4C-9DF7-32CFEC4A11A6}"/>
              </a:ext>
            </a:extLst>
          </p:cNvPr>
          <p:cNvSpPr>
            <a:spLocks noGrp="1"/>
          </p:cNvSpPr>
          <p:nvPr>
            <p:ph type="body" sz="quarter" idx="16"/>
          </p:nvPr>
        </p:nvSpPr>
        <p:spPr>
          <a:xfrm>
            <a:off x="10528600" y="2138359"/>
            <a:ext cx="8793162" cy="7554912"/>
          </a:xfrm>
        </p:spPr>
        <p:txBody>
          <a:bodyPr/>
          <a:lstStyle/>
          <a:p>
            <a:pPr algn="ctr"/>
            <a:r>
              <a:rPr lang="ru-RU" sz="3200" dirty="0"/>
              <a:t>Экономьте с умом и заботой об окружающей среде, а мы вам в этом поможем!</a:t>
            </a:r>
          </a:p>
        </p:txBody>
      </p:sp>
      <p:pic>
        <p:nvPicPr>
          <p:cNvPr id="3074" name="Picture 2" descr="https://estatevoronezh.ru/wp-content/uploads/2022/07/poluchenie-polozhitelnyh-zaklyuchenij-scaled.jpg"/>
          <p:cNvPicPr>
            <a:picLocks noChangeAspect="1" noChangeArrowheads="1"/>
          </p:cNvPicPr>
          <p:nvPr/>
        </p:nvPicPr>
        <p:blipFill>
          <a:blip r:embed="rId2"/>
          <a:srcRect/>
          <a:stretch>
            <a:fillRect/>
          </a:stretch>
        </p:blipFill>
        <p:spPr bwMode="auto">
          <a:xfrm>
            <a:off x="9961727" y="3510456"/>
            <a:ext cx="9753600" cy="7315200"/>
          </a:xfrm>
          <a:prstGeom prst="rect">
            <a:avLst/>
          </a:prstGeom>
          <a:noFill/>
        </p:spPr>
      </p:pic>
    </p:spTree>
    <p:extLst>
      <p:ext uri="{BB962C8B-B14F-4D97-AF65-F5344CB8AC3E}">
        <p14:creationId xmlns:p14="http://schemas.microsoft.com/office/powerpoint/2010/main" xmlns="" val="34533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endParaRPr lang="ru-RU" sz="1800" dirty="0"/>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xmlns=""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xmlns="" id="{7082242F-83C6-084D-AE29-2946DC57981E}"/>
              </a:ext>
            </a:extLst>
          </p:cNvPr>
          <p:cNvSpPr txBox="1">
            <a:spLocks/>
          </p:cNvSpPr>
          <p:nvPr/>
        </p:nvSpPr>
        <p:spPr>
          <a:xfrm>
            <a:off x="2668761" y="7631892"/>
            <a:ext cx="973382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endParaRPr lang="ru-RU" sz="2800" dirty="0"/>
          </a:p>
          <a:p>
            <a:pPr>
              <a:lnSpc>
                <a:spcPts val="4360"/>
              </a:lnSpc>
              <a:buClrTx/>
            </a:pPr>
            <a:r>
              <a:rPr lang="en-US" sz="2800" dirty="0"/>
              <a:t>+7 </a:t>
            </a:r>
            <a:r>
              <a:rPr lang="en-US" sz="2800" dirty="0" smtClean="0"/>
              <a:t>(</a:t>
            </a:r>
            <a:r>
              <a:rPr lang="ru-RU" sz="2800" dirty="0" smtClean="0"/>
              <a:t>920) 159-77-77</a:t>
            </a:r>
            <a:endParaRPr lang="ru-RU" sz="2800" dirty="0"/>
          </a:p>
          <a:p>
            <a:pPr>
              <a:lnSpc>
                <a:spcPts val="4360"/>
              </a:lnSpc>
              <a:buClrTx/>
            </a:pPr>
            <a:r>
              <a:rPr lang="en-US" sz="2800" dirty="0" smtClean="0">
                <a:hlinkClick r:id="rId2"/>
              </a:rPr>
              <a:t>9641597777@mail.ru</a:t>
            </a:r>
            <a:r>
              <a:rPr lang="ru-RU" sz="2800" dirty="0" smtClean="0"/>
              <a:t> </a:t>
            </a:r>
            <a:endParaRPr lang="ru-RU" sz="2800" dirty="0"/>
          </a:p>
        </p:txBody>
      </p:sp>
    </p:spTree>
    <p:extLst>
      <p:ext uri="{BB962C8B-B14F-4D97-AF65-F5344CB8AC3E}">
        <p14:creationId xmlns:p14="http://schemas.microsoft.com/office/powerpoint/2010/main" xmlns=""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A4F37C-2065-498A-9F8A-F1C3212BD4FE}">
  <ds:schemaRefs>
    <ds:schemaRef ds:uri="http://schemas.microsoft.com/office/2006/metadata/contentType"/>
    <ds:schemaRef ds:uri="http://schemas.microsoft.com/office/2006/metadata/properties/metaAttributes"/>
    <ds:schemaRef ds:uri="http://www.w3.org/2000/xmlns/"/>
    <ds:schemaRef ds:uri="http://www.w3.org/2001/XMLSchema"/>
    <ds:schemaRef ds:uri="dae585fd-f7dc-4d5a-b1b8-e5742ef77c8f"/>
    <ds:schemaRef ds:uri="f3f21cfc-4d3e-42b1-8a95-d7209818f9d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3.xml><?xml version="1.0" encoding="utf-8"?>
<ds:datastoreItem xmlns:ds="http://schemas.openxmlformats.org/officeDocument/2006/customXml" ds:itemID="{3FF6784E-6852-4EC6-93B9-B2F40371A23B}">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3885</TotalTime>
  <Words>662</Words>
  <Application>Microsoft Office PowerPoint</Application>
  <PresentationFormat>Произвольный</PresentationFormat>
  <Paragraphs>72</Paragraphs>
  <Slides>10</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10</vt:i4>
      </vt:variant>
    </vt:vector>
  </HeadingPairs>
  <TitlesOfParts>
    <vt:vector size="12" baseType="lpstr">
      <vt:lpstr>ОБЛОЖКИ</vt:lpstr>
      <vt:lpstr>РАЗДЕЛИТЕЛИ</vt:lpstr>
      <vt:lpstr>Разработка малой двухмашинной ветроустановки для регионов с низким ветровым потенциалом</vt:lpstr>
      <vt:lpstr>Актуальность проекта</vt:lpstr>
      <vt:lpstr>Проблема</vt:lpstr>
      <vt:lpstr>Решение</vt:lpstr>
      <vt:lpstr>Рынок</vt:lpstr>
      <vt:lpstr>Бизнес-модель</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Илья Молодцов</cp:lastModifiedBy>
  <cp:revision>237</cp:revision>
  <dcterms:created xsi:type="dcterms:W3CDTF">2021-03-01T12:07:13Z</dcterms:created>
  <dcterms:modified xsi:type="dcterms:W3CDTF">2023-11-17T20:48:25Z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