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jIFH+Odds0dy79Szyz3gRYOR43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F263E2-31E5-4CBE-BC01-0CDB841D0F55}">
  <a:tblStyle styleId="{29F263E2-31E5-4CBE-BC01-0CDB841D0F5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878361F-F1E1-4DEE-95B3-B1B545597FE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99FD955A-C335-440B-A006-246ADCBD351E}" styleName="Table_2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04EBD37F-BDDC-47D9-A23F-746305ADD982}" styleName="Table_3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E4E6AE7F-4731-49F5-A22A-05C8835FDD8E}" styleName="Table_4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CFFE8"/>
          </a:solidFill>
        </a:fill>
      </a:tcStyle>
    </a:wholeTbl>
    <a:band1H>
      <a:tcTxStyle b="off" i="off"/>
      <a:tcStyle>
        <a:fill>
          <a:solidFill>
            <a:srgbClr val="F8FFCD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8FFCD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6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08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c528117c2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1c528117c2_3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https://vc.ru/money/159115-ocenit-rynok-startapa-za-polchasa-metod-tam-sam-som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Рассчитываются на основе приложенной финансовой модели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Google Shape;46;p3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" name="Google Shape;59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4">
  <p:cSld name="Team 4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/>
          <p:nvPr>
            <p:ph idx="2" type="pic"/>
          </p:nvPr>
        </p:nvSpPr>
        <p:spPr>
          <a:xfrm>
            <a:off x="835736" y="1465868"/>
            <a:ext cx="1241330" cy="124201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63" name="Google Shape;63;p23"/>
          <p:cNvSpPr/>
          <p:nvPr>
            <p:ph idx="3" type="pic"/>
          </p:nvPr>
        </p:nvSpPr>
        <p:spPr>
          <a:xfrm>
            <a:off x="835736" y="3421122"/>
            <a:ext cx="1241330" cy="124201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64" name="Google Shape;64;p23"/>
          <p:cNvSpPr/>
          <p:nvPr>
            <p:ph idx="4" type="pic"/>
          </p:nvPr>
        </p:nvSpPr>
        <p:spPr>
          <a:xfrm>
            <a:off x="4989868" y="1465868"/>
            <a:ext cx="1241330" cy="124201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65" name="Google Shape;65;p23"/>
          <p:cNvSpPr/>
          <p:nvPr>
            <p:ph idx="5" type="pic"/>
          </p:nvPr>
        </p:nvSpPr>
        <p:spPr>
          <a:xfrm>
            <a:off x="4989868" y="3421122"/>
            <a:ext cx="1241330" cy="124201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3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3.png"/><Relationship Id="rId5" Type="http://schemas.openxmlformats.org/officeDocument/2006/relationships/image" Target="../media/image8.jpg"/><Relationship Id="rId6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type="ctrTitle"/>
          </p:nvPr>
        </p:nvSpPr>
        <p:spPr>
          <a:xfrm>
            <a:off x="535297" y="1286445"/>
            <a:ext cx="5717220" cy="91962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b="1" i="1" lang="ru-RU">
                <a:solidFill>
                  <a:schemeClr val="dk1"/>
                </a:solidFill>
              </a:rPr>
              <a:t>Азотбактер</a:t>
            </a:r>
            <a:endParaRPr b="1" i="1"/>
          </a:p>
        </p:txBody>
      </p:sp>
      <p:sp>
        <p:nvSpPr>
          <p:cNvPr id="99" name="Google Shape;99;p1"/>
          <p:cNvSpPr txBox="1"/>
          <p:nvPr>
            <p:ph idx="1" type="subTitle"/>
          </p:nvPr>
        </p:nvSpPr>
        <p:spPr>
          <a:xfrm>
            <a:off x="4758431" y="2924686"/>
            <a:ext cx="42771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00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000"/>
              <a:buNone/>
            </a:pPr>
            <a:r>
              <a:rPr b="1" lang="ru-RU">
                <a:solidFill>
                  <a:schemeClr val="dk1"/>
                </a:solidFill>
              </a:rPr>
              <a:t>Лидер: Коробейникова П.А.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000"/>
              <a:buNone/>
            </a:pPr>
            <a:r>
              <a:rPr b="1" lang="ru-RU">
                <a:solidFill>
                  <a:schemeClr val="dk1"/>
                </a:solidFill>
              </a:rPr>
              <a:t>Консультант: Огородов Ю.В.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000"/>
              <a:buNone/>
            </a:pPr>
            <a:r>
              <a:t/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20"/>
              <a:buFont typeface="Arial"/>
              <a:buNone/>
            </a:pPr>
            <a:r>
              <a:rPr b="1" i="0" lang="ru-RU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</a:t>
            </a:r>
            <a:endParaRPr b="1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729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20"/>
              <a:buFont typeface="Arial"/>
              <a:buChar char="•"/>
            </a:pPr>
            <a:r>
              <a:rPr b="1" i="0" lang="ru-RU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Нано-, био-, информационные, когнитивные технологии</a:t>
            </a:r>
            <a:endParaRPr b="1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729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20"/>
              <a:buFont typeface="Arial"/>
              <a:buChar char="•"/>
            </a:pPr>
            <a:r>
              <a:rPr b="1" i="0" lang="ru-RU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Рациональное природопользование</a:t>
            </a:r>
            <a:endParaRPr b="1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20"/>
              <a:buFont typeface="Arial"/>
              <a:buNone/>
            </a:pPr>
            <a:r>
              <a:t/>
            </a:r>
            <a:endParaRPr b="1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5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20"/>
              <a:buFont typeface="Arial"/>
              <a:buNone/>
            </a:pPr>
            <a:r>
              <a:t/>
            </a:r>
            <a:endParaRPr b="1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>
            <p:ph type="title"/>
          </p:nvPr>
        </p:nvSpPr>
        <p:spPr>
          <a:xfrm>
            <a:off x="311700" y="13451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Потребитель и его проблема</a:t>
            </a:r>
            <a:endParaRPr/>
          </a:p>
        </p:txBody>
      </p:sp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311785" y="3954780"/>
            <a:ext cx="3999865" cy="20834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-RU"/>
              <a:t>Крупные, средние и малые </a:t>
            </a:r>
            <a:endParaRPr b="1"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-RU"/>
              <a:t>сельскохозяйственные производители, </a:t>
            </a:r>
            <a:endParaRPr b="1"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-RU"/>
              <a:t>занимающиеся органическим земледелием.</a:t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2"/>
          <p:cNvSpPr txBox="1"/>
          <p:nvPr>
            <p:ph idx="2" type="body"/>
          </p:nvPr>
        </p:nvSpPr>
        <p:spPr>
          <a:xfrm>
            <a:off x="4786630" y="770255"/>
            <a:ext cx="3999865" cy="3961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В настоящее время традиционные органические удобрения неудобны для внесения и транспортировки, так как требуют специального оборудования и дополнительных затрат.Они могут  содержать семена сорных растений и патогенных заболеваний. </a:t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t/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Именно поэтому </a:t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сельскохозяйственные предприятия </a:t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отказываются от использования </a:t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препаратов, которые могут </a:t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навредить безопасности </a:t>
            </a:r>
            <a:endParaRPr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i="1" lang="ru-RU"/>
              <a:t>выращиваемых культур.</a:t>
            </a:r>
            <a:endParaRPr i="1"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t/>
            </a:r>
            <a:endParaRPr/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370" y="707390"/>
            <a:ext cx="3774440" cy="3305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>
            <p:ph type="title"/>
          </p:nvPr>
        </p:nvSpPr>
        <p:spPr>
          <a:xfrm>
            <a:off x="311700" y="-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 и демонстрация прототипа разработки</a:t>
            </a:r>
            <a:endParaRPr/>
          </a:p>
        </p:txBody>
      </p:sp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311785" y="599440"/>
            <a:ext cx="8520430" cy="44361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9812"/>
              <a:buNone/>
            </a:pPr>
            <a:r>
              <a:rPr i="1" lang="ru-RU" sz="1335">
                <a:solidFill>
                  <a:schemeClr val="dk1"/>
                </a:solidFill>
              </a:rPr>
              <a:t>Наше изделие предназначено для повышения эффективности свободноживущих азотфиксирующих бактерий. В его основе лежит научно-техническое решение, разработанное на базе бентонитовых капсул. </a:t>
            </a:r>
            <a:endParaRPr i="1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790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 i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t/>
            </a:r>
            <a:endParaRPr b="1" i="1" sz="125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b="1" i="1" lang="ru-RU" sz="1250"/>
              <a:t>Наша разработка соответствует задаче обеспечения технологического суверенитета России! </a:t>
            </a:r>
            <a:endParaRPr b="1" i="1" sz="1250"/>
          </a:p>
          <a:p>
            <a:pPr indent="450215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000"/>
              <a:buFont typeface="Arial"/>
              <a:buNone/>
            </a:pPr>
            <a:r>
              <a:rPr b="1" i="1" lang="ru-RU" sz="1250"/>
              <a:t>Приоритетные направления развития науки, технологий и техники в Российской Федерации:</a:t>
            </a:r>
            <a:endParaRPr b="1" sz="12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b="1" i="1" lang="ru-RU" sz="1250"/>
              <a:t>Рациональное природопользование.</a:t>
            </a:r>
            <a:endParaRPr i="1" sz="1250"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28765" l="12658" r="4858" t="31668"/>
          <a:stretch/>
        </p:blipFill>
        <p:spPr>
          <a:xfrm>
            <a:off x="311785" y="1296035"/>
            <a:ext cx="2235200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 b="30214" l="23188" r="9960" t="32533"/>
          <a:stretch/>
        </p:blipFill>
        <p:spPr>
          <a:xfrm>
            <a:off x="3545840" y="1296035"/>
            <a:ext cx="2143760" cy="208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5">
            <a:alphaModFix/>
          </a:blip>
          <a:srcRect b="27020" l="0" r="0" t="21204"/>
          <a:stretch/>
        </p:blipFill>
        <p:spPr>
          <a:xfrm>
            <a:off x="6688455" y="1296670"/>
            <a:ext cx="2143760" cy="208216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/>
          <p:nvPr/>
        </p:nvSpPr>
        <p:spPr>
          <a:xfrm>
            <a:off x="2774950" y="2059940"/>
            <a:ext cx="542925" cy="43180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277EFF"/>
              </a:gs>
              <a:gs pos="100000">
                <a:srgbClr val="72A7FF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5917565" y="2059940"/>
            <a:ext cx="542925" cy="43180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277EFF"/>
              </a:gs>
              <a:gs pos="100000">
                <a:srgbClr val="72A7FF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44695" y="3382010"/>
            <a:ext cx="2717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ru-RU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Выращивание азотобактера, обработка бентонита для нейтрализации кислотности и внесение питательных веществ</a:t>
            </a:r>
            <a:endParaRPr b="1" i="1" sz="1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3545840" y="3462020"/>
            <a:ext cx="2088515" cy="662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ru-RU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Смешивание бентонита с азотобактером</a:t>
            </a:r>
            <a:endParaRPr b="1" i="1" sz="1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6688455" y="3462020"/>
            <a:ext cx="2172335" cy="985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ru-RU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Получение гранул, с помощью сит и просушивание готового продукта</a:t>
            </a:r>
            <a:endParaRPr b="1" i="1" sz="1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 txBox="1"/>
          <p:nvPr>
            <p:ph type="title"/>
          </p:nvPr>
        </p:nvSpPr>
        <p:spPr>
          <a:xfrm>
            <a:off x="269100" y="-1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graphicFrame>
        <p:nvGraphicFramePr>
          <p:cNvPr id="128" name="Google Shape;128;p4"/>
          <p:cNvGraphicFramePr/>
          <p:nvPr/>
        </p:nvGraphicFramePr>
        <p:xfrm>
          <a:off x="400450" y="636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{29F263E2-31E5-4CBE-BC01-0CDB841D0F55}</a:tableStyleId>
              </a:tblPr>
              <a:tblGrid>
                <a:gridCol w="1616525"/>
                <a:gridCol w="1615725"/>
                <a:gridCol w="1616525"/>
                <a:gridCol w="1616525"/>
                <a:gridCol w="1829925"/>
              </a:tblGrid>
              <a:tr h="83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Критерий </a:t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сравнения</a:t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«Азотбактер»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«Уралхим», </a:t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«Еврохим» </a:t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Навоз </a:t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«НПО </a:t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Биопром»</a:t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</a:tr>
              <a:tr h="77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внесения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традиционное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традиционное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специальное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специальное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</a:tr>
              <a:tr h="183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Состав удобрений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Свободноживущие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азотфиксирующие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бактерии, бентонит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Минеральные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вещества  и балласт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Органические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вещества, живые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микроорганизмы, семена сорных растений, болезнетворные патогены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Живые бактерии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</a:tr>
              <a:tr h="5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Форма удобрения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Гранулы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Гранулы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Навалом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Жидкость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type="title"/>
          </p:nvPr>
        </p:nvSpPr>
        <p:spPr>
          <a:xfrm>
            <a:off x="155850" y="133985"/>
            <a:ext cx="883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/>
              <a:t>Организационные и производственные параметры бизнеса</a:t>
            </a:r>
            <a:endParaRPr sz="2400"/>
          </a:p>
        </p:txBody>
      </p:sp>
      <p:graphicFrame>
        <p:nvGraphicFramePr>
          <p:cNvPr id="134" name="Google Shape;134;p5"/>
          <p:cNvGraphicFramePr/>
          <p:nvPr/>
        </p:nvGraphicFramePr>
        <p:xfrm>
          <a:off x="203200" y="78268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{E878361F-F1E1-4DEE-95B3-B1B545597FED}</a:tableStyleId>
              </a:tblPr>
              <a:tblGrid>
                <a:gridCol w="3037300"/>
                <a:gridCol w="5747650"/>
              </a:tblGrid>
              <a:tr h="133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Задел. Уровень готовности продукта TRL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highlight>
                            <a:schemeClr val="lt1"/>
                          </a:highlight>
                        </a:rPr>
                        <a:t>TRL 3</a:t>
                      </a: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.</a:t>
                      </a:r>
                      <a:r>
                        <a:rPr b="0" lang="ru-RU" sz="1400" u="none" cap="none" strike="noStrike">
                          <a:highlight>
                            <a:schemeClr val="lt1"/>
                          </a:highlight>
                        </a:rPr>
                        <a:t> </a:t>
                      </a: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Р</a:t>
                      </a:r>
                      <a:r>
                        <a:rPr b="0" lang="ru-RU" sz="1400" u="none" cap="none" strike="noStrike">
                          <a:highlight>
                            <a:schemeClr val="lt1"/>
                          </a:highlight>
                        </a:rPr>
                        <a:t>азработан макет </a:t>
                      </a: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продукции</a:t>
                      </a:r>
                      <a:r>
                        <a:rPr b="0" lang="ru-RU" sz="1400" u="none" cap="none" strike="noStrike">
                          <a:highlight>
                            <a:schemeClr val="lt1"/>
                          </a:highlight>
                        </a:rPr>
                        <a:t> с подтвержденными </a:t>
                      </a: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техническими параметрами.</a:t>
                      </a:r>
                      <a:endParaRPr b="0" sz="1400" u="none" cap="none" strike="noStrike">
                        <a:highlight>
                          <a:srgbClr val="000000"/>
                        </a:highlight>
                      </a:endParaRPr>
                    </a:p>
                  </a:txBody>
                  <a:tcPr marT="45725" marB="45725" marR="91450" marL="91450" anchor="ctr"/>
                </a:tc>
              </a:tr>
              <a:tr h="163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 основе какого научно-технического решения и/или результата будет создан продукт (с указанием использования собственных или существующих разработок)</a:t>
                      </a:r>
                      <a:endParaRPr b="0" i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На основе существующих компонентов мы предлагаем уникальное решение  по повышению эффективности свободноживущих азотфиксирующих бактерий</a:t>
                      </a:r>
                      <a:r>
                        <a:rPr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</a:rPr>
                        <a:t> с использованием бентонита.</a:t>
                      </a: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</a:rPr>
                        <a:t>Наш продукт имеет гранулированную форму,его удобно упаковывать в потребительскую тару и  использовать в сельскохозяйственном производстве. </a:t>
                      </a:r>
                      <a:endParaRPr sz="1200" u="none" cap="none" strike="noStrike">
                        <a:solidFill>
                          <a:srgbClr val="000000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000000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По нашей разработанной технологии  мы планируем регистрацию РИД по </a:t>
                      </a:r>
                      <a:r>
                        <a:rPr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</a:rPr>
                        <a:t>технологии</a:t>
                      </a: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 изготовления гранулированных удобрений</a:t>
                      </a:r>
                      <a:r>
                        <a:rPr lang="ru-RU" sz="1200" u="none" cap="none" strike="noStrike">
                          <a:solidFill>
                            <a:srgbClr val="000000"/>
                          </a:solidFill>
                          <a:highlight>
                            <a:schemeClr val="lt1"/>
                          </a:highlight>
                        </a:rPr>
                        <a:t>.</a:t>
                      </a:r>
                      <a:endParaRPr b="0" sz="1200" u="none" cap="none" strike="noStrike">
                        <a:solidFill>
                          <a:srgbClr val="000000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3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технические параметры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Экологически чистые бактериальные гранулированные удобрения, не содержащих вредных балластов, может, вносится, в почву распространенными рабочими машинами</a:t>
                      </a:r>
                      <a:r>
                        <a:rPr lang="ru-RU" sz="1200" u="none" cap="none" strike="noStrike"/>
                        <a:t>, </a:t>
                      </a: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 счет</a:t>
                      </a:r>
                      <a:r>
                        <a:rPr lang="ru-RU" sz="1200" u="none" cap="none" strike="noStrike"/>
                        <a:t>, </a:t>
                      </a: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созданных благоприятных условий, микроорганизмы будут больше производить минерального азота и дольше по времени.</a:t>
                      </a:r>
                      <a:endParaRPr sz="12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oogle Shape;139;p6"/>
          <p:cNvGraphicFramePr/>
          <p:nvPr/>
        </p:nvGraphicFramePr>
        <p:xfrm>
          <a:off x="10160" y="4694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{99FD955A-C335-440B-A006-246ADCBD351E}</a:tableStyleId>
              </a:tblPr>
              <a:tblGrid>
                <a:gridCol w="1745475"/>
                <a:gridCol w="2128175"/>
                <a:gridCol w="787175"/>
                <a:gridCol w="1065500"/>
                <a:gridCol w="1866800"/>
                <a:gridCol w="1550875"/>
              </a:tblGrid>
              <a:tr h="42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партнёры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виды деятельности </a:t>
                      </a:r>
                      <a:endParaRPr b="1" i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Ценностное предложение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Взаимоотношения с клиентом</a:t>
                      </a:r>
                      <a:endParaRPr b="1" i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Потребительские сегменты</a:t>
                      </a:r>
                      <a:endParaRPr b="1" i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85250"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Бентонит: ООО “Маркет.Трейд”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Азотобактер: </a:t>
                      </a: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ООО "БИОМЕДПРОМ"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Пилотное Производство на базе Лаборатории ПГАТУ.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</a:rPr>
                        <a:t>Производственные испытания:</a:t>
                      </a:r>
                      <a:endParaRPr sz="10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</a:rPr>
                        <a:t>КФХ ИП Кислых А.Л. (Чебоксары)</a:t>
                      </a:r>
                      <a:endParaRPr sz="8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КФХ ИП Афанасьев Н. В. (Березники)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Продажа товаров и оказание консультационных услуг, а также разработка органических удобрений на заказ.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Наш продукт поддерживает сельскохозяйственных производителей, стремящихся к органическому земледелию, позволяя им выращивать экологически чистую продукцию. Он упрощает процесс внесения удобрений и сохраняет качество почвы, в отличие от химических и других органических и биологических удобрений. 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4" hMerge="1"/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Продажа товаров и оказание консультационных услуг, а также разработка органических удобрений на заказ.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</a:rPr>
                        <a:t>Крупные, средние и малые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</a:rPr>
                        <a:t>сельскохозяйственные производители органического земледелия.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</a:rPr>
                        <a:t>Садоводы больших и малых городов, сельский житель, жители дачных участков.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24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vMerge="1"/>
                <a:tc hMerge="1" vMerge="1"/>
                <a:tc vMerge="1"/>
                <a:tc vMerge="1"/>
              </a:tr>
              <a:tr h="300075">
                <a:tc vMerge="1"/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Закупка сырья и пилотное производство на базе Лаборатории ПГАТУ.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 сбыта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1095025">
                <a:tc vMerge="1"/>
                <a:tc vMerge="1"/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</a:rPr>
                        <a:t>Продажа в розницу и оптом, участие в выставках, продвижение в соц. сетях, выход на маркетплейсы. Регистрация в Союзе органического производства и на платформе РСХБ, “Свое фермерство”.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1524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затрат/издержек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 поступления доходов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873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</a:rPr>
                        <a:t>Закупка и транспортировка материалов, аренда помещения, приобретение оборудования, затраты на производство, найм рабочей силы, затраты на реализацию готового продукта.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Оптовая и розничная продажа,оказание консультационных услуг и разработка органических удобрений на заказ.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71750" marL="6857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40" name="Google Shape;140;p6"/>
          <p:cNvSpPr txBox="1"/>
          <p:nvPr/>
        </p:nvSpPr>
        <p:spPr>
          <a:xfrm>
            <a:off x="10160" y="-103211"/>
            <a:ext cx="8869146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 по Остервальдеру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7"/>
          <p:cNvGraphicFramePr/>
          <p:nvPr/>
        </p:nvGraphicFramePr>
        <p:xfrm>
          <a:off x="130628" y="48006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{E878361F-F1E1-4DEE-95B3-B1B545597FED}</a:tableStyleId>
              </a:tblPr>
              <a:tblGrid>
                <a:gridCol w="6047675"/>
                <a:gridCol w="2552025"/>
              </a:tblGrid>
              <a:tr h="189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Значение показателя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TAM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общий рынок решений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85 500 000 000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SAM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доля рынка с учётом нашего бизнеса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65 000 000 000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</a:tr>
              <a:tr h="64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SOM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доступная доля с </a:t>
                      </a:r>
                      <a:r>
                        <a:rPr lang="ru-RU" sz="1400" u="none" cap="none" strike="noStrike"/>
                        <a:t>учетом</a:t>
                      </a: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коммерческой модели и конкуренции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100</a:t>
                      </a: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 u="none" cap="none" strike="noStrike"/>
                        <a:t>000 000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NPV, руб.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Чистый дисконтированный доход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855158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PP, месяцев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 инвестиционного проекта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DPP, годы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Дисконтированный срок окупаемости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продаж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15%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IP, доли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Индекс прибыльности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3,20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IRR, %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Внутренняя норма доходности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64%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sp>
        <p:nvSpPr>
          <p:cNvPr id="146" name="Google Shape;146;p7"/>
          <p:cNvSpPr txBox="1"/>
          <p:nvPr>
            <p:ph type="title"/>
          </p:nvPr>
        </p:nvSpPr>
        <p:spPr>
          <a:xfrm>
            <a:off x="130628" y="0"/>
            <a:ext cx="9181323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/>
              <a:t>Оценка потенциала «рынка» и рентабельности бизнеса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/>
          <p:nvPr>
            <p:ph type="title"/>
          </p:nvPr>
        </p:nvSpPr>
        <p:spPr>
          <a:xfrm>
            <a:off x="451340" y="-5"/>
            <a:ext cx="7838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/>
              <a:t>Предложение инвестору (запрос инвестиций)</a:t>
            </a:r>
            <a:endParaRPr sz="2000"/>
          </a:p>
        </p:txBody>
      </p:sp>
      <p:sp>
        <p:nvSpPr>
          <p:cNvPr id="152" name="Google Shape;152;p8"/>
          <p:cNvSpPr txBox="1"/>
          <p:nvPr>
            <p:ph idx="1" type="body"/>
          </p:nvPr>
        </p:nvSpPr>
        <p:spPr>
          <a:xfrm>
            <a:off x="311785" y="421640"/>
            <a:ext cx="8520430" cy="17405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-RU" sz="1300">
                <a:solidFill>
                  <a:schemeClr val="dk1"/>
                </a:solidFill>
              </a:rPr>
              <a:t>Взаимодействие с инвестором:</a:t>
            </a:r>
            <a:endParaRPr i="1" sz="13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Получение грантов от Сколково (Гринтех), </a:t>
            </a:r>
            <a:endParaRPr i="1" sz="13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Фонд содействия Инновациям,</a:t>
            </a:r>
            <a:endParaRPr i="1" sz="13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Госпрограмма поддержки малого бизнеса,</a:t>
            </a:r>
            <a:endParaRPr i="1" sz="13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Цифровая платформа МСП.РФ,</a:t>
            </a:r>
            <a:endParaRPr i="1" sz="13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Публичное размещение акций.</a:t>
            </a:r>
            <a:endParaRPr i="1"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ru-RU" sz="1300">
                <a:solidFill>
                  <a:schemeClr val="dk1"/>
                </a:solidFill>
              </a:rPr>
              <a:t>Возможные риски для инвестора:</a:t>
            </a:r>
            <a:endParaRPr i="1"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Рыночный риск.</a:t>
            </a:r>
            <a:endParaRPr i="1"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Инфляционный риск. </a:t>
            </a:r>
            <a:endParaRPr i="1"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i="1" lang="ru-RU" sz="1300">
                <a:solidFill>
                  <a:schemeClr val="dk1"/>
                </a:solidFill>
              </a:rPr>
              <a:t>Риск ликвидности. </a:t>
            </a:r>
            <a:endParaRPr i="1"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</p:txBody>
      </p:sp>
      <p:graphicFrame>
        <p:nvGraphicFramePr>
          <p:cNvPr id="153" name="Google Shape;153;p8"/>
          <p:cNvGraphicFramePr/>
          <p:nvPr/>
        </p:nvGraphicFramePr>
        <p:xfrm>
          <a:off x="206697" y="344675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{E878361F-F1E1-4DEE-95B3-B1B545597FED}</a:tableStyleId>
              </a:tblPr>
              <a:tblGrid>
                <a:gridCol w="6139825"/>
                <a:gridCol w="2590800"/>
              </a:tblGrid>
              <a:tr h="274325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Параметры сделки с инвестором:</a:t>
                      </a:r>
                      <a:endParaRPr sz="1800" u="none" cap="none" strike="noStrike"/>
                    </a:p>
                  </a:txBody>
                  <a:tcPr marT="0" marB="0" marR="68575" marL="68575" anchor="ctr"/>
                </a:tc>
                <a:tc hMerge="1"/>
              </a:tr>
              <a:tr h="213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Значение показателя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Доля инвестора в компании</a:t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cap="none" strike="noStrike"/>
                        <a:t>20</a:t>
                      </a: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 необходимых инвестиций</a:t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cap="none" strike="noStrike"/>
                        <a:t>10 </a:t>
                      </a: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000 000 руб.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solidFill>
                      <a:srgbClr val="E3E8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/>
          <p:nvPr/>
        </p:nvSpPr>
        <p:spPr>
          <a:xfrm>
            <a:off x="0" y="460822"/>
            <a:ext cx="2143462" cy="415484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5"/>
              <a:buFont typeface="Arial"/>
              <a:buNone/>
            </a:pPr>
            <a:r>
              <a:rPr b="1" i="0" lang="ru-RU" sz="247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1" i="0" sz="247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/>
          <p:nvPr>
            <p:ph idx="2" type="pic"/>
          </p:nvPr>
        </p:nvSpPr>
        <p:spPr>
          <a:xfrm>
            <a:off x="352630" y="1127383"/>
            <a:ext cx="1060126" cy="1059294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60" name="Google Shape;160;p9"/>
          <p:cNvSpPr/>
          <p:nvPr>
            <p:ph idx="3" type="pic"/>
          </p:nvPr>
        </p:nvSpPr>
        <p:spPr>
          <a:xfrm>
            <a:off x="352630" y="3191900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61" name="Google Shape;161;p9"/>
          <p:cNvSpPr txBox="1"/>
          <p:nvPr/>
        </p:nvSpPr>
        <p:spPr>
          <a:xfrm>
            <a:off x="1607958" y="3330825"/>
            <a:ext cx="19599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Артем Маматов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1623415" y="3738265"/>
            <a:ext cx="456976" cy="219277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9"/>
          <p:cNvSpPr/>
          <p:nvPr>
            <p:ph idx="2" type="pic"/>
          </p:nvPr>
        </p:nvSpPr>
        <p:spPr>
          <a:xfrm>
            <a:off x="4828522" y="1127383"/>
            <a:ext cx="1060126" cy="1059294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64" name="Google Shape;164;p9"/>
          <p:cNvSpPr/>
          <p:nvPr>
            <p:ph idx="3" type="pic"/>
          </p:nvPr>
        </p:nvSpPr>
        <p:spPr>
          <a:xfrm>
            <a:off x="4828522" y="3191900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65" name="Google Shape;165;p9"/>
          <p:cNvSpPr txBox="1"/>
          <p:nvPr/>
        </p:nvSpPr>
        <p:spPr>
          <a:xfrm>
            <a:off x="6099279" y="3330825"/>
            <a:ext cx="18576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Илья Крылов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"/>
          <p:cNvSpPr txBox="1"/>
          <p:nvPr/>
        </p:nvSpPr>
        <p:spPr>
          <a:xfrm>
            <a:off x="6099307" y="3738265"/>
            <a:ext cx="456976" cy="219277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9"/>
          <p:cNvSpPr txBox="1"/>
          <p:nvPr/>
        </p:nvSpPr>
        <p:spPr>
          <a:xfrm>
            <a:off x="1577678" y="1212575"/>
            <a:ext cx="19599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Полина Коробейникова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1577681" y="1481212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3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руководитель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9"/>
          <p:cNvSpPr txBox="1"/>
          <p:nvPr/>
        </p:nvSpPr>
        <p:spPr>
          <a:xfrm>
            <a:off x="1577743" y="3757572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технолог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1607930" y="4012219"/>
            <a:ext cx="2262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 txBox="1"/>
          <p:nvPr/>
        </p:nvSpPr>
        <p:spPr>
          <a:xfrm>
            <a:off x="6099307" y="4078088"/>
            <a:ext cx="2262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6099294" y="3738275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технолог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6099306" y="1478516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заместитель,экономист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6099304" y="1212575"/>
            <a:ext cx="18576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Александра Полухина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625" y="1127375"/>
            <a:ext cx="1060200" cy="10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8525" y="1127376"/>
            <a:ext cx="1060200" cy="10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675" y="3191900"/>
            <a:ext cx="1060101" cy="10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28575" y="3191900"/>
            <a:ext cx="1060099" cy="10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1c528117c2_3_40"/>
          <p:cNvSpPr txBox="1"/>
          <p:nvPr/>
        </p:nvSpPr>
        <p:spPr>
          <a:xfrm>
            <a:off x="0" y="460822"/>
            <a:ext cx="214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5"/>
              <a:buFont typeface="Arial"/>
              <a:buNone/>
            </a:pPr>
            <a:r>
              <a:rPr b="1" i="0" lang="ru-RU" sz="247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1" i="0" sz="247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1c528117c2_3_40"/>
          <p:cNvSpPr/>
          <p:nvPr>
            <p:ph idx="2" type="pic"/>
          </p:nvPr>
        </p:nvSpPr>
        <p:spPr>
          <a:xfrm>
            <a:off x="352630" y="1127383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85" name="Google Shape;185;g31c528117c2_3_40"/>
          <p:cNvSpPr/>
          <p:nvPr>
            <p:ph idx="3" type="pic"/>
          </p:nvPr>
        </p:nvSpPr>
        <p:spPr>
          <a:xfrm>
            <a:off x="352630" y="3191900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86" name="Google Shape;186;g31c528117c2_3_40"/>
          <p:cNvSpPr txBox="1"/>
          <p:nvPr/>
        </p:nvSpPr>
        <p:spPr>
          <a:xfrm>
            <a:off x="1607950" y="3330825"/>
            <a:ext cx="19215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Кристина Пономарева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1c528117c2_3_40"/>
          <p:cNvSpPr txBox="1"/>
          <p:nvPr/>
        </p:nvSpPr>
        <p:spPr>
          <a:xfrm>
            <a:off x="1623415" y="3738265"/>
            <a:ext cx="4569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1c528117c2_3_40"/>
          <p:cNvSpPr/>
          <p:nvPr>
            <p:ph idx="2" type="pic"/>
          </p:nvPr>
        </p:nvSpPr>
        <p:spPr>
          <a:xfrm>
            <a:off x="4828522" y="1127383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89" name="Google Shape;189;g31c528117c2_3_40"/>
          <p:cNvSpPr/>
          <p:nvPr>
            <p:ph idx="3" type="pic"/>
          </p:nvPr>
        </p:nvSpPr>
        <p:spPr>
          <a:xfrm>
            <a:off x="4828522" y="3191900"/>
            <a:ext cx="1060200" cy="1059300"/>
          </a:xfrm>
          <a:prstGeom prst="rect">
            <a:avLst/>
          </a:prstGeom>
          <a:solidFill>
            <a:srgbClr val="E5E2D2"/>
          </a:solidFill>
          <a:ln>
            <a:noFill/>
          </a:ln>
        </p:spPr>
      </p:sp>
      <p:sp>
        <p:nvSpPr>
          <p:cNvPr id="190" name="Google Shape;190;g31c528117c2_3_40"/>
          <p:cNvSpPr txBox="1"/>
          <p:nvPr/>
        </p:nvSpPr>
        <p:spPr>
          <a:xfrm>
            <a:off x="6099275" y="3330825"/>
            <a:ext cx="21435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Анастасия Съедина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1c528117c2_3_40"/>
          <p:cNvSpPr txBox="1"/>
          <p:nvPr/>
        </p:nvSpPr>
        <p:spPr>
          <a:xfrm>
            <a:off x="6099307" y="3738265"/>
            <a:ext cx="4569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1c528117c2_3_40"/>
          <p:cNvSpPr txBox="1"/>
          <p:nvPr/>
        </p:nvSpPr>
        <p:spPr>
          <a:xfrm>
            <a:off x="1607910" y="1131275"/>
            <a:ext cx="18231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Виктория Тетенова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1c528117c2_3_40"/>
          <p:cNvSpPr txBox="1"/>
          <p:nvPr/>
        </p:nvSpPr>
        <p:spPr>
          <a:xfrm>
            <a:off x="1577681" y="1481212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маркетолог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31c528117c2_3_40"/>
          <p:cNvSpPr txBox="1"/>
          <p:nvPr/>
        </p:nvSpPr>
        <p:spPr>
          <a:xfrm>
            <a:off x="1577743" y="3757572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менеджер проекта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1c528117c2_3_40"/>
          <p:cNvSpPr txBox="1"/>
          <p:nvPr/>
        </p:nvSpPr>
        <p:spPr>
          <a:xfrm>
            <a:off x="1607930" y="4012219"/>
            <a:ext cx="2262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31c528117c2_3_40"/>
          <p:cNvSpPr txBox="1"/>
          <p:nvPr/>
        </p:nvSpPr>
        <p:spPr>
          <a:xfrm>
            <a:off x="6099307" y="4078088"/>
            <a:ext cx="2262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31c528117c2_3_40"/>
          <p:cNvSpPr txBox="1"/>
          <p:nvPr/>
        </p:nvSpPr>
        <p:spPr>
          <a:xfrm>
            <a:off x="6099294" y="3738275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менеджер проекта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1c528117c2_3_40"/>
          <p:cNvSpPr txBox="1"/>
          <p:nvPr/>
        </p:nvSpPr>
        <p:spPr>
          <a:xfrm>
            <a:off x="6099306" y="1478516"/>
            <a:ext cx="2262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Образование: ИФПАЛХ 2 курс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в команде: менеджер проекта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Контакты: azot_backter_2024@mail.ru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1c528117c2_3_40"/>
          <p:cNvSpPr txBox="1"/>
          <p:nvPr/>
        </p:nvSpPr>
        <p:spPr>
          <a:xfrm>
            <a:off x="6099278" y="1127375"/>
            <a:ext cx="19215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25" lIns="34275" spcFirstLastPara="1" rIns="34275" wrap="square" tIns="17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Мария Ощепкова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31c528117c2_3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625" y="1127375"/>
            <a:ext cx="1060200" cy="105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1c528117c2_3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8525" y="1127375"/>
            <a:ext cx="1060199" cy="105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1c528117c2_3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625" y="3191900"/>
            <a:ext cx="1060200" cy="105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1c528117c2_3_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28525" y="3191900"/>
            <a:ext cx="1060201" cy="10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 txBox="1"/>
          <p:nvPr>
            <p:ph type="title"/>
          </p:nvPr>
        </p:nvSpPr>
        <p:spPr>
          <a:xfrm>
            <a:off x="3416967" y="1928919"/>
            <a:ext cx="2117559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Приложения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"/>
          <p:cNvSpPr txBox="1"/>
          <p:nvPr>
            <p:ph type="title"/>
          </p:nvPr>
        </p:nvSpPr>
        <p:spPr>
          <a:xfrm>
            <a:off x="311700" y="21359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Целевая аудитория и рынок</a:t>
            </a:r>
            <a:endParaRPr/>
          </a:p>
        </p:txBody>
      </p:sp>
      <p:graphicFrame>
        <p:nvGraphicFramePr>
          <p:cNvPr id="214" name="Google Shape;214;p11"/>
          <p:cNvGraphicFramePr/>
          <p:nvPr/>
        </p:nvGraphicFramePr>
        <p:xfrm>
          <a:off x="136440" y="86689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{04EBD37F-BDDC-47D9-A23F-746305ADD982}</a:tableStyleId>
              </a:tblPr>
              <a:tblGrid>
                <a:gridCol w="1693550"/>
                <a:gridCol w="1693600"/>
              </a:tblGrid>
              <a:tr h="4576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Формулирование рынка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6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отрасль 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конечный потребитель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r>
                        <a:rPr lang="ru-RU" sz="1200" u="none" cap="none" strike="noStrike"/>
                        <a:t>Сельское хозяйство</a:t>
                      </a:r>
                      <a:endParaRPr sz="1200" u="none" cap="none" strike="noStrike"/>
                    </a:p>
                  </a:txBody>
                  <a:tcPr marT="7625" marB="0" marR="7625" marL="7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Предприятия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занимающиеся 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выращиванием 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сельскохозяйственных культур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9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география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конечный продукт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 Страны БРИКС</a:t>
                      </a:r>
                      <a:endParaRPr sz="1200" u="none" cap="none" strike="noStrike"/>
                    </a:p>
                  </a:txBody>
                  <a:tcPr marT="7625" marB="0" marR="7625" marL="7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Азотфиксирующие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удобрение 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(органическое)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05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назвать рынок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72897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/>
                        <a:t>Мировой рынок </a:t>
                      </a:r>
                      <a:r>
                        <a:rPr lang="ru-RU" sz="1200" u="none" cap="none" strike="noStrike"/>
                        <a:t>удобрения 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215" name="Google Shape;215;p11"/>
          <p:cNvGraphicFramePr/>
          <p:nvPr/>
        </p:nvGraphicFramePr>
        <p:xfrm>
          <a:off x="3628317" y="91006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{E4E6AE7F-4731-49F5-A22A-05C8835FDD8E}</a:tableStyleId>
              </a:tblPr>
              <a:tblGrid>
                <a:gridCol w="1234100"/>
                <a:gridCol w="1234100"/>
              </a:tblGrid>
              <a:tr h="4710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Методы оценки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3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сверху-вниз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снизу-вверх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ТАМ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ТАМ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Весь рынок азотных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удобрений 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Затраты на покупку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азотных удобрений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SAM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SAM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Рынок органических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удобрений (страны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БРИКС) 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Площади хозяйств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стран Брикс 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SOM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SOM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8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Наше органическое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удобрение 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Площади всех </a:t>
                      </a:r>
                      <a:endParaRPr b="0"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-RU" sz="1000" u="none" cap="none" strike="noStrike">
                          <a:solidFill>
                            <a:schemeClr val="dk1"/>
                          </a:solidFill>
                        </a:rPr>
                        <a:t>пахотных земель 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6" name="Google Shape;216;p11"/>
          <p:cNvSpPr txBox="1"/>
          <p:nvPr/>
        </p:nvSpPr>
        <p:spPr>
          <a:xfrm>
            <a:off x="6096635" y="1008380"/>
            <a:ext cx="3139440" cy="3414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Итоги оценки</a:t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На конец 2021 года емкость мирового рынка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удобрений достигла примерно 85,5 млрд долл.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Последовательный рост мирового спроса на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удобрения в натуральном выражении наблюдался с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сезона 2018/19 гг., когда он составил 188,2 млн т. В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2019/20 он вырос до 191,7 млн т, в 2020/21 – до 203,8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212529"/>
                </a:solidFill>
                <a:latin typeface="Arial"/>
                <a:ea typeface="Arial"/>
                <a:cs typeface="Arial"/>
                <a:sym typeface="Arial"/>
              </a:rPr>
              <a:t>млн т. </a:t>
            </a:r>
            <a:endParaRPr b="0" i="0" sz="900" u="none" cap="none" strike="noStrike">
              <a:solidFill>
                <a:srgbClr val="2125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 Площади хозяйств стран БРИКС </a:t>
            </a: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: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Индия(1656780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Россия(1248169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Бразилия(570572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Китай(1275799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Эфиопия(167854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Иран(158208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ЮАР(120780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Саудовская Аравия(32250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Египет(28042 км2 ),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Объединенные Арабские Эмираты(418 км2 ).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b="0" i="0" lang="ru-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Площадь сельскохозяйственных земель в мире </a:t>
            </a:r>
            <a:endParaRPr b="0" i="0" sz="9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составляет </a:t>
            </a:r>
            <a:r>
              <a:rPr b="1" i="0" lang="ru-RU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приблизительно пять миллиардов </a:t>
            </a:r>
            <a:endParaRPr b="1" i="0" sz="9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-RU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гектаров</a:t>
            </a:r>
            <a:r>
              <a:rPr b="0" i="0" lang="ru-RU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или 38% всей площади суши.</a:t>
            </a:r>
            <a:endParaRPr b="0" i="0" sz="9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"/>
          <p:cNvSpPr txBox="1"/>
          <p:nvPr>
            <p:ph type="title"/>
          </p:nvPr>
        </p:nvSpPr>
        <p:spPr>
          <a:xfrm>
            <a:off x="245712" y="76746"/>
            <a:ext cx="8898288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Финансовые параметры бизнеса</a:t>
            </a:r>
            <a:endParaRPr/>
          </a:p>
        </p:txBody>
      </p:sp>
      <p:graphicFrame>
        <p:nvGraphicFramePr>
          <p:cNvPr id="222" name="Google Shape;222;p12"/>
          <p:cNvGraphicFramePr/>
          <p:nvPr/>
        </p:nvGraphicFramePr>
        <p:xfrm>
          <a:off x="339980" y="64943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{E878361F-F1E1-4DEE-95B3-B1B545597FED}</a:tableStyleId>
              </a:tblPr>
              <a:tblGrid>
                <a:gridCol w="3273775"/>
                <a:gridCol w="1297600"/>
              </a:tblGrid>
              <a:tr h="300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Показатели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Налоговые ставки по УСН (доход - расход)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5%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Ставка дисконтирования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3%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Цена услуги, продукции, приложения и тд, руб. 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130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8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Прогнозный объем реализации продукции (количества услуг, продаж и тд), штук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Инвестиции, руб.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 hMerge="1"/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Основные средства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Нематериальные активы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Оборотный капитал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48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Количество сотрудников (которые будут заниматься разработкой)</a:t>
                      </a:r>
                      <a:endParaRPr sz="900" u="none" cap="none" strike="noStrike"/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Средняя стоимость одного часа сотрудника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Количество часов, что потребуется на запуск проекта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192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Предварительные исследования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graphicFrame>
        <p:nvGraphicFramePr>
          <p:cNvPr id="223" name="Google Shape;223;p12"/>
          <p:cNvGraphicFramePr/>
          <p:nvPr/>
        </p:nvGraphicFramePr>
        <p:xfrm>
          <a:off x="5099901" y="6494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{E878361F-F1E1-4DEE-95B3-B1B545597FED}</a:tableStyleId>
              </a:tblPr>
              <a:tblGrid>
                <a:gridCol w="2998375"/>
                <a:gridCol w="866600"/>
              </a:tblGrid>
              <a:tr h="2748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Текущие затраты,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 hMerge="1"/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Заработная плата сотрудника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26000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Начисления на заработную плату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78520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9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количество сотрудников (которые будут производить итоговый продукт)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аренда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реклама, продвижение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Прочие затраты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3040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Источники финансирования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  <a:tc hMerge="1"/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собственные средства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кредитные средства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-516800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гос поддержка, гранты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спонсоры и инвесторы (бизнес-ангелы)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Общий объем инвестиций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388800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  <a:tr h="27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/>
                        <a:t>Необходимые ресурсы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583200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"/>
          <p:cNvSpPr txBox="1"/>
          <p:nvPr/>
        </p:nvSpPr>
        <p:spPr>
          <a:xfrm>
            <a:off x="703205" y="113600"/>
            <a:ext cx="6222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635" y="768350"/>
            <a:ext cx="8380095" cy="4025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Достижения</a:t>
            </a:r>
            <a:endParaRPr/>
          </a:p>
        </p:txBody>
      </p:sp>
      <p:sp>
        <p:nvSpPr>
          <p:cNvPr id="235" name="Google Shape;23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>
                <a:solidFill>
                  <a:schemeClr val="dk1"/>
                </a:solidFill>
              </a:rPr>
              <a:t>Нашей разработкой заинтересовались два фермерских хозяйства в Березниках и в Чебоксарах и готовы участвовать в наших исследованиях. </a:t>
            </a:r>
            <a:endParaRPr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>
                <a:solidFill>
                  <a:schemeClr val="dk1"/>
                </a:solidFill>
              </a:rPr>
              <a:t>Участники нашей команды принимали участие в таких проектах,как: “Фонд содействия инновациям”,”Умник”,”АгроТехноУнивер 2022”, Всероссийская научно-практическая конференция молодых ученых, аспирантов и студентов «Молодежная Наука 2024: Технологии, Инновации».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2024-12-04T10:45:00Z</dcterms:created>
  <dc:creator>Vadim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529DFD938DE24C23990B4D4288930093_13</vt:lpwstr>
  </property>
  <property fmtid="{D5CDD505-2E9C-101B-9397-08002B2CF9AE}" pid="3" name="KSOProductBuildVer">
    <vt:lpwstr>1049-12.2.0.18639</vt:lpwstr>
  </property>
</Properties>
</file>