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6C09977-57F8-47A2-857F-0B232723100B}">
  <a:tblStyle styleId="{D6C09977-57F8-47A2-857F-0B23272310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189A117-3F0E-4E81-93FA-9C78741BC18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9.jpg"/><Relationship Id="rId6" Type="http://schemas.openxmlformats.org/officeDocument/2006/relationships/image" Target="../media/image13.png"/><Relationship Id="rId7" Type="http://schemas.openxmlformats.org/officeDocument/2006/relationships/image" Target="../media/image8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image" Target="../media/image22.png"/><Relationship Id="rId8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20.png"/><Relationship Id="rId9" Type="http://schemas.openxmlformats.org/officeDocument/2006/relationships/image" Target="../media/image28.png"/><Relationship Id="rId5" Type="http://schemas.openxmlformats.org/officeDocument/2006/relationships/image" Target="../media/image26.png"/><Relationship Id="rId6" Type="http://schemas.openxmlformats.org/officeDocument/2006/relationships/image" Target="../media/image17.png"/><Relationship Id="rId7" Type="http://schemas.openxmlformats.org/officeDocument/2006/relationships/image" Target="../media/image29.png"/><Relationship Id="rId8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jpg"/><Relationship Id="rId4" Type="http://schemas.openxmlformats.org/officeDocument/2006/relationships/image" Target="../media/image31.jpg"/><Relationship Id="rId5" Type="http://schemas.openxmlformats.org/officeDocument/2006/relationships/image" Target="../media/image30.jpg"/><Relationship Id="rId6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>
                <a:solidFill>
                  <a:schemeClr val="dk1"/>
                </a:solidFill>
              </a:rPr>
              <a:t>Технология переработки в плазме асфальтенов, полученных </a:t>
            </a:r>
            <a:r>
              <a:rPr lang="ru" sz="2000">
                <a:solidFill>
                  <a:schemeClr val="dk1"/>
                </a:solidFill>
              </a:rPr>
              <a:t>из отходов нефтяной промышленности</a:t>
            </a:r>
            <a:endParaRPr sz="20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01718" y="3744356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7" name="Google Shape;13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2138" y="864450"/>
            <a:ext cx="6909825" cy="341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 title="Chart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565800"/>
            <a:ext cx="2746338" cy="163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 title="Chart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14345" y="3536775"/>
            <a:ext cx="2645424" cy="163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 title="Chart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83800" y="3565801"/>
            <a:ext cx="2645424" cy="1635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456825" y="2626027"/>
            <a:ext cx="7993200" cy="14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Нефтеперерабатывающие организации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Научные и исследовательские лаборатории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3300" y="2626024"/>
            <a:ext cx="1232994" cy="8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3174" y="3520713"/>
            <a:ext cx="2716851" cy="53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5073" y="1058900"/>
            <a:ext cx="1699126" cy="169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44799" y="2160761"/>
            <a:ext cx="1672768" cy="82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67050" y="3615201"/>
            <a:ext cx="2145474" cy="57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65024" y="3615200"/>
            <a:ext cx="820522" cy="68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456825" y="2568873"/>
            <a:ext cx="6568200" cy="1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При текущих </a:t>
            </a:r>
            <a:r>
              <a:rPr lang="ru" sz="1400">
                <a:solidFill>
                  <a:srgbClr val="132C40"/>
                </a:solidFill>
              </a:rPr>
              <a:t>способах</a:t>
            </a:r>
            <a:r>
              <a:rPr lang="ru" sz="1400">
                <a:solidFill>
                  <a:srgbClr val="132C40"/>
                </a:solidFill>
              </a:rPr>
              <a:t> переработки тяжелой нефти клиент теряет 40-50% полезного продукта по сравнению с переработкой легкой нефти. 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4" name="Google Shape;17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0" name="Google Shape;180;p29"/>
          <p:cNvSpPr txBox="1"/>
          <p:nvPr>
            <p:ph idx="1" type="body"/>
          </p:nvPr>
        </p:nvSpPr>
        <p:spPr>
          <a:xfrm>
            <a:off x="456818" y="2634706"/>
            <a:ext cx="7993200" cy="20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Технология переработки</a:t>
            </a:r>
            <a:r>
              <a:rPr lang="ru" sz="1400">
                <a:solidFill>
                  <a:srgbClr val="132C40"/>
                </a:solidFill>
              </a:rPr>
              <a:t> отходов от ПТН</a:t>
            </a:r>
            <a:r>
              <a:rPr lang="ru" sz="1400">
                <a:solidFill>
                  <a:srgbClr val="132C40"/>
                </a:solidFill>
              </a:rPr>
              <a:t> </a:t>
            </a:r>
            <a:r>
              <a:rPr lang="ru" sz="1400">
                <a:solidFill>
                  <a:srgbClr val="132C40"/>
                </a:solidFill>
              </a:rPr>
              <a:t>с помощью плазмы,  в результате чего выход полезного продукта составляет 100%. В технологию входит методика и чертеж установки.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Полезный продукт плазменной переработки отходов от ПТН на  50% состоит из твердых веществ (графит, графен, технический углерод и т.п.) и на 50%  из газообразных веществ (кислород, водород, метан и др.), которые можно использовать дальше после очистки.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8" name="Google Shape;18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571647" y="1520100"/>
            <a:ext cx="7039200" cy="3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будущие специалисты в области нефтепереработки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нефтеперераб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атывающим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компаниям,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необходимости переработки отходов, получаемых в результате переработки тяжелой нефти (отходы от ПТН),  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потери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40-50% полезного продукта по сравнению с переработкой легкой нефти,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плазменной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переработки отходов от ПТН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до 100% выхода п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олезного продукта от переработки отходов от ПТН.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5" name="Google Shape;205;p31"/>
          <p:cNvSpPr txBox="1"/>
          <p:nvPr>
            <p:ph idx="1" type="body"/>
          </p:nvPr>
        </p:nvSpPr>
        <p:spPr>
          <a:xfrm>
            <a:off x="488950" y="2837824"/>
            <a:ext cx="7993200" cy="12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Мы работаем на рынке B2B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Наша ЦА - это 30 </a:t>
            </a:r>
            <a:r>
              <a:rPr lang="ru" sz="1300"/>
              <a:t>нефтеперерабатывающие</a:t>
            </a:r>
            <a:r>
              <a:rPr lang="ru" sz="1300"/>
              <a:t> компании и 80 мини-НПЗ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Наше решение будет стоить 500000 рублей - это 15 млн. рублей потенциальный доход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Сможем заработать в первый год - 5 млн. руб.</a:t>
            </a:r>
            <a:endParaRPr sz="1300"/>
          </a:p>
        </p:txBody>
      </p:sp>
      <p:sp>
        <p:nvSpPr>
          <p:cNvPr id="206" name="Google Shape;20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3" name="Google Shape;223;p32"/>
          <p:cNvGraphicFramePr/>
          <p:nvPr/>
        </p:nvGraphicFramePr>
        <p:xfrm>
          <a:off x="952500" y="2018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{D6C09977-57F8-47A2-857F-0B232723100B}</a:tableStyleId>
              </a:tblPr>
              <a:tblGrid>
                <a:gridCol w="3619500"/>
                <a:gridCol w="361950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Компании, предлагающие технологии для переработкой отходов от ПТН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Сильная сторона конкурентов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Слабая сторона конкурентов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предлагаемый способ переработки отходов от ПТН технологически прост в освоении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предлагаемый способ переработки отходов от ПТН дает на выходе только 50-60% полезного продукта, оставшиеся 40-50% - это отходы, которые требуют захоронения или дальнейшей переработки.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Наша стратегия: предложить клиентам способ переработки отходов от ПТН, который дает на выходе 100% полезного продукта. 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2" name="Google Shape;232;p33"/>
          <p:cNvSpPr txBox="1"/>
          <p:nvPr>
            <p:ph idx="1" type="body"/>
          </p:nvPr>
        </p:nvSpPr>
        <p:spPr>
          <a:xfrm>
            <a:off x="456818" y="2922131"/>
            <a:ext cx="79932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М</a:t>
            </a:r>
            <a:r>
              <a:rPr lang="ru" sz="1400"/>
              <a:t>ы будем предлагать технологию плазменной переработки отходов от ПТН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Каналы продвижения - это научные ярмарки, конференции и мероприятия, которые мы нашли ярмарку на 2024 год. 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Технология разработанная нами, обойдется для клиента в  500000 рублей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Бизнес-модель: продать технологию клиентам из ЦА </a:t>
            </a:r>
            <a:endParaRPr sz="14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34"/>
          <p:cNvSpPr txBox="1"/>
          <p:nvPr>
            <p:ph idx="1" type="body"/>
          </p:nvPr>
        </p:nvSpPr>
        <p:spPr>
          <a:xfrm>
            <a:off x="457193" y="1955781"/>
            <a:ext cx="7993200" cy="29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Разработана методика плазменной переработки отходов от ПТН 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Имеются экспериментальные д</a:t>
            </a:r>
            <a:r>
              <a:rPr lang="ru" sz="1400"/>
              <a:t>анные о выходе продуктов при использовании </a:t>
            </a:r>
            <a:r>
              <a:rPr lang="ru" sz="1400"/>
              <a:t>плазменной переработки отходов от ПТН 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Проведены исследование рынка 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Найдены каналы продвижения на 2024 год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Рассчитана потенциальная прибыль 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Сделано MVP (Мини-установка)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Сделан прототип сайт</a:t>
            </a:r>
            <a:endParaRPr/>
          </a:p>
        </p:txBody>
      </p:sp>
      <p:sp>
        <p:nvSpPr>
          <p:cNvPr id="243" name="Google Shape;24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7" name="Google Shape;24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6017" y="3248125"/>
            <a:ext cx="1409700" cy="14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4"/>
          <p:cNvSpPr txBox="1"/>
          <p:nvPr>
            <p:ph type="title"/>
          </p:nvPr>
        </p:nvSpPr>
        <p:spPr>
          <a:xfrm>
            <a:off x="3323167" y="4559756"/>
            <a:ext cx="465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QR-код сайта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4" name="Google Shape;254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{4189A117-3F0E-4E81-93FA-9C78741BC183}</a:tableStyleId>
              </a:tblPr>
              <a:tblGrid>
                <a:gridCol w="2314800"/>
                <a:gridCol w="2314800"/>
                <a:gridCol w="23148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Филимонов И.С.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Стражевич А.И.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Александров А.К.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5" name="Google Shape;25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1" name="Google Shape;2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4700" y="2160750"/>
            <a:ext cx="1099125" cy="8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4700" y="1334025"/>
            <a:ext cx="1099125" cy="82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4700" y="2987475"/>
            <a:ext cx="1099126" cy="87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61850" y="1406700"/>
            <a:ext cx="1638250" cy="235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0" name="Google Shape;270;p36"/>
          <p:cNvSpPr txBox="1"/>
          <p:nvPr>
            <p:ph idx="1" type="body"/>
          </p:nvPr>
        </p:nvSpPr>
        <p:spPr>
          <a:xfrm>
            <a:off x="456825" y="1433725"/>
            <a:ext cx="7973700" cy="12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Оформить патент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Оформить технологию и чертеж установки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Доделать сайт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Выступить на ярмарке Сургут. Нефть и Газ 2024 (5000 руб.)</a:t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9" name="Google Shape;279;p36"/>
          <p:cNvGraphicFramePr/>
          <p:nvPr/>
        </p:nvGraphicFramePr>
        <p:xfrm>
          <a:off x="508997" y="3094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{4189A117-3F0E-4E81-93FA-9C78741BC183}</a:tableStyleId>
              </a:tblPr>
              <a:tblGrid>
                <a:gridCol w="3491050"/>
                <a:gridCol w="1755200"/>
                <a:gridCol w="26231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Доделать сайт</a:t>
                      </a:r>
                      <a:endParaRPr sz="10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15.12.2023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Александров А.К.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</a:rPr>
                        <a:t>Оформить патент </a:t>
                      </a:r>
                      <a:r>
                        <a:rPr lang="ru" sz="1000">
                          <a:solidFill>
                            <a:srgbClr val="132C40"/>
                          </a:solidFill>
                        </a:rPr>
                        <a:t>и договор</a:t>
                      </a:r>
                      <a:r>
                        <a:rPr lang="ru" sz="1000">
                          <a:solidFill>
                            <a:srgbClr val="132C40"/>
                          </a:solidFill>
                        </a:rPr>
                        <a:t> на </a:t>
                      </a:r>
                      <a:r>
                        <a:rPr lang="ru" sz="1000">
                          <a:solidFill>
                            <a:srgbClr val="132C40"/>
                          </a:solidFill>
                        </a:rPr>
                        <a:t>технологию </a:t>
                      </a:r>
                      <a:endParaRPr sz="10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10.12.2023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Филимонов И.С.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/>
                        <a:t>П</a:t>
                      </a:r>
                      <a:r>
                        <a:rPr lang="ru" sz="1000"/>
                        <a:t>роанализировать состав полученного продукта при использовании технологии </a:t>
                      </a:r>
                      <a:endParaRPr sz="10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15.12.2023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Стражевич А.И.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0" name="Google Shape;28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6" name="Google Shape;286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Почта: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filimonov_is.edu.surgu.ru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7" name="Google Shape;287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Филимонов Игорь Сергеевич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