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20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3"/>
      <p:bold r:id="rId14"/>
      <p:italic r:id="rId15"/>
      <p:boldItalic r:id="rId16"/>
    </p:embeddedFont>
    <p:embeddedFont>
      <p:font typeface="Nunito" panose="02000000000000000000" pitchFamily="2" charset="0"/>
      <p:regular r:id="rId17"/>
      <p:bold r:id="rId18"/>
      <p:italic r:id="rId19"/>
      <p:boldItalic r:id="rId20"/>
    </p:embeddedFont>
    <p:embeddedFont>
      <p:font typeface="Wingdings 3" pitchFamily="2" charset="2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font" Target="fonts/font1.fntdata" /><Relationship Id="rId18" Type="http://schemas.openxmlformats.org/officeDocument/2006/relationships/font" Target="fonts/font6.fntdata" /><Relationship Id="rId3" Type="http://schemas.openxmlformats.org/officeDocument/2006/relationships/slide" Target="slides/slide2.xml" /><Relationship Id="rId21" Type="http://schemas.openxmlformats.org/officeDocument/2006/relationships/font" Target="fonts/font9.fntdata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17" Type="http://schemas.openxmlformats.org/officeDocument/2006/relationships/font" Target="fonts/font5.fntdata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font" Target="fonts/font4.fntdata" /><Relationship Id="rId20" Type="http://schemas.openxmlformats.org/officeDocument/2006/relationships/font" Target="fonts/font8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font" Target="fonts/font3.fntdata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font" Target="fonts/font7.fntdata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font" Target="fonts/font2.fntdata" /><Relationship Id="rId22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hkD-GYMethkNo00vweXOueIaNnEAWjZVOFe2fY9DaSY/edit?usp=sharing" TargetMode="External" /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 /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Relationship Id="rId4" Type="http://schemas.openxmlformats.org/officeDocument/2006/relationships/hyperlink" Target="https://www.notion.so/intensive22aw/135a5aaf58f84f15ad9ad5c183df08fa" TargetMode="Externa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eefd5c665e07419889d965fc0dc4c8c7" TargetMode="External" /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 /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Relationship Id="rId6" Type="http://schemas.openxmlformats.org/officeDocument/2006/relationships/hyperlink" Target="https://youtu.be/HyMY7T3EEto?t=2520" TargetMode="External" /><Relationship Id="rId5" Type="http://schemas.openxmlformats.org/officeDocument/2006/relationships/hyperlink" Target="https://intensive22aw.notion.site/Lean-Startup-Canvas-e1e5f9d5c96a4352afe19c32348154f7" TargetMode="External" /><Relationship Id="rId4" Type="http://schemas.openxmlformats.org/officeDocument/2006/relationships/hyperlink" Target="https://intensive22aw.notion.site/5df9d71615d646d092fe6bd1f5d6cc39" TargetMode="Externa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5bf51c6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5bf51c6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https://docs.google.com/presentation/d/1hkD-GYMethkNo00vweXOueIaNnEAWjZVOFe2fY9DaSY/edit?usp=sharing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5bf51c69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5bf51c69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пользователя и его проблему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Если это ваше первое поддерживающее мероприятие, 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5bf51c69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5bf51c69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решение проблемы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же слайде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Опишите по шагам ответ на вопрос: как пользователь достигнет цели, используя ваше решение.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По возможности, визуализируйте этот сценарий в виде схемы или прототипа будущего интерфейса решения.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5bf51c69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5bf51c69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5bf51c69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95bf51c69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В этом разделе мы предлагаем вам подумать о том, на чём ваш проект будет зарабатывать деньги и поделиться своими предположениями с экспертами, которым помогут вам скорректировать свою бизнес стратегию.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5bf51c69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5bf51c69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Если вам так удобнее, поместите этот слайд выше, где вы рассказываете о своём решении.</a:t>
            </a: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аналоги вашего решения. Обновленная версия должна у вас появиться по результатам исследования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Хороший вариант (но мы не настаиваем) — представить результаты в виде таблицы, где вы сравниваете ваше решение с аналогами по важным для пользователя параметрам.</a:t>
            </a:r>
            <a:endParaRPr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95bf51c697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95bf51c697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В ходе анализа рынка может выясниться, что сегмент, на который вы ориентируетесь, слишком маленький, и тогда изначальную стратегию придется менять. И наоборот, может быть вы найдёте перспективную рыночную нишу, о которой не догадывались раньше. Кроме того, объём потенциального рынка всегда интересует инвесторов.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Чтобы узнать, как посчитать объем рынка, познакомьтесь с материалом ниже: 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Как посчитать объем рынка 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5bf51c697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5bf51c697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 dirty="0"/>
            </a:br>
            <a:r>
              <a:rPr lang="ru" dirty="0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 dirty="0"/>
            </a:br>
            <a:r>
              <a:rPr lang="ru" dirty="0"/>
              <a:t>О том, как ответить на вопросы выше, читайте с статье: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 dirty="0"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 dirty="0"/>
            </a:br>
            <a:r>
              <a:rPr lang="ru" dirty="0"/>
              <a:t>1.</a:t>
            </a:r>
            <a:r>
              <a:rPr lang="ru" b="1" dirty="0"/>
              <a:t> 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b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5bf51c697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5bf51c697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32095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48717137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9584877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4994773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3095186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8453977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4441086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62043659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69325197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59378373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3771830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304783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8598366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2419082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48000236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06316665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229471034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42079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4804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theme" Target="../theme/theme1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slideLayout" Target="../slideLayouts/slideLayout19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6/4/2025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6177783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8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8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8.xml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5" Type="http://schemas.openxmlformats.org/officeDocument/2006/relationships/image" Target="../media/image4.png" /><Relationship Id="rId4" Type="http://schemas.openxmlformats.org/officeDocument/2006/relationships/notesSlide" Target="../notesSlides/notesSlide5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9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8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8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8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7" Type="http://schemas.openxmlformats.org/officeDocument/2006/relationships/image" Target="../media/image10.jp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8.xml" /><Relationship Id="rId6" Type="http://schemas.openxmlformats.org/officeDocument/2006/relationships/image" Target="../media/image9.jpg" /><Relationship Id="rId5" Type="http://schemas.openxmlformats.org/officeDocument/2006/relationships/image" Target="../media/image8.tmp" /><Relationship Id="rId4" Type="http://schemas.openxmlformats.org/officeDocument/2006/relationships/image" Target="../media/image7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212" y="287743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Сайт-конструктор лофт мебели и металлоконструкций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MGT</a:t>
            </a:r>
            <a:b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Промежуточные результаты </a:t>
            </a:r>
            <a:b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этапа «Разработка» </a:t>
            </a: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3513929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НГУЭУ</a:t>
            </a:r>
            <a:endParaRPr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4294967295"/>
          </p:nvPr>
        </p:nvSpPr>
        <p:spPr>
          <a:xfrm>
            <a:off x="0" y="4064000"/>
            <a:ext cx="8520113" cy="7921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Инициативная разработка</a:t>
            </a:r>
            <a:endParaRPr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226639" y="423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Пользователь и его проблема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995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Люди, которые осуществляют переезд на новое место жительства или хотят обновить мебель в своём доме, часто сталкиваются с необходимостью производства мебели и металлоконструкций на заказ, поскольку учесть все нюансы в потоковом производстве невозможно.</a:t>
            </a:r>
            <a:r>
              <a:rPr lang="ru-RU" altLang="ru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Пользователь вынужден тратить дополнительное время</a:t>
            </a:r>
            <a:r>
              <a:rPr lang="ru-RU" altLang="ru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ru-RU" altLang="ru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того чтобы найти надежного производителя и создать модель по своим требованиям.</a:t>
            </a:r>
            <a:endParaRPr lang="ru-RU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23237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Наш сайт работает по принципу простоты и удобства. Пользователь, желающий приобрести новую мебель, ищет нужную для себя категорию товара, а после, переходит на вкладку с расчётом стоимости. Далее он вводит размеры продукции, цвет, доп. элементы и ему выводится предварительный расчёт стоимости. Если у клиента есть какие-то индивидуальные пожелания, то он отправляет чертежи, либо вводит их в текстовом поле, после чего менеджер рассматривает заказ и связывается с клиентом для дальнейшего согласования деталей и заключения договора.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703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Пользовательский сценарий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-10633" y="559940"/>
            <a:ext cx="3462858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Перейти на сайт и выбрать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Рассчитать стоимость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54A8906D-A39B-4370-9D5F-6FD20CB3FC4D}"/>
              </a:ext>
            </a:extLst>
          </p:cNvPr>
          <p:cNvSpPr/>
          <p:nvPr/>
        </p:nvSpPr>
        <p:spPr>
          <a:xfrm>
            <a:off x="2838893" y="831940"/>
            <a:ext cx="834656" cy="364043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870CDB-E263-44D6-8105-958451B134EE}"/>
              </a:ext>
            </a:extLst>
          </p:cNvPr>
          <p:cNvSpPr txBox="1"/>
          <p:nvPr/>
        </p:nvSpPr>
        <p:spPr>
          <a:xfrm>
            <a:off x="3673549" y="619730"/>
            <a:ext cx="2849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Ввести в калькулятор требуемые значения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A547F03-53E6-465B-AF1E-7A8BFBA07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243" y="1423479"/>
            <a:ext cx="2945794" cy="22491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9FFD9C8-D4C9-44C9-B30F-443FF1BA2AE7}"/>
              </a:ext>
            </a:extLst>
          </p:cNvPr>
          <p:cNvSpPr txBox="1"/>
          <p:nvPr/>
        </p:nvSpPr>
        <p:spPr>
          <a:xfrm>
            <a:off x="6953693" y="559940"/>
            <a:ext cx="2190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Указать свои данные и нажать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Отправить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25D1321-781A-42FF-BE93-0D12AF32A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97" y="1424636"/>
            <a:ext cx="2977118" cy="224681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8ADED9E-F1FD-4824-BD4C-13916AB523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565" y="1418911"/>
            <a:ext cx="2849526" cy="2244241"/>
          </a:xfrm>
          <a:prstGeom prst="rect">
            <a:avLst/>
          </a:prstGeom>
        </p:spPr>
      </p:pic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A30AE2BA-519D-430B-833C-0D20FFC0A25F}"/>
              </a:ext>
            </a:extLst>
          </p:cNvPr>
          <p:cNvSpPr/>
          <p:nvPr/>
        </p:nvSpPr>
        <p:spPr>
          <a:xfrm>
            <a:off x="6119037" y="820040"/>
            <a:ext cx="834656" cy="364043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3948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проекте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bandicam 2025-05-29 21-51-01-279(1)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B49F4F3E-9E6C-41B1-AF0C-314607B0BF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4360" y="699612"/>
            <a:ext cx="8095279" cy="39042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11700" y="-170121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Экономика </a:t>
            </a:r>
            <a:r>
              <a:rPr lang="ru" sz="2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endParaRPr sz="2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FA7901-36E4-4F29-83C3-CE9199A56649}"/>
              </a:ext>
            </a:extLst>
          </p:cNvPr>
          <p:cNvSpPr txBox="1"/>
          <p:nvPr/>
        </p:nvSpPr>
        <p:spPr>
          <a:xfrm>
            <a:off x="311700" y="468788"/>
            <a:ext cx="7864737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статьи расходов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Покупка доменного имени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Затраты на проведение рекламной кампании</a:t>
            </a:r>
          </a:p>
          <a:p>
            <a:pPr marL="285750" indent="-285750">
              <a:buFontTx/>
              <a:buChar char="-"/>
            </a:pP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Способы монетизации</a:t>
            </a: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Прибыль от размещённой на сайте рекламы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 от продаж</a:t>
            </a:r>
            <a:br>
              <a:rPr lang="en-US" dirty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0" y="1473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Аналоги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20655" y="741258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Авито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Большое количество мастеров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Отсутствие возможно расчёта примерной стоимости здесь и сейчас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Необходимость изучать различных специалистов в поисках лучшего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Длительное ожидание ответа</a:t>
            </a:r>
            <a:endParaRPr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нак ''плюс'' 2">
            <a:extLst>
              <a:ext uri="{FF2B5EF4-FFF2-40B4-BE49-F238E27FC236}">
                <a16:creationId xmlns:a16="http://schemas.microsoft.com/office/drawing/2014/main" id="{7FBBFE9B-526B-4356-B448-F749024277EE}"/>
              </a:ext>
            </a:extLst>
          </p:cNvPr>
          <p:cNvSpPr/>
          <p:nvPr/>
        </p:nvSpPr>
        <p:spPr>
          <a:xfrm>
            <a:off x="302745" y="1158521"/>
            <a:ext cx="528272" cy="478466"/>
          </a:xfrm>
          <a:prstGeom prst="mathPlus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нак ''минус'' 3">
            <a:extLst>
              <a:ext uri="{FF2B5EF4-FFF2-40B4-BE49-F238E27FC236}">
                <a16:creationId xmlns:a16="http://schemas.microsoft.com/office/drawing/2014/main" id="{30381219-50AF-45F6-A1D5-C077A54162F1}"/>
              </a:ext>
            </a:extLst>
          </p:cNvPr>
          <p:cNvSpPr/>
          <p:nvPr/>
        </p:nvSpPr>
        <p:spPr>
          <a:xfrm>
            <a:off x="320372" y="2075495"/>
            <a:ext cx="606056" cy="478466"/>
          </a:xfrm>
          <a:prstGeom prst="mathMinus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E28832-C275-49AD-81B5-0FFB4C19B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623" y="712361"/>
            <a:ext cx="744279" cy="5850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отчете E-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«Тренды мебельного рынка 2023-2024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гг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60% респондентов говорили, что приобретают мебель в разных местах — то есть, и онлайн, и офлайн. А по данным Ассоциации компаний интернет-торговли (АКИТ), мебель и товары для дома вошли в топ-3 товаров по объемам продаж в интернете за 1 полугодие 2024 года. Такая динамика рынка будет стимулировать производителей и ритейлеров выходить на маркетплейсы, развивать интернет-магазины и возможности для потребителя в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онлайне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предлагать удобные инструменты для поиска, подбора и сравнения товаров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311700" y="20347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издержек и бизнес-модель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439291" y="776171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Нашими клиентами могут быть как отдельные люди, так и различные компании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Наш проект зарабатывает на продажи готовой продукции, а также получает прибыль от размещения рекламы на сайте</a:t>
            </a:r>
            <a:b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Наши издержки – затраты на сырьё, арендная плата, заработная плата сотрудникам и т.д</a:t>
            </a:r>
            <a:br>
              <a:rPr lang="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Каналы распространения нашего проекта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Реклама в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яндекс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директе</a:t>
            </a:r>
            <a:b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оциальные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сети</a:t>
            </a:r>
            <a:b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Баннеры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lang="en-US" sz="16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br>
              <a:rPr lang="ru" dirty="0"/>
            </a:br>
            <a:br>
              <a:rPr lang="ru" dirty="0"/>
            </a:br>
            <a:br>
              <a:rPr lang="ru" dirty="0"/>
            </a:br>
            <a:endParaRPr dirty="0"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7392DC-9BB3-4CB9-B018-08F6E72A1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34" y="1324239"/>
            <a:ext cx="1680124" cy="23296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0CABA3-4409-4D46-AE0B-BEF2A95C020B}"/>
              </a:ext>
            </a:extLst>
          </p:cNvPr>
          <p:cNvSpPr txBox="1"/>
          <p:nvPr/>
        </p:nvSpPr>
        <p:spPr>
          <a:xfrm>
            <a:off x="-27226" y="3663736"/>
            <a:ext cx="25305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Елизавета </a:t>
            </a:r>
            <a:r>
              <a:rPr lang="ru-RU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Попыловских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131A47-DFFC-4FA8-B9E4-D0E90D5B8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0560" y="1324238"/>
            <a:ext cx="1680124" cy="23296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80403B-1B75-42D2-B69C-9C6C426FC98F}"/>
              </a:ext>
            </a:extLst>
          </p:cNvPr>
          <p:cNvSpPr txBox="1"/>
          <p:nvPr/>
        </p:nvSpPr>
        <p:spPr>
          <a:xfrm>
            <a:off x="2138516" y="3663736"/>
            <a:ext cx="18606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Виздин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Артём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51E7B61-419E-4738-A923-9F1E95F0CB5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628086" y="1341893"/>
            <a:ext cx="1720783" cy="23218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D88B7A-0C99-4D23-B6A4-DB71314A8B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6271" y="1324238"/>
            <a:ext cx="1841795" cy="23509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49D460-CCB3-4461-9109-733C1CCF29BF}"/>
              </a:ext>
            </a:extLst>
          </p:cNvPr>
          <p:cNvSpPr txBox="1"/>
          <p:nvPr/>
        </p:nvSpPr>
        <p:spPr>
          <a:xfrm>
            <a:off x="3713768" y="3649734"/>
            <a:ext cx="1720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Кийко Алиса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E1B9C2-52FB-48F0-8C13-9C70C5541A1B}"/>
              </a:ext>
            </a:extLst>
          </p:cNvPr>
          <p:cNvSpPr txBox="1"/>
          <p:nvPr/>
        </p:nvSpPr>
        <p:spPr>
          <a:xfrm>
            <a:off x="5451291" y="3675184"/>
            <a:ext cx="22817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Левченко Кристина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316FCF7-A077-4D11-9F08-07B30FAD88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5467" y="1324238"/>
            <a:ext cx="1776501" cy="232968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2E74D69-58EA-44BB-A567-7AB64866E68A}"/>
              </a:ext>
            </a:extLst>
          </p:cNvPr>
          <p:cNvSpPr txBox="1"/>
          <p:nvPr/>
        </p:nvSpPr>
        <p:spPr>
          <a:xfrm>
            <a:off x="7321186" y="3675184"/>
            <a:ext cx="1720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Храмцов Максим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311</TotalTime>
  <Words>1172</Words>
  <Application>Microsoft Office PowerPoint</Application>
  <PresentationFormat>Экран (16:9)</PresentationFormat>
  <Paragraphs>73</Paragraphs>
  <Slides>10</Slides>
  <Notes>10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Сектор</vt:lpstr>
      <vt:lpstr>Сайт-конструктор лофт мебели и металлоконструкций MGT  Промежуточные результаты  этапа «Разработка» </vt:lpstr>
      <vt:lpstr>Пользователь и его проблема</vt:lpstr>
      <vt:lpstr>Решение</vt:lpstr>
      <vt:lpstr>Пользовательский сценарий</vt:lpstr>
      <vt:lpstr>О проекте</vt:lpstr>
      <vt:lpstr>Экономика проекта</vt:lpstr>
      <vt:lpstr>Аналоги</vt:lpstr>
      <vt:lpstr>Рынок</vt:lpstr>
      <vt:lpstr>Структура издержек и бизнес-модель</vt:lpstr>
      <vt:lpstr>Команда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Скопируйте этот шаблон</dc:title>
  <cp:lastModifiedBy>kiikoalisa@gmail.com</cp:lastModifiedBy>
  <cp:revision>27</cp:revision>
  <dcterms:modified xsi:type="dcterms:W3CDTF">2025-06-04T07:01:46Z</dcterms:modified>
</cp:coreProperties>
</file>