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62" r:id="rId3"/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1315700" cx="20104100"/>
  <p:notesSz cx="9947275" cy="68151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ru-RU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3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4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6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7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8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9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0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41.png"/><Relationship Id="rId4" Type="http://schemas.openxmlformats.org/officeDocument/2006/relationships/image" Target="../media/image22.png"/><Relationship Id="rId5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41.png"/><Relationship Id="rId4" Type="http://schemas.openxmlformats.org/officeDocument/2006/relationships/image" Target="../media/image22.png"/><Relationship Id="rId5" Type="http://schemas.openxmlformats.org/officeDocument/2006/relationships/image" Target="../media/image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2.png"/><Relationship Id="rId4" Type="http://schemas.openxmlformats.org/officeDocument/2006/relationships/image" Target="../media/image7.png"/><Relationship Id="rId5" Type="http://schemas.openxmlformats.org/officeDocument/2006/relationships/image" Target="../media/image1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2.png"/><Relationship Id="rId4" Type="http://schemas.openxmlformats.org/officeDocument/2006/relationships/image" Target="../media/image7.png"/><Relationship Id="rId5" Type="http://schemas.openxmlformats.org/officeDocument/2006/relationships/image" Target="../media/image1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Relationship Id="rId3" Type="http://schemas.openxmlformats.org/officeDocument/2006/relationships/image" Target="../media/image10.jpg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Relationship Id="rId3" Type="http://schemas.openxmlformats.org/officeDocument/2006/relationships/image" Target="../media/image9.png"/><Relationship Id="rId4" Type="http://schemas.openxmlformats.org/officeDocument/2006/relationships/image" Target="../media/image17.png"/><Relationship Id="rId5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Relationship Id="rId3" Type="http://schemas.openxmlformats.org/officeDocument/2006/relationships/image" Target="../media/image16.png"/><Relationship Id="rId4" Type="http://schemas.openxmlformats.org/officeDocument/2006/relationships/image" Target="../media/image7.png"/><Relationship Id="rId5" Type="http://schemas.openxmlformats.org/officeDocument/2006/relationships/image" Target="../media/image1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jpg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jpg"/><Relationship Id="rId3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jpg"/><Relationship Id="rId3" Type="http://schemas.openxmlformats.org/officeDocument/2006/relationships/image" Target="../media/image43.png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2" type="body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 rot="10800000">
            <a:off x="-2925208" y="4296696"/>
            <a:ext cx="10473262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6" name="Google Shape;26;p3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p4"/>
          <p:cNvSpPr txBox="1"/>
          <p:nvPr>
            <p:ph idx="1" type="body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" name="Google Shape;33;p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4"/>
          <p:cNvSpPr txBox="1"/>
          <p:nvPr>
            <p:ph idx="4" type="body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5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6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>
            <a:off x="8650225" y="-2453964"/>
            <a:ext cx="14708920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7" name="Google Shape;4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6" name="Google Shape;56;p7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7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7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7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7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7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7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7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7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7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7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7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7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5" name="Google Shape;75;p8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8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8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9"/>
          <p:cNvPicPr preferRelativeResize="0"/>
          <p:nvPr/>
        </p:nvPicPr>
        <p:blipFill rotWithShape="1">
          <a:blip r:embed="rId3">
            <a:alphaModFix/>
          </a:blip>
          <a:srcRect b="8318" l="-911" r="6517" t="0"/>
          <a:stretch/>
        </p:blipFill>
        <p:spPr>
          <a:xfrm>
            <a:off x="0" y="0"/>
            <a:ext cx="2022851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9"/>
          <p:cNvSpPr txBox="1"/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9"/>
          <p:cNvSpPr txBox="1"/>
          <p:nvPr>
            <p:ph idx="1" type="subTitle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9"/>
          <p:cNvSpPr txBox="1"/>
          <p:nvPr>
            <p:ph idx="2" type="body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4" name="Google Shape;8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0" name="Google Shape;90;p10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0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10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0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63346" y="-3760202"/>
            <a:ext cx="15445312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2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2"/>
          <p:cNvSpPr txBox="1"/>
          <p:nvPr>
            <p:ph idx="1" type="subTitle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12"/>
          <p:cNvSpPr txBox="1"/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2" name="Google Shape;102;p12"/>
          <p:cNvSpPr txBox="1"/>
          <p:nvPr>
            <p:ph idx="11" type="ftr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3" name="Google Shape;10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 txBox="1"/>
          <p:nvPr>
            <p:ph idx="1" type="subTitle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6" name="Google Shape;10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3"/>
          <p:cNvSpPr txBox="1"/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" name="Google Shape;108;p13"/>
          <p:cNvSpPr txBox="1"/>
          <p:nvPr>
            <p:ph idx="11" type="ftr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13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4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4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14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15" name="Google Shape;11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4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14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8" name="Google Shape;11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2" name="Google Shape;12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Google Shape;125;p15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6" name="Google Shape;126;p15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6"/>
          <p:cNvPicPr preferRelativeResize="0"/>
          <p:nvPr/>
        </p:nvPicPr>
        <p:blipFill rotWithShape="1">
          <a:blip r:embed="rId3">
            <a:alphaModFix/>
          </a:blip>
          <a:srcRect b="31480" l="9099" r="12464" t="15719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0" name="Google Shape;13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16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4" name="Google Shape;134;p16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  <p:sldLayoutId id="2147483658" r:id="rId2"/>
    <p:sldLayoutId id="2147483659" r:id="rId3"/>
    <p:sldLayoutId id="2147483660" r:id="rId4"/>
    <p:sldLayoutId id="2147483661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8.png"/><Relationship Id="rId4" Type="http://schemas.openxmlformats.org/officeDocument/2006/relationships/image" Target="../media/image27.png"/><Relationship Id="rId5" Type="http://schemas.openxmlformats.org/officeDocument/2006/relationships/image" Target="../media/image2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4.png"/><Relationship Id="rId5" Type="http://schemas.openxmlformats.org/officeDocument/2006/relationships/image" Target="../media/image32.png"/><Relationship Id="rId6" Type="http://schemas.openxmlformats.org/officeDocument/2006/relationships/image" Target="../media/image34.png"/><Relationship Id="rId7" Type="http://schemas.openxmlformats.org/officeDocument/2006/relationships/image" Target="../media/image28.png"/><Relationship Id="rId8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8.png"/><Relationship Id="rId4" Type="http://schemas.openxmlformats.org/officeDocument/2006/relationships/image" Target="../media/image36.jpg"/><Relationship Id="rId9" Type="http://schemas.openxmlformats.org/officeDocument/2006/relationships/image" Target="../media/image30.png"/><Relationship Id="rId5" Type="http://schemas.openxmlformats.org/officeDocument/2006/relationships/image" Target="../media/image35.jpg"/><Relationship Id="rId6" Type="http://schemas.openxmlformats.org/officeDocument/2006/relationships/image" Target="../media/image29.png"/><Relationship Id="rId7" Type="http://schemas.openxmlformats.org/officeDocument/2006/relationships/image" Target="../media/image33.png"/><Relationship Id="rId8" Type="http://schemas.openxmlformats.org/officeDocument/2006/relationships/image" Target="../media/image3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0116799" cy="113157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>
            <p:ph type="ctrTitle"/>
          </p:nvPr>
        </p:nvSpPr>
        <p:spPr>
          <a:xfrm>
            <a:off x="888112" y="5061397"/>
            <a:ext cx="7400100" cy="2290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/>
              <a:t>Путь студента</a:t>
            </a:r>
            <a:endParaRPr/>
          </a:p>
        </p:txBody>
      </p:sp>
      <p:sp>
        <p:nvSpPr>
          <p:cNvPr id="141" name="Google Shape;141;p17"/>
          <p:cNvSpPr txBox="1"/>
          <p:nvPr>
            <p:ph idx="1" type="subTitle"/>
          </p:nvPr>
        </p:nvSpPr>
        <p:spPr>
          <a:xfrm>
            <a:off x="888100" y="7778850"/>
            <a:ext cx="8276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</a:pPr>
            <a:r>
              <a:rPr lang="ru-RU" sz="4400"/>
              <a:t>2D Игра про БГТУ «</a:t>
            </a:r>
            <a:r>
              <a:rPr lang="ru-RU" sz="4400"/>
              <a:t>ВОЕНМЕХ»</a:t>
            </a:r>
            <a:endParaRPr/>
          </a:p>
        </p:txBody>
      </p:sp>
      <p:sp>
        <p:nvSpPr>
          <p:cNvPr id="142" name="Google Shape;142;p17"/>
          <p:cNvSpPr txBox="1"/>
          <p:nvPr>
            <p:ph idx="2" type="body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D7C0"/>
              </a:buClr>
              <a:buSzPts val="1400"/>
              <a:buNone/>
            </a:pPr>
            <a:r>
              <a:rPr lang="ru-RU"/>
              <a:t>Кафедра “О7”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176" y="1785"/>
            <a:ext cx="20110451" cy="1131212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8"/>
          <p:cNvSpPr txBox="1"/>
          <p:nvPr>
            <p:ph idx="1" type="body"/>
          </p:nvPr>
        </p:nvSpPr>
        <p:spPr>
          <a:xfrm>
            <a:off x="871550" y="3458700"/>
            <a:ext cx="17253300" cy="31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720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Ежегодно в БГТУ «Военмех» подает заявления 7,5 тысяч абитуриентов.</a:t>
            </a:r>
            <a:endParaRPr sz="3600"/>
          </a:p>
          <a:p>
            <a:pPr indent="-45720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На кафедру О7 «Информационные технологии и программная инженерия» очень высокий конкурс.</a:t>
            </a:r>
            <a:endParaRPr sz="3600"/>
          </a:p>
          <a:p>
            <a:pPr indent="-45720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Тут важно не количество, а качество!</a:t>
            </a:r>
            <a:endParaRPr sz="3600"/>
          </a:p>
          <a:p>
            <a:pPr indent="-45720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ВУЗ нуждается в мотивированных студентах.</a:t>
            </a:r>
            <a:endParaRPr sz="3600"/>
          </a:p>
        </p:txBody>
      </p:sp>
      <p:sp>
        <p:nvSpPr>
          <p:cNvPr id="149" name="Google Shape;149;p18"/>
          <p:cNvSpPr txBox="1"/>
          <p:nvPr>
            <p:ph type="title"/>
          </p:nvPr>
        </p:nvSpPr>
        <p:spPr>
          <a:xfrm>
            <a:off x="87153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Актуальность проекта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176" y="1785"/>
            <a:ext cx="20110451" cy="11312129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156" name="Google Shape;156;p19"/>
          <p:cNvSpPr txBox="1"/>
          <p:nvPr>
            <p:ph idx="3" type="body"/>
          </p:nvPr>
        </p:nvSpPr>
        <p:spPr>
          <a:xfrm>
            <a:off x="894600" y="2183102"/>
            <a:ext cx="8793300" cy="62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Как абитуриенты узнают о том, что наша кафедра лучшая?</a:t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Большинство решений не подходят именно для демонстрации достижений нашей кафедры и результатов </a:t>
            </a:r>
            <a:r>
              <a:rPr lang="ru-RU" sz="3600"/>
              <a:t>обучения.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Не хватает наглядности и портативности достижений кафедры.</a:t>
            </a:r>
            <a:endParaRPr sz="3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E69138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1" y="0"/>
            <a:ext cx="20116799" cy="1131570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0"/>
          <p:cNvSpPr txBox="1"/>
          <p:nvPr>
            <p:ph idx="1" type="body"/>
          </p:nvPr>
        </p:nvSpPr>
        <p:spPr>
          <a:xfrm>
            <a:off x="894600" y="1728873"/>
            <a:ext cx="11189400" cy="8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200"/>
              <a:t>И поэтому мы решили создать игру “Путь студента”!</a:t>
            </a:r>
            <a:endParaRPr sz="3200"/>
          </a:p>
          <a:p>
            <a:pPr indent="0" lvl="0" marL="1587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</p:txBody>
      </p:sp>
      <p:sp>
        <p:nvSpPr>
          <p:cNvPr id="163" name="Google Shape;163;p20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pic>
        <p:nvPicPr>
          <p:cNvPr id="164" name="Google Shape;16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4600" y="2536412"/>
            <a:ext cx="7521949" cy="820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0"/>
          <p:cNvPicPr preferRelativeResize="0"/>
          <p:nvPr/>
        </p:nvPicPr>
        <p:blipFill rotWithShape="1">
          <a:blip r:embed="rId5">
            <a:alphaModFix/>
          </a:blip>
          <a:srcRect b="874" l="0" r="0" t="884"/>
          <a:stretch/>
        </p:blipFill>
        <p:spPr>
          <a:xfrm>
            <a:off x="8807025" y="3737001"/>
            <a:ext cx="10525700" cy="5807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1" y="0"/>
            <a:ext cx="2011680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1"/>
          <p:cNvSpPr txBox="1"/>
          <p:nvPr>
            <p:ph idx="1" type="body"/>
          </p:nvPr>
        </p:nvSpPr>
        <p:spPr>
          <a:xfrm>
            <a:off x="894600" y="1589132"/>
            <a:ext cx="9741300" cy="41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Основная аудитория - 7,5 тысяч абитуриентов ежегодно.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Студенты </a:t>
            </a:r>
            <a:r>
              <a:rPr lang="ru-RU" sz="3600"/>
              <a:t>обучающиеся в БГТУ «ВОЕНМЕХ».</a:t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Возможно преподаватели ВУЗа, если станет скучно на лабораторной работе.</a:t>
            </a:r>
            <a:endParaRPr sz="3600"/>
          </a:p>
        </p:txBody>
      </p:sp>
      <p:sp>
        <p:nvSpPr>
          <p:cNvPr id="172" name="Google Shape;172;p21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176" y="1785"/>
            <a:ext cx="20110451" cy="1131212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2"/>
          <p:cNvSpPr txBox="1"/>
          <p:nvPr>
            <p:ph idx="1" type="body"/>
          </p:nvPr>
        </p:nvSpPr>
        <p:spPr>
          <a:xfrm>
            <a:off x="871550" y="3342250"/>
            <a:ext cx="14574900" cy="66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Проект является социальным, </a:t>
            </a:r>
            <a:r>
              <a:rPr lang="ru-RU" sz="3600"/>
              <a:t>некоммерческим</a:t>
            </a:r>
            <a:r>
              <a:rPr lang="ru-RU" sz="3600"/>
              <a:t>!</a:t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В игру будет встроена функция “донейшн”, если кто-то захочет поддержать проект.</a:t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Также планируется </a:t>
            </a:r>
            <a:r>
              <a:rPr lang="ru-RU" sz="3600"/>
              <a:t>монетизация</a:t>
            </a:r>
            <a:r>
              <a:rPr lang="ru-RU" sz="3600"/>
              <a:t> через продажу рекламы мероприятий ВУЗа и его </a:t>
            </a:r>
            <a:r>
              <a:rPr lang="ru-RU" sz="3600"/>
              <a:t>партнеров.</a:t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Планируется выложить игру на itch.io и в будущем на VK Play</a:t>
            </a:r>
            <a:endParaRPr sz="3600"/>
          </a:p>
        </p:txBody>
      </p:sp>
      <p:sp>
        <p:nvSpPr>
          <p:cNvPr id="179" name="Google Shape;179;p22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Бизнес-модель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176" y="1785"/>
            <a:ext cx="20110451" cy="11312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3"/>
          <p:cNvPicPr preferRelativeResize="0"/>
          <p:nvPr/>
        </p:nvPicPr>
        <p:blipFill rotWithShape="1">
          <a:blip r:embed="rId4">
            <a:alphaModFix/>
          </a:blip>
          <a:srcRect b="-160" l="0" r="0" t="160"/>
          <a:stretch/>
        </p:blipFill>
        <p:spPr>
          <a:xfrm flipH="1" rot="-431550">
            <a:off x="1734625" y="6987525"/>
            <a:ext cx="4596950" cy="459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3"/>
          <p:cNvSpPr txBox="1"/>
          <p:nvPr>
            <p:ph idx="1" type="body"/>
          </p:nvPr>
        </p:nvSpPr>
        <p:spPr>
          <a:xfrm>
            <a:off x="697013" y="1342125"/>
            <a:ext cx="11358300" cy="11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600"/>
              <a:t>На данный момент готов</a:t>
            </a:r>
            <a:r>
              <a:rPr lang="ru-RU" sz="3600"/>
              <a:t>ы следующие возможности:</a:t>
            </a:r>
            <a:endParaRPr sz="3600"/>
          </a:p>
        </p:txBody>
      </p:sp>
      <p:sp>
        <p:nvSpPr>
          <p:cNvPr id="187" name="Google Shape;187;p23"/>
          <p:cNvSpPr txBox="1"/>
          <p:nvPr>
            <p:ph type="title"/>
          </p:nvPr>
        </p:nvSpPr>
        <p:spPr>
          <a:xfrm>
            <a:off x="697013" y="43102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Текущие результаты</a:t>
            </a:r>
            <a:endParaRPr/>
          </a:p>
        </p:txBody>
      </p:sp>
      <p:sp>
        <p:nvSpPr>
          <p:cNvPr id="188" name="Google Shape;188;p23"/>
          <p:cNvSpPr txBox="1"/>
          <p:nvPr>
            <p:ph idx="2" type="body"/>
          </p:nvPr>
        </p:nvSpPr>
        <p:spPr>
          <a:xfrm>
            <a:off x="697022" y="2562375"/>
            <a:ext cx="8719800" cy="40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Диалоговая система</a:t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Система квестов</a:t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Передвижение персонажа</a:t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Инвентарь</a:t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Часть графики проекта</a:t>
            </a:r>
            <a:endParaRPr sz="3600"/>
          </a:p>
        </p:txBody>
      </p:sp>
      <p:pic>
        <p:nvPicPr>
          <p:cNvPr id="189" name="Google Shape;18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055325" y="2188987"/>
            <a:ext cx="6823723" cy="3764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055325" y="6513755"/>
            <a:ext cx="6823724" cy="3787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431550">
            <a:off x="6559550" y="6987525"/>
            <a:ext cx="4596950" cy="459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23737" y="7853625"/>
            <a:ext cx="4596950" cy="459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3"/>
          <p:cNvPicPr preferRelativeResize="0"/>
          <p:nvPr/>
        </p:nvPicPr>
        <p:blipFill rotWithShape="1">
          <a:blip r:embed="rId9">
            <a:alphaModFix/>
          </a:blip>
          <a:srcRect b="1940" l="4280" r="-4280" t="-1940"/>
          <a:stretch/>
        </p:blipFill>
        <p:spPr>
          <a:xfrm>
            <a:off x="-742863" y="7482550"/>
            <a:ext cx="4596950" cy="459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 txBox="1"/>
          <p:nvPr>
            <p:ph idx="1" type="body"/>
          </p:nvPr>
        </p:nvSpPr>
        <p:spPr>
          <a:xfrm>
            <a:off x="894604" y="1611050"/>
            <a:ext cx="12704100" cy="11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000"/>
              <a:t>Наша команда состоит из мотивированных студентов 3 курса:</a:t>
            </a:r>
            <a:endParaRPr sz="3000"/>
          </a:p>
        </p:txBody>
      </p:sp>
      <p:sp>
        <p:nvSpPr>
          <p:cNvPr id="199" name="Google Shape;199;p2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200" name="Google Shape;200;p24"/>
          <p:cNvSpPr txBox="1"/>
          <p:nvPr>
            <p:ph idx="4" type="body"/>
          </p:nvPr>
        </p:nvSpPr>
        <p:spPr>
          <a:xfrm>
            <a:off x="876520" y="7145125"/>
            <a:ext cx="25317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Лидер</a:t>
            </a:r>
            <a:endParaRPr/>
          </a:p>
        </p:txBody>
      </p:sp>
      <p:sp>
        <p:nvSpPr>
          <p:cNvPr id="201" name="Google Shape;201;p24"/>
          <p:cNvSpPr txBox="1"/>
          <p:nvPr>
            <p:ph idx="5" type="body"/>
          </p:nvPr>
        </p:nvSpPr>
        <p:spPr>
          <a:xfrm>
            <a:off x="809050" y="7815925"/>
            <a:ext cx="3914700" cy="15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Лидер команды, генератор идей, сценарист, разработчик C#</a:t>
            </a:r>
            <a:endParaRPr sz="2400"/>
          </a:p>
        </p:txBody>
      </p:sp>
      <p:sp>
        <p:nvSpPr>
          <p:cNvPr id="202" name="Google Shape;202;p24"/>
          <p:cNvSpPr txBox="1"/>
          <p:nvPr>
            <p:ph idx="7" type="body"/>
          </p:nvPr>
        </p:nvSpPr>
        <p:spPr>
          <a:xfrm>
            <a:off x="5161300" y="7077500"/>
            <a:ext cx="4269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Дизайнер-программист</a:t>
            </a:r>
            <a:br>
              <a:rPr lang="ru-RU"/>
            </a:br>
            <a:endParaRPr/>
          </a:p>
        </p:txBody>
      </p:sp>
      <p:pic>
        <p:nvPicPr>
          <p:cNvPr id="203" name="Google Shape;203;p24"/>
          <p:cNvPicPr preferRelativeResize="0"/>
          <p:nvPr>
            <p:ph idx="9" type="pic"/>
          </p:nvPr>
        </p:nvPicPr>
        <p:blipFill rotWithShape="1">
          <a:blip r:embed="rId4">
            <a:alphaModFix/>
          </a:blip>
          <a:srcRect b="49862" l="60750" r="32637" t="41183"/>
          <a:stretch/>
        </p:blipFill>
        <p:spPr>
          <a:xfrm>
            <a:off x="10308900" y="4436650"/>
            <a:ext cx="2188158" cy="2225101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4"/>
          <p:cNvSpPr txBox="1"/>
          <p:nvPr>
            <p:ph idx="13" type="body"/>
          </p:nvPr>
        </p:nvSpPr>
        <p:spPr>
          <a:xfrm>
            <a:off x="10308905" y="7077489"/>
            <a:ext cx="4134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Программист</a:t>
            </a:r>
            <a:endParaRPr/>
          </a:p>
        </p:txBody>
      </p:sp>
      <p:pic>
        <p:nvPicPr>
          <p:cNvPr id="205" name="Google Shape;205;p24"/>
          <p:cNvPicPr preferRelativeResize="0"/>
          <p:nvPr>
            <p:ph idx="3" type="pic"/>
          </p:nvPr>
        </p:nvPicPr>
        <p:blipFill rotWithShape="1">
          <a:blip r:embed="rId5">
            <a:alphaModFix/>
          </a:blip>
          <a:srcRect b="12467" l="0" r="0" t="12474"/>
          <a:stretch/>
        </p:blipFill>
        <p:spPr>
          <a:xfrm>
            <a:off x="877300" y="4472303"/>
            <a:ext cx="2139953" cy="2141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4"/>
          <p:cNvPicPr preferRelativeResize="0"/>
          <p:nvPr>
            <p:ph idx="6" type="pic"/>
          </p:nvPr>
        </p:nvPicPr>
        <p:blipFill rotWithShape="1">
          <a:blip r:embed="rId6">
            <a:alphaModFix/>
          </a:blip>
          <a:srcRect b="40929" l="17438" r="44081" t="7780"/>
          <a:stretch/>
        </p:blipFill>
        <p:spPr>
          <a:xfrm>
            <a:off x="5245571" y="4472300"/>
            <a:ext cx="2139949" cy="21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4"/>
          <p:cNvSpPr txBox="1"/>
          <p:nvPr>
            <p:ph idx="5" type="body"/>
          </p:nvPr>
        </p:nvSpPr>
        <p:spPr>
          <a:xfrm>
            <a:off x="5161300" y="7817450"/>
            <a:ext cx="4269600" cy="15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Аниматор, дизайнер персонажей и локаций, разработчик C#</a:t>
            </a:r>
            <a:endParaRPr sz="2400"/>
          </a:p>
        </p:txBody>
      </p:sp>
      <p:sp>
        <p:nvSpPr>
          <p:cNvPr id="208" name="Google Shape;208;p24"/>
          <p:cNvSpPr txBox="1"/>
          <p:nvPr>
            <p:ph idx="5" type="body"/>
          </p:nvPr>
        </p:nvSpPr>
        <p:spPr>
          <a:xfrm>
            <a:off x="10308900" y="7828175"/>
            <a:ext cx="4269600" cy="15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/>
              <a:t>Разработчик C#, генератор идей</a:t>
            </a:r>
            <a:endParaRPr sz="2400"/>
          </a:p>
        </p:txBody>
      </p:sp>
      <p:pic>
        <p:nvPicPr>
          <p:cNvPr id="209" name="Google Shape;209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985473" y="2166852"/>
            <a:ext cx="2835000" cy="28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45573" y="2094652"/>
            <a:ext cx="2835000" cy="28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3173" y="2004427"/>
            <a:ext cx="2835000" cy="283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4"/>
          <p:cNvSpPr txBox="1"/>
          <p:nvPr>
            <p:ph idx="7" type="body"/>
          </p:nvPr>
        </p:nvSpPr>
        <p:spPr>
          <a:xfrm>
            <a:off x="4723762" y="4032538"/>
            <a:ext cx="4269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Панов Константин</a:t>
            </a:r>
            <a:endParaRPr/>
          </a:p>
        </p:txBody>
      </p:sp>
      <p:sp>
        <p:nvSpPr>
          <p:cNvPr id="213" name="Google Shape;213;p24"/>
          <p:cNvSpPr txBox="1"/>
          <p:nvPr>
            <p:ph idx="4" type="body"/>
          </p:nvPr>
        </p:nvSpPr>
        <p:spPr>
          <a:xfrm>
            <a:off x="876525" y="3997750"/>
            <a:ext cx="27363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Зайцев Алексей</a:t>
            </a:r>
            <a:endParaRPr/>
          </a:p>
        </p:txBody>
      </p:sp>
      <p:sp>
        <p:nvSpPr>
          <p:cNvPr id="214" name="Google Shape;214;p24"/>
          <p:cNvSpPr txBox="1"/>
          <p:nvPr>
            <p:ph idx="4" type="body"/>
          </p:nvPr>
        </p:nvSpPr>
        <p:spPr>
          <a:xfrm>
            <a:off x="10308925" y="4032525"/>
            <a:ext cx="27363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Смирнов Иван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1" y="3572"/>
            <a:ext cx="20110451" cy="1131212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5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58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3000"/>
              <a:t>Наши плану по развитию игры </a:t>
            </a:r>
            <a:r>
              <a:rPr lang="ru-RU" sz="3000"/>
              <a:t>«</a:t>
            </a:r>
            <a:r>
              <a:rPr lang="ru-RU" sz="3000"/>
              <a:t>Путь студента</a:t>
            </a:r>
            <a:r>
              <a:rPr lang="ru-RU" sz="3000"/>
              <a:t>»</a:t>
            </a:r>
            <a:r>
              <a:rPr lang="ru-RU" sz="3000"/>
              <a:t>:</a:t>
            </a:r>
            <a:endParaRPr sz="3000"/>
          </a:p>
        </p:txBody>
      </p:sp>
      <p:sp>
        <p:nvSpPr>
          <p:cNvPr id="221" name="Google Shape;221;p2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Планы развития</a:t>
            </a:r>
            <a:endParaRPr/>
          </a:p>
        </p:txBody>
      </p:sp>
      <p:sp>
        <p:nvSpPr>
          <p:cNvPr id="222" name="Google Shape;222;p25"/>
          <p:cNvSpPr txBox="1"/>
          <p:nvPr>
            <p:ph idx="3" type="body"/>
          </p:nvPr>
        </p:nvSpPr>
        <p:spPr>
          <a:xfrm>
            <a:off x="894591" y="2724900"/>
            <a:ext cx="8793300" cy="7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К концу года планируется реализовать начальную часть игры</a:t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В следующем году планируем развить сюжет и добавить больше обучающих мини-игр</a:t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Мы надеемся, что эта игра станет “лицом” нашего ВУЗа и за его пределами за </a:t>
            </a:r>
            <a:r>
              <a:rPr lang="ru-RU" sz="3600"/>
              <a:t>счет</a:t>
            </a:r>
            <a:r>
              <a:rPr lang="ru-RU" sz="3600"/>
              <a:t> вирусного эффекта</a:t>
            </a:r>
            <a:endParaRPr sz="3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➔"/>
            </a:pPr>
            <a:r>
              <a:rPr lang="ru-RU" sz="3600"/>
              <a:t>Необходима поддержка </a:t>
            </a:r>
            <a:r>
              <a:rPr lang="ru-RU" sz="3600"/>
              <a:t>приемной</a:t>
            </a:r>
            <a:r>
              <a:rPr lang="ru-RU" sz="3600"/>
              <a:t> </a:t>
            </a:r>
            <a:r>
              <a:rPr lang="ru-RU" sz="3600"/>
              <a:t>комиссии</a:t>
            </a:r>
            <a:r>
              <a:rPr lang="ru-RU" sz="3600"/>
              <a:t> ВУЗа в распространение игры среди студентов и абитуриентов </a:t>
            </a:r>
            <a:endParaRPr sz="3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3572"/>
            <a:ext cx="20104100" cy="11308556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6"/>
          <p:cNvSpPr txBox="1"/>
          <p:nvPr>
            <p:ph idx="1" type="subTitle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lnSpc>
                <a:spcPct val="242222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Сайт </a:t>
            </a:r>
            <a:endParaRPr/>
          </a:p>
          <a:p>
            <a:pPr indent="-228600" lvl="0" marL="228600" marR="0" rtl="0" algn="l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  <a:endParaRPr/>
          </a:p>
          <a:p>
            <a:pPr indent="-228600" lvl="0" marL="228600" marR="0" rtl="0" algn="l">
              <a:lnSpc>
                <a:spcPct val="242222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6"/>
          <p:cNvSpPr txBox="1"/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1" lang="ru-RU">
                <a:solidFill>
                  <a:schemeClr val="lt1"/>
                </a:solidFill>
              </a:rPr>
              <a:t>Контакты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30" name="Google Shape;230;p26"/>
          <p:cNvSpPr txBox="1"/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>
                <a:solidFill>
                  <a:schemeClr val="lt1"/>
                </a:solidFill>
              </a:rPr>
              <a:t>https://pt.2035.university/project/put-studenta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+7 (911) 265-73-55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5714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zliekha@mail.ru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