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4" r:id="rId11"/>
    <p:sldId id="275" r:id="rId12"/>
    <p:sldId id="268" r:id="rId13"/>
    <p:sldId id="276" r:id="rId14"/>
    <p:sldId id="269" r:id="rId15"/>
    <p:sldId id="277" r:id="rId16"/>
    <p:sldId id="270" r:id="rId17"/>
    <p:sldId id="27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Пользовались</a:t>
            </a:r>
            <a:r>
              <a:rPr lang="ru-RU" baseline="0" dirty="0"/>
              <a:t> бы таким приложением?</a:t>
            </a:r>
            <a:endParaRPr lang="ru-RU" dirty="0"/>
          </a:p>
        </c:rich>
      </c:tx>
      <c:layout>
        <c:manualLayout>
          <c:xMode val="edge"/>
          <c:yMode val="edge"/>
          <c:x val="0.18562207085433657"/>
          <c:y val="2.47349823321554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68-4FFF-A1F6-C87D964E91A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68-4FFF-A1F6-C87D964E91A0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68-4FFF-A1F6-C87D964E91A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68-4FFF-A1F6-C87D964E91A0}"/>
              </c:ext>
            </c:extLst>
          </c:dPt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да, чем нет</c:v>
                </c:pt>
                <c:pt idx="2">
                  <c:v>Наверное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1-41EC-A6DC-BC095636D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Чем руководствуетесь при выборе питания?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DB-4260-BAF7-32D6F18764E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DB-4260-BAF7-32D6F18764E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DB-4260-BAF7-32D6F18764E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DB-4260-BAF7-32D6F18764E3}"/>
              </c:ext>
            </c:extLst>
          </c:dPt>
          <c:cat>
            <c:strRef>
              <c:f>Лист1!$A$2:$A$5</c:f>
              <c:strCache>
                <c:ptCount val="4"/>
                <c:pt idx="0">
                  <c:v>Консультируюсь у врача</c:v>
                </c:pt>
                <c:pt idx="1">
                  <c:v>Подбираю самостоятельно</c:v>
                </c:pt>
                <c:pt idx="2">
                  <c:v>Руководствуюсь статьями из интернета</c:v>
                </c:pt>
                <c:pt idx="3">
                  <c:v>Не слежу за питанием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9-4DD5-9624-5832FB64C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CA833-47B7-CE45-C1C7-35A7B46FD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8909" y="1993935"/>
            <a:ext cx="8734781" cy="2691187"/>
          </a:xfrm>
        </p:spPr>
        <p:txBody>
          <a:bodyPr/>
          <a:lstStyle/>
          <a:p>
            <a:r>
              <a:rPr lang="ru-RU" sz="3200" dirty="0"/>
              <a:t>Разработка приложения для здорового и сбалансированного питания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04BF25-99B5-1F83-0671-C5D3746F2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273" y="4103314"/>
            <a:ext cx="2328341" cy="1384994"/>
          </a:xfrm>
        </p:spPr>
        <p:txBody>
          <a:bodyPr>
            <a:noAutofit/>
          </a:bodyPr>
          <a:lstStyle/>
          <a:p>
            <a:r>
              <a:rPr lang="ru-RU" sz="1400" dirty="0"/>
              <a:t>Руководитель проекта:</a:t>
            </a:r>
          </a:p>
          <a:p>
            <a:r>
              <a:rPr lang="ru-RU" sz="1400" dirty="0"/>
              <a:t>Власова </a:t>
            </a:r>
            <a:r>
              <a:rPr lang="ru-RU" sz="1400" dirty="0" err="1"/>
              <a:t>кристина</a:t>
            </a:r>
            <a:r>
              <a:rPr lang="ru-RU" sz="1400" dirty="0"/>
              <a:t> </a:t>
            </a:r>
            <a:r>
              <a:rPr lang="ru-RU" sz="1400" dirty="0" err="1"/>
              <a:t>владимировна</a:t>
            </a:r>
            <a:endParaRPr lang="ru-RU" sz="1400" dirty="0"/>
          </a:p>
          <a:p>
            <a:r>
              <a:rPr lang="ru-RU" sz="1400" dirty="0"/>
              <a:t>Участники проекта:</a:t>
            </a:r>
          </a:p>
          <a:p>
            <a:r>
              <a:rPr lang="ru-RU" sz="1400" dirty="0"/>
              <a:t>Булатова </a:t>
            </a:r>
            <a:r>
              <a:rPr lang="ru-RU" sz="1400" dirty="0" err="1"/>
              <a:t>в.в</a:t>
            </a:r>
            <a:endParaRPr lang="ru-RU" sz="1400" dirty="0"/>
          </a:p>
          <a:p>
            <a:r>
              <a:rPr lang="ru-RU" sz="1400" dirty="0"/>
              <a:t>Шевцова </a:t>
            </a:r>
            <a:r>
              <a:rPr lang="ru-RU" sz="1400" dirty="0" err="1"/>
              <a:t>в.д</a:t>
            </a:r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3DBE34-9D80-FAC1-5464-1F9BC4B19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0" y="0"/>
            <a:ext cx="1301106" cy="1480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2B5469-E884-F34B-733C-C84C1CCFCB10}"/>
              </a:ext>
            </a:extLst>
          </p:cNvPr>
          <p:cNvSpPr txBox="1"/>
          <p:nvPr/>
        </p:nvSpPr>
        <p:spPr>
          <a:xfrm>
            <a:off x="1593336" y="-37389"/>
            <a:ext cx="47509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Министерство науки и высшего образования Российской Федерации Федеральное государственное бюджетное образовательное учреждение высшего образования «Московский государственный университет технологий и управления имени К.Г. Разумовского (Первый казачий университет)»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E8E9E4-DDF0-09F1-6A08-329B9AAC3244}"/>
              </a:ext>
            </a:extLst>
          </p:cNvPr>
          <p:cNvSpPr txBox="1"/>
          <p:nvPr/>
        </p:nvSpPr>
        <p:spPr>
          <a:xfrm>
            <a:off x="4986779" y="6400800"/>
            <a:ext cx="3044858" cy="36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Москва 2024</a:t>
            </a:r>
          </a:p>
        </p:txBody>
      </p:sp>
    </p:spTree>
    <p:extLst>
      <p:ext uri="{BB962C8B-B14F-4D97-AF65-F5344CB8AC3E}">
        <p14:creationId xmlns:p14="http://schemas.microsoft.com/office/powerpoint/2010/main" val="258554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CB6E6-7052-E2FE-2F37-844A23AD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вступление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7B97FA-E540-6ADF-16FF-C48D094BA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Хотите составить рацион так, чтобы в нем присутствовали все необходимые компоненты и при этом не набирать вес? В этом Вам поможет наше мобильное приложение «</a:t>
            </a:r>
            <a:r>
              <a:rPr lang="en-US" dirty="0"/>
              <a:t>Health plate</a:t>
            </a:r>
            <a:r>
              <a:rPr lang="ru-RU" dirty="0"/>
              <a:t>».</a:t>
            </a:r>
          </a:p>
          <a:p>
            <a:r>
              <a:rPr lang="ru-RU" dirty="0"/>
              <a:t>Теперь для того, чтобы прием пищи был здоровым и сбалансированным, достаточно воспользоваться нашим универсальным приложением «</a:t>
            </a:r>
            <a:r>
              <a:rPr lang="en-US" dirty="0"/>
              <a:t>Health plate</a:t>
            </a:r>
            <a:r>
              <a:rPr lang="ru-RU" dirty="0"/>
              <a:t>», созданным по принципу «цветной» и «здоровой» тарелок.</a:t>
            </a:r>
          </a:p>
          <a:p>
            <a:r>
              <a:rPr lang="ru-RU" dirty="0"/>
              <a:t>Питаться правильно и полезно стало еще быстрее и проще. Наше приложение поможет Вам ответственно подойти к подбору рациона, чтобы не получить проблемы как с физическим, так  и психологическим здоровьем.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3E15C6-A657-CECF-C566-5258452430CA}"/>
              </a:ext>
            </a:extLst>
          </p:cNvPr>
          <p:cNvSpPr txBox="1"/>
          <p:nvPr/>
        </p:nvSpPr>
        <p:spPr>
          <a:xfrm>
            <a:off x="1190095" y="6291076"/>
            <a:ext cx="3311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160694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59D33-B71A-81E9-E935-E05609C0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Карточка проекта </a:t>
            </a:r>
            <a:r>
              <a:rPr lang="en-US" dirty="0"/>
              <a:t>health plate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D82E71-CBA8-7C14-BF34-243119557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1328286"/>
            <a:ext cx="4800600" cy="457721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проанализировать актуальность полезных продуктов питания и готовых рационов из них</a:t>
            </a:r>
          </a:p>
          <a:p>
            <a:r>
              <a:rPr lang="ru-RU" dirty="0"/>
              <a:t> проанализировать принцип рассматриваемых методов питания</a:t>
            </a:r>
          </a:p>
          <a:p>
            <a:r>
              <a:rPr lang="ru-RU" dirty="0"/>
              <a:t> систематизировать накопленную информацию </a:t>
            </a:r>
          </a:p>
          <a:p>
            <a:r>
              <a:rPr lang="ru-RU" dirty="0"/>
              <a:t> теоретико-методологическая разработка удобного приложения</a:t>
            </a:r>
          </a:p>
          <a:p>
            <a:r>
              <a:rPr lang="ru-RU" dirty="0"/>
              <a:t> повысить активность приложения на актуальной платформе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F27283-62D5-621D-8F6C-0A3C27E8C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7796" y="1150070"/>
            <a:ext cx="4800600" cy="537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/>
              <a:t>           Бюджет проекта</a:t>
            </a:r>
          </a:p>
          <a:p>
            <a:endParaRPr lang="ru-RU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8EA74-7A4C-EDB2-D5AA-92FD35DCA824}"/>
              </a:ext>
            </a:extLst>
          </p:cNvPr>
          <p:cNvSpPr txBox="1"/>
          <p:nvPr/>
        </p:nvSpPr>
        <p:spPr>
          <a:xfrm>
            <a:off x="1251678" y="6391792"/>
            <a:ext cx="318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00B1445-B179-6A75-42D1-66F429309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667105"/>
              </p:ext>
            </p:extLst>
          </p:nvPr>
        </p:nvGraphicFramePr>
        <p:xfrm>
          <a:off x="6057900" y="1874517"/>
          <a:ext cx="576396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793">
                  <a:extLst>
                    <a:ext uri="{9D8B030D-6E8A-4147-A177-3AD203B41FA5}">
                      <a16:colId xmlns:a16="http://schemas.microsoft.com/office/drawing/2014/main" val="3816761967"/>
                    </a:ext>
                  </a:extLst>
                </a:gridCol>
                <a:gridCol w="1152793">
                  <a:extLst>
                    <a:ext uri="{9D8B030D-6E8A-4147-A177-3AD203B41FA5}">
                      <a16:colId xmlns:a16="http://schemas.microsoft.com/office/drawing/2014/main" val="49372784"/>
                    </a:ext>
                  </a:extLst>
                </a:gridCol>
                <a:gridCol w="1152793">
                  <a:extLst>
                    <a:ext uri="{9D8B030D-6E8A-4147-A177-3AD203B41FA5}">
                      <a16:colId xmlns:a16="http://schemas.microsoft.com/office/drawing/2014/main" val="2295210030"/>
                    </a:ext>
                  </a:extLst>
                </a:gridCol>
                <a:gridCol w="1152793">
                  <a:extLst>
                    <a:ext uri="{9D8B030D-6E8A-4147-A177-3AD203B41FA5}">
                      <a16:colId xmlns:a16="http://schemas.microsoft.com/office/drawing/2014/main" val="1948035184"/>
                    </a:ext>
                  </a:extLst>
                </a:gridCol>
                <a:gridCol w="1152793">
                  <a:extLst>
                    <a:ext uri="{9D8B030D-6E8A-4147-A177-3AD203B41FA5}">
                      <a16:colId xmlns:a16="http://schemas.microsoft.com/office/drawing/2014/main" val="3202585993"/>
                    </a:ext>
                  </a:extLst>
                </a:gridCol>
              </a:tblGrid>
              <a:tr h="2765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99277"/>
                  </a:ext>
                </a:extLst>
              </a:tr>
              <a:tr h="483939">
                <a:tc>
                  <a:txBody>
                    <a:bodyPr/>
                    <a:lstStyle/>
                    <a:p>
                      <a:r>
                        <a:rPr lang="ru-RU" dirty="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560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920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Около 1,5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Около 3 млн.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064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0502FBA-BBCE-2578-8864-73CC8F4DA234}"/>
              </a:ext>
            </a:extLst>
          </p:cNvPr>
          <p:cNvSpPr txBox="1"/>
          <p:nvPr/>
        </p:nvSpPr>
        <p:spPr>
          <a:xfrm>
            <a:off x="6647796" y="3366649"/>
            <a:ext cx="4713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Краткосрочный план проекта 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2C767E5-E36A-D9B5-063B-E568CC571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053425"/>
              </p:ext>
            </p:extLst>
          </p:nvPr>
        </p:nvGraphicFramePr>
        <p:xfrm>
          <a:off x="6057899" y="4014352"/>
          <a:ext cx="576396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322">
                  <a:extLst>
                    <a:ext uri="{9D8B030D-6E8A-4147-A177-3AD203B41FA5}">
                      <a16:colId xmlns:a16="http://schemas.microsoft.com/office/drawing/2014/main" val="243611246"/>
                    </a:ext>
                  </a:extLst>
                </a:gridCol>
                <a:gridCol w="1921322">
                  <a:extLst>
                    <a:ext uri="{9D8B030D-6E8A-4147-A177-3AD203B41FA5}">
                      <a16:colId xmlns:a16="http://schemas.microsoft.com/office/drawing/2014/main" val="1414801914"/>
                    </a:ext>
                  </a:extLst>
                </a:gridCol>
                <a:gridCol w="1921322">
                  <a:extLst>
                    <a:ext uri="{9D8B030D-6E8A-4147-A177-3AD203B41FA5}">
                      <a16:colId xmlns:a16="http://schemas.microsoft.com/office/drawing/2014/main" val="3968590716"/>
                    </a:ext>
                  </a:extLst>
                </a:gridCol>
              </a:tblGrid>
              <a:tr h="311177">
                <a:tc>
                  <a:txBody>
                    <a:bodyPr/>
                    <a:lstStyle/>
                    <a:p>
                      <a:r>
                        <a:rPr lang="ru-RU" dirty="0"/>
                        <a:t>ГОД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ГОД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ГОД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64755"/>
                  </a:ext>
                </a:extLst>
              </a:tr>
              <a:tr h="1711472"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бизнес-плана проекта</a:t>
                      </a:r>
                    </a:p>
                    <a:p>
                      <a:r>
                        <a:rPr lang="ru-RU" dirty="0"/>
                        <a:t>Разработка дизайна</a:t>
                      </a:r>
                    </a:p>
                    <a:p>
                      <a:r>
                        <a:rPr lang="ru-RU" dirty="0"/>
                        <a:t>Создание пробной версии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Продвижение в медиа и ведение социальных сетей на любых платформах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Изучение новых платформ и внедрение актуальных предложений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22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086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C0CCE1-B8F0-A78D-890D-1A6364D5BCA8}"/>
              </a:ext>
            </a:extLst>
          </p:cNvPr>
          <p:cNvSpPr txBox="1"/>
          <p:nvPr/>
        </p:nvSpPr>
        <p:spPr>
          <a:xfrm>
            <a:off x="972153" y="228123"/>
            <a:ext cx="466744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Цель проекта:</a:t>
            </a:r>
          </a:p>
          <a:p>
            <a:endParaRPr lang="ru-RU" sz="2800" b="1" dirty="0"/>
          </a:p>
          <a:p>
            <a:r>
              <a:rPr lang="ru-RU" sz="2000" dirty="0"/>
              <a:t>Разработка удобного современного приложения которое поможет потребителю составлять сбалансированный рацион, а также  более эффективно добиваться или сохранять физическую форму без вреда для здоровья </a:t>
            </a:r>
          </a:p>
          <a:p>
            <a:endParaRPr lang="ru-RU" dirty="0"/>
          </a:p>
          <a:p>
            <a:r>
              <a:rPr lang="ru-RU" sz="2800" b="1" dirty="0"/>
              <a:t>Актуальность:</a:t>
            </a:r>
          </a:p>
          <a:p>
            <a:endParaRPr lang="ru-RU" sz="2800" b="1" dirty="0"/>
          </a:p>
          <a:p>
            <a:r>
              <a:rPr lang="ru-RU" sz="2000" dirty="0"/>
              <a:t>Приложение будет актуально, так как на сегодняшний день большая часть населения старается поддерживать здоровый образ жизни и следить за своим питанием. Приложение поможет сделать это разнообразно и с пользой для здоровья.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F98747-0F24-DEC1-EEBC-A5EB90140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405" y="943276"/>
            <a:ext cx="4564079" cy="4507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FE58FE-E609-D464-9D81-2998FF2A0854}"/>
              </a:ext>
            </a:extLst>
          </p:cNvPr>
          <p:cNvSpPr txBox="1"/>
          <p:nvPr/>
        </p:nvSpPr>
        <p:spPr>
          <a:xfrm>
            <a:off x="972152" y="6581001"/>
            <a:ext cx="3638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365536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BB9D14-C012-966A-AA62-A28CFC55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Возможности для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EDD607-C476-3921-D39C-F14CC7F3A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984343"/>
            <a:ext cx="10178322" cy="3593591"/>
          </a:xfrm>
        </p:spPr>
        <p:txBody>
          <a:bodyPr>
            <a:normAutofit/>
          </a:bodyPr>
          <a:lstStyle/>
          <a:p>
            <a:r>
              <a:rPr lang="ru-RU" sz="2400" dirty="0"/>
              <a:t>Масштабное исследование было проведено проектом «Здоровое питание» совместно с независимым холдингом Ромир. Как показало исследование – более 60% население относятся к группам, поддерживающие принципы здорового питания и здоровый образ жизни в целом. 78% респондентов относятся к здоровому образу жизни положительно. «Здоровый образ жизни – это система правильного питания»: самый популярный ответ россиян. Таким образом, наше приложение точно получит интерес пользователей!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5F8C9A-1645-4868-60C1-D2DFAD9E0817}"/>
              </a:ext>
            </a:extLst>
          </p:cNvPr>
          <p:cNvSpPr txBox="1"/>
          <p:nvPr/>
        </p:nvSpPr>
        <p:spPr>
          <a:xfrm>
            <a:off x="1251678" y="6337115"/>
            <a:ext cx="279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77334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89E2D-9988-EB5B-FA07-AED55FE6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Коммерциализация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A02B28-3CFA-FB79-BF73-4FA2D769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11605"/>
            <a:ext cx="10178322" cy="3767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1. Организация презентаций проекта на тематических конференциях,</a:t>
            </a:r>
          </a:p>
          <a:p>
            <a:pPr marL="0" indent="0">
              <a:buNone/>
            </a:pPr>
            <a:r>
              <a:rPr lang="ru-RU" sz="2400" dirty="0"/>
              <a:t>выставках и поиск организаций-партнеров для разработки тематических приложений;</a:t>
            </a:r>
          </a:p>
          <a:p>
            <a:pPr marL="0" indent="0">
              <a:buNone/>
            </a:pPr>
            <a:r>
              <a:rPr lang="ru-RU" sz="2400" dirty="0"/>
              <a:t>2. Постепенный выход на страны СНГ;</a:t>
            </a:r>
          </a:p>
          <a:p>
            <a:pPr marL="0" indent="0">
              <a:buNone/>
            </a:pPr>
            <a:r>
              <a:rPr lang="ru-RU" sz="2400" dirty="0"/>
              <a:t>3.  Анализ конкурентноспособных приложений для отслеживания инноваций;</a:t>
            </a:r>
          </a:p>
          <a:p>
            <a:pPr marL="0" indent="0">
              <a:buNone/>
            </a:pPr>
            <a:r>
              <a:rPr lang="ru-RU" sz="2400" dirty="0"/>
              <a:t>4.  Продвижение приложения в медиа на бартерных условиях и ведение</a:t>
            </a:r>
          </a:p>
          <a:p>
            <a:pPr marL="0" indent="0">
              <a:buNone/>
            </a:pPr>
            <a:r>
              <a:rPr lang="ru-RU" sz="2400" dirty="0"/>
              <a:t>социальных сетей  на любых платформах.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F67007-40D9-14DD-5946-BAEF5912E50C}"/>
              </a:ext>
            </a:extLst>
          </p:cNvPr>
          <p:cNvSpPr txBox="1"/>
          <p:nvPr/>
        </p:nvSpPr>
        <p:spPr>
          <a:xfrm>
            <a:off x="1251678" y="6337115"/>
            <a:ext cx="2633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261639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5D372-E736-6721-A7C6-0609795D7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Посыл разрабатываемого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F64203-E40C-A769-5400-D8BC2E76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2"/>
            <a:ext cx="45719" cy="6463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E0D4BB-D2F9-1D4D-919D-352331673D65}"/>
              </a:ext>
            </a:extLst>
          </p:cNvPr>
          <p:cNvSpPr txBox="1"/>
          <p:nvPr/>
        </p:nvSpPr>
        <p:spPr>
          <a:xfrm>
            <a:off x="2422689" y="2581413"/>
            <a:ext cx="30354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ЗАЧЕМ?</a:t>
            </a:r>
          </a:p>
          <a:p>
            <a:r>
              <a:rPr lang="ru-RU" dirty="0"/>
              <a:t>С целью продвижения здорового питания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44381-4CE9-D270-D6B3-9FE2AE095AF2}"/>
              </a:ext>
            </a:extLst>
          </p:cNvPr>
          <p:cNvSpPr txBox="1"/>
          <p:nvPr/>
        </p:nvSpPr>
        <p:spPr>
          <a:xfrm>
            <a:off x="7466028" y="1793561"/>
            <a:ext cx="38461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ДЛЯ КОГО?</a:t>
            </a:r>
          </a:p>
          <a:p>
            <a:r>
              <a:rPr lang="ru-RU" dirty="0"/>
              <a:t>Для людей всех категорий и возрастов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EB6AB-8585-4038-7D55-B5CA50F77F8F}"/>
              </a:ext>
            </a:extLst>
          </p:cNvPr>
          <p:cNvSpPr txBox="1"/>
          <p:nvPr/>
        </p:nvSpPr>
        <p:spPr>
          <a:xfrm>
            <a:off x="6441649" y="3925667"/>
            <a:ext cx="33747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КАК?</a:t>
            </a:r>
          </a:p>
          <a:p>
            <a:r>
              <a:rPr lang="ru-RU" dirty="0"/>
              <a:t>Используя </a:t>
            </a:r>
            <a:r>
              <a:rPr lang="en-US" dirty="0"/>
              <a:t>IT-</a:t>
            </a:r>
            <a:r>
              <a:rPr lang="ru-RU" dirty="0"/>
              <a:t>технологии и продвижения в медиа сфере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F8AB2-BA8B-86AD-B517-5B32F30E2CE1}"/>
              </a:ext>
            </a:extLst>
          </p:cNvPr>
          <p:cNvSpPr txBox="1"/>
          <p:nvPr/>
        </p:nvSpPr>
        <p:spPr>
          <a:xfrm>
            <a:off x="2375555" y="5015060"/>
            <a:ext cx="31296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ЧТО ИМЕННО?</a:t>
            </a:r>
          </a:p>
          <a:p>
            <a:r>
              <a:rPr lang="ru-RU" dirty="0"/>
              <a:t>Современное приложение с удобным интерфейсом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9EDFD0-9CF6-9973-7B5D-9FD988D26A5C}"/>
              </a:ext>
            </a:extLst>
          </p:cNvPr>
          <p:cNvSpPr txBox="1"/>
          <p:nvPr/>
        </p:nvSpPr>
        <p:spPr>
          <a:xfrm>
            <a:off x="1251678" y="6337115"/>
            <a:ext cx="322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216654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EA1D8-71D0-675B-7D01-14650092D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E9CA73-7CB0-46D2-BE3C-B28BEA5F1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83325"/>
            <a:ext cx="10178322" cy="37962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Конечно же в первую очередь данный метод питания рекомендуется для людей, страдающих ожирением, сердечно-сосудистыми и другими хроническими заболеваниями. Помимо этого, данный тип питания рекомендуется тем, кто стремится к здоровому образу жизни, в том числе людям, которые хотят снизить риск развития других заболеваний, улучшить пищеварение, повысить уровень энергии и общего самочувствия. Еще одним преимуществом питания по этому методу является то, что он учитывает индивидуальные потребности каждого человека, поэтому питание по данному принципу будет рекомендовано всем.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A5D24-1890-A3A6-5128-698B5C0C0180}"/>
              </a:ext>
            </a:extLst>
          </p:cNvPr>
          <p:cNvSpPr txBox="1"/>
          <p:nvPr/>
        </p:nvSpPr>
        <p:spPr>
          <a:xfrm>
            <a:off x="1251678" y="6337115"/>
            <a:ext cx="4199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1615445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860-78CC-3414-E184-06C26C6D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 конкурентов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46172F-8A18-9EA6-B7F9-51912BDDF2FA}"/>
              </a:ext>
            </a:extLst>
          </p:cNvPr>
          <p:cNvSpPr txBox="1"/>
          <p:nvPr/>
        </p:nvSpPr>
        <p:spPr>
          <a:xfrm>
            <a:off x="3019138" y="2085945"/>
            <a:ext cx="2504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FatSecret</a:t>
            </a:r>
            <a:endParaRPr lang="ru-RU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05573-B7B6-4B1A-F1C4-EB697EF2310B}"/>
              </a:ext>
            </a:extLst>
          </p:cNvPr>
          <p:cNvSpPr txBox="1"/>
          <p:nvPr/>
        </p:nvSpPr>
        <p:spPr>
          <a:xfrm>
            <a:off x="1251678" y="3429000"/>
            <a:ext cx="30280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Приложение, которое считает КБЖУ, синхронизирует вес.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Оценка 4,2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6481B5-02FC-60E4-97F7-7C990BC96125}"/>
              </a:ext>
            </a:extLst>
          </p:cNvPr>
          <p:cNvSpPr txBox="1"/>
          <p:nvPr/>
        </p:nvSpPr>
        <p:spPr>
          <a:xfrm>
            <a:off x="9172862" y="2033962"/>
            <a:ext cx="227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Dine4Fit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F29A36-C876-FD5B-41E9-4A892B24D6FE}"/>
              </a:ext>
            </a:extLst>
          </p:cNvPr>
          <p:cNvSpPr txBox="1"/>
          <p:nvPr/>
        </p:nvSpPr>
        <p:spPr>
          <a:xfrm>
            <a:off x="7467600" y="3429000"/>
            <a:ext cx="34727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Счетчик ежедневного контроля питания, подсчет калорий в рационе.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sz="1400" dirty="0"/>
          </a:p>
          <a:p>
            <a:r>
              <a:rPr lang="ru-RU" sz="1400" dirty="0"/>
              <a:t>Оценка 4,7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55FF5-14B0-D3A1-76E3-26428DA51911}"/>
              </a:ext>
            </a:extLst>
          </p:cNvPr>
          <p:cNvSpPr txBox="1"/>
          <p:nvPr/>
        </p:nvSpPr>
        <p:spPr>
          <a:xfrm>
            <a:off x="1251678" y="6337115"/>
            <a:ext cx="3603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D9CF216C-774A-E612-2C49-3E19DB40B9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93533" y="1568148"/>
            <a:ext cx="1464781" cy="1354232"/>
          </a:xfrm>
        </p:spPr>
      </p:pic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F840B312-22DD-1822-AF56-FA21895C98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46853" y="1614021"/>
            <a:ext cx="1324920" cy="1308359"/>
          </a:xfrm>
        </p:spPr>
      </p:pic>
    </p:spTree>
    <p:extLst>
      <p:ext uri="{BB962C8B-B14F-4D97-AF65-F5344CB8AC3E}">
        <p14:creationId xmlns:p14="http://schemas.microsoft.com/office/powerpoint/2010/main" val="214635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4737D-F332-439A-5AF7-FB22C55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fatSecret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8FB5BF6-F7F2-6906-1BAF-C1469DED8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0903" y="165918"/>
            <a:ext cx="1237829" cy="11444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1D00F9-0607-44FA-3EB9-0CCCB711C844}"/>
              </a:ext>
            </a:extLst>
          </p:cNvPr>
          <p:cNvSpPr txBox="1"/>
          <p:nvPr/>
        </p:nvSpPr>
        <p:spPr>
          <a:xfrm>
            <a:off x="1150070" y="1526793"/>
            <a:ext cx="87669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FatSecret</a:t>
            </a:r>
            <a:r>
              <a:rPr lang="en-US" dirty="0"/>
              <a:t>-</a:t>
            </a:r>
            <a:r>
              <a:rPr lang="ru-RU" dirty="0"/>
              <a:t> приложение, которое считает КБЖУ.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r>
              <a:rPr lang="en-US" dirty="0"/>
              <a:t>~</a:t>
            </a:r>
            <a:r>
              <a:rPr lang="ru-RU" dirty="0"/>
              <a:t>Добавляйте сводную информацию по питанию</a:t>
            </a:r>
          </a:p>
          <a:p>
            <a:r>
              <a:rPr lang="en-US" dirty="0"/>
              <a:t>~</a:t>
            </a:r>
            <a:r>
              <a:rPr lang="ru-RU" dirty="0"/>
              <a:t>Синхронизируйте свой вес</a:t>
            </a:r>
          </a:p>
          <a:p>
            <a:r>
              <a:rPr lang="en-US" dirty="0"/>
              <a:t>~</a:t>
            </a:r>
            <a:r>
              <a:rPr lang="ru-RU" dirty="0"/>
              <a:t>Синхронизируйте показатели сожженных калорий  и пройденных шагов</a:t>
            </a:r>
            <a:endParaRPr lang="en-US" dirty="0"/>
          </a:p>
          <a:p>
            <a:endParaRPr lang="en-US" dirty="0"/>
          </a:p>
          <a:p>
            <a:r>
              <a:rPr lang="ru-RU" b="1" dirty="0"/>
              <a:t>Преимущества:</a:t>
            </a:r>
          </a:p>
          <a:p>
            <a:r>
              <a:rPr lang="ru-RU" dirty="0"/>
              <a:t>Приложение позволяет следить за рационом благодаря огромному количеству продуктов в базе;</a:t>
            </a:r>
          </a:p>
          <a:p>
            <a:r>
              <a:rPr lang="ru-RU" dirty="0"/>
              <a:t>Приложение позволяет добавлять друзей и делиться друг с другом достижениями.</a:t>
            </a:r>
          </a:p>
          <a:p>
            <a:endParaRPr lang="ru-RU" dirty="0"/>
          </a:p>
          <a:p>
            <a:r>
              <a:rPr lang="ru-RU" b="1" dirty="0"/>
              <a:t>Недостатки:</a:t>
            </a:r>
          </a:p>
          <a:p>
            <a:r>
              <a:rPr lang="ru-RU" dirty="0"/>
              <a:t>Ошибки в базе данных ( могут привести к неправильному подсчету калорий);</a:t>
            </a:r>
          </a:p>
          <a:p>
            <a:r>
              <a:rPr lang="ru-RU" dirty="0"/>
              <a:t>Ограничения  бесплатной версии;</a:t>
            </a:r>
          </a:p>
          <a:p>
            <a:r>
              <a:rPr lang="ru-RU" dirty="0"/>
              <a:t>Нет возможности взвешивать продукты, что может привести к неточности при подсчете калорий и питательных веществ.</a:t>
            </a:r>
          </a:p>
        </p:txBody>
      </p:sp>
    </p:spTree>
    <p:extLst>
      <p:ext uri="{BB962C8B-B14F-4D97-AF65-F5344CB8AC3E}">
        <p14:creationId xmlns:p14="http://schemas.microsoft.com/office/powerpoint/2010/main" val="3814074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590D4-5489-A9BB-0BC1-EBEAD4CDF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Dine4tfit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354329-CD29-84F6-B7E3-08B5797B0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008" y="155542"/>
            <a:ext cx="1360323" cy="134332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B2BF61-034A-2922-27C5-0F7BABAAA065}"/>
              </a:ext>
            </a:extLst>
          </p:cNvPr>
          <p:cNvSpPr txBox="1"/>
          <p:nvPr/>
        </p:nvSpPr>
        <p:spPr>
          <a:xfrm>
            <a:off x="1251678" y="1650291"/>
            <a:ext cx="85501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Dine4Fit-</a:t>
            </a:r>
            <a:r>
              <a:rPr lang="ru-RU" dirty="0"/>
              <a:t> счетчик ежедневного расчета питания.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r>
              <a:rPr lang="en-US" dirty="0"/>
              <a:t>~</a:t>
            </a:r>
            <a:r>
              <a:rPr lang="ru-RU" dirty="0"/>
              <a:t>Подсчет калорий в рационе</a:t>
            </a:r>
          </a:p>
          <a:p>
            <a:r>
              <a:rPr lang="en-US" dirty="0"/>
              <a:t>~</a:t>
            </a:r>
            <a:r>
              <a:rPr lang="ru-RU" dirty="0"/>
              <a:t>Рекомендации по потреблению энергии </a:t>
            </a:r>
          </a:p>
          <a:p>
            <a:r>
              <a:rPr lang="en-US" dirty="0"/>
              <a:t>~</a:t>
            </a:r>
            <a:r>
              <a:rPr lang="ru-RU" dirty="0"/>
              <a:t>Контроль питьевого режима</a:t>
            </a:r>
            <a:endParaRPr lang="en-US" dirty="0"/>
          </a:p>
          <a:p>
            <a:endParaRPr lang="en-US" dirty="0"/>
          </a:p>
          <a:p>
            <a:r>
              <a:rPr lang="ru-RU" b="1" dirty="0"/>
              <a:t>Преимущества:</a:t>
            </a:r>
          </a:p>
          <a:p>
            <a:r>
              <a:rPr lang="ru-RU" dirty="0"/>
              <a:t>Контроль питания;</a:t>
            </a:r>
          </a:p>
          <a:p>
            <a:r>
              <a:rPr lang="ru-RU" dirty="0"/>
              <a:t>Программа рассказывает о пищевой ценности потребляемых продуктов, что дает возможность полностью пересмотреть свой рацион.</a:t>
            </a:r>
          </a:p>
          <a:p>
            <a:endParaRPr lang="ru-RU" dirty="0"/>
          </a:p>
          <a:p>
            <a:r>
              <a:rPr lang="ru-RU" b="1" dirty="0"/>
              <a:t>Недостатки:</a:t>
            </a:r>
          </a:p>
          <a:p>
            <a:r>
              <a:rPr lang="ru-RU" dirty="0"/>
              <a:t>Встроенные покупки;</a:t>
            </a:r>
          </a:p>
          <a:p>
            <a:r>
              <a:rPr lang="ru-RU" dirty="0"/>
              <a:t>Реклама.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63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0F13E-E8AB-43C2-EF35-A420874A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нашего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C40CE4-25A2-3C20-7FB3-08FB6A079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приложении отсутствует реклама </a:t>
            </a:r>
          </a:p>
          <a:p>
            <a:r>
              <a:rPr lang="ru-RU" dirty="0"/>
              <a:t> Возможность ввести ваши противопоказания по здоровью </a:t>
            </a:r>
          </a:p>
          <a:p>
            <a:r>
              <a:rPr lang="ru-RU" dirty="0"/>
              <a:t> Расчет </a:t>
            </a:r>
            <a:r>
              <a:rPr lang="ru-RU" dirty="0" err="1"/>
              <a:t>кбжу</a:t>
            </a:r>
            <a:r>
              <a:rPr lang="ru-RU" dirty="0"/>
              <a:t> по вашему предпочтению: для поддержания формы, похудения или набора массы </a:t>
            </a:r>
          </a:p>
          <a:p>
            <a:r>
              <a:rPr lang="ru-RU" dirty="0"/>
              <a:t> Подробное описание полезных веществ каждого продукта, который находится в вашей тарелке </a:t>
            </a:r>
          </a:p>
          <a:p>
            <a:r>
              <a:rPr lang="ru-RU" dirty="0"/>
              <a:t> Составление сбалансированного, красочного и полезного рациона без вреда для здоровья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ECED3-DC22-782E-D977-1A71EACB7D75}"/>
              </a:ext>
            </a:extLst>
          </p:cNvPr>
          <p:cNvSpPr txBox="1"/>
          <p:nvPr/>
        </p:nvSpPr>
        <p:spPr>
          <a:xfrm>
            <a:off x="1251678" y="6337115"/>
            <a:ext cx="434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745944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0DA68-00EC-4414-63A4-94767E1D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функционала нашего приложения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BC6CFA-3BCC-8120-B3F1-A0E95F552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6743" y="1142776"/>
            <a:ext cx="3214813" cy="57152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7B7E2-AAB8-31F3-9781-D2FEF33C83AC}"/>
              </a:ext>
            </a:extLst>
          </p:cNvPr>
          <p:cNvSpPr txBox="1"/>
          <p:nvPr/>
        </p:nvSpPr>
        <p:spPr>
          <a:xfrm>
            <a:off x="4579415" y="1874517"/>
            <a:ext cx="3522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Здесь вы можете пройти регистрацию, для этого достаточно всего лишь ввести ваши данные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6A64F8-FA9D-A2CE-E2C1-A4635CE4EF57}"/>
              </a:ext>
            </a:extLst>
          </p:cNvPr>
          <p:cNvSpPr txBox="1"/>
          <p:nvPr/>
        </p:nvSpPr>
        <p:spPr>
          <a:xfrm>
            <a:off x="4647415" y="5099901"/>
            <a:ext cx="3007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их сохранения приложение поможет Вам определиться с выбором дневного рациона</a:t>
            </a:r>
          </a:p>
        </p:txBody>
      </p:sp>
    </p:spTree>
    <p:extLst>
      <p:ext uri="{BB962C8B-B14F-4D97-AF65-F5344CB8AC3E}">
        <p14:creationId xmlns:p14="http://schemas.microsoft.com/office/powerpoint/2010/main" val="51422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BFBA2-BC12-D9FB-9A55-7B054FCE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Сбор тарелки</a:t>
            </a: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E42407C6-8406-4BD5-9712-5787A775A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1413" y="1202265"/>
            <a:ext cx="5796920" cy="4991239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610BAA-454E-A2D7-3A86-826A85DF395C}"/>
              </a:ext>
            </a:extLst>
          </p:cNvPr>
          <p:cNvSpPr txBox="1"/>
          <p:nvPr/>
        </p:nvSpPr>
        <p:spPr>
          <a:xfrm>
            <a:off x="1251678" y="6337115"/>
            <a:ext cx="3760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D2BCD-80DD-01D3-C75E-1B99F556A571}"/>
              </a:ext>
            </a:extLst>
          </p:cNvPr>
          <p:cNvSpPr txBox="1"/>
          <p:nvPr/>
        </p:nvSpPr>
        <p:spPr>
          <a:xfrm>
            <a:off x="1432874" y="1527142"/>
            <a:ext cx="298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Эта функция в нашем приложении поможет Вам собрать полезную и сбалансированную тарелку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325AB-1026-D23B-2874-0E78E35C8020}"/>
              </a:ext>
            </a:extLst>
          </p:cNvPr>
          <p:cNvSpPr txBox="1"/>
          <p:nvPr/>
        </p:nvSpPr>
        <p:spPr>
          <a:xfrm>
            <a:off x="1432874" y="3110559"/>
            <a:ext cx="29882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Также приложение определит нужное количество цветов в каждом приеме пищи, что поможет разнообразить Ваш рацион разноцветными продуктами, чтобы обеспечить организм всеми необходимыми питательными веществами</a:t>
            </a:r>
          </a:p>
        </p:txBody>
      </p:sp>
    </p:spTree>
    <p:extLst>
      <p:ext uri="{BB962C8B-B14F-4D97-AF65-F5344CB8AC3E}">
        <p14:creationId xmlns:p14="http://schemas.microsoft.com/office/powerpoint/2010/main" val="1348966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731F8-3D01-113B-F336-40042B60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Витамины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D9C5EEB-F597-5F07-8701-DD493BA8C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9169" y="474984"/>
            <a:ext cx="3161153" cy="569925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583D7D-4362-9257-563A-B0CF71302A9D}"/>
              </a:ext>
            </a:extLst>
          </p:cNvPr>
          <p:cNvSpPr txBox="1"/>
          <p:nvPr/>
        </p:nvSpPr>
        <p:spPr>
          <a:xfrm>
            <a:off x="3899012" y="2274838"/>
            <a:ext cx="32145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Здесь в нашем приложении можно посмотреть, какие витамины сегодня присутствовали в вашем рационе. Также приложение покажет, какие витамины отсутствовали  в вашем рационе. </a:t>
            </a:r>
          </a:p>
        </p:txBody>
      </p:sp>
    </p:spTree>
    <p:extLst>
      <p:ext uri="{BB962C8B-B14F-4D97-AF65-F5344CB8AC3E}">
        <p14:creationId xmlns:p14="http://schemas.microsoft.com/office/powerpoint/2010/main" val="2970696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D526E-5AA7-52EB-6AEC-116EFD35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опроса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8DB47476-9AE2-9B7E-2282-844F7608E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796407"/>
              </p:ext>
            </p:extLst>
          </p:nvPr>
        </p:nvGraphicFramePr>
        <p:xfrm>
          <a:off x="1250949" y="1286933"/>
          <a:ext cx="4345517" cy="3793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509E3002-2904-CAB8-93AC-272F2F6244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6137602"/>
              </p:ext>
            </p:extLst>
          </p:nvPr>
        </p:nvGraphicFramePr>
        <p:xfrm>
          <a:off x="5276122" y="1297092"/>
          <a:ext cx="5664200" cy="452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DF0A816-4D6D-F4DA-6447-F8B8BC8B2A58}"/>
              </a:ext>
            </a:extLst>
          </p:cNvPr>
          <p:cNvSpPr txBox="1"/>
          <p:nvPr/>
        </p:nvSpPr>
        <p:spPr>
          <a:xfrm>
            <a:off x="1687644" y="5533042"/>
            <a:ext cx="619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Опрос проведенный в ноябре 2023 года</a:t>
            </a:r>
          </a:p>
          <a:p>
            <a:r>
              <a:rPr lang="ru-RU" sz="1400" dirty="0"/>
              <a:t>Опрошенных 250 человек среди которых: студенты МГУТУ им. Разумовского, студенты МГУ и наши знакомые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DC22BD-86A5-9268-B34D-E5F9AEC8593D}"/>
              </a:ext>
            </a:extLst>
          </p:cNvPr>
          <p:cNvSpPr txBox="1"/>
          <p:nvPr/>
        </p:nvSpPr>
        <p:spPr>
          <a:xfrm>
            <a:off x="1250949" y="6414701"/>
            <a:ext cx="3811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МГУТУ им К,Г. Разумовского (ПКУ)</a:t>
            </a:r>
          </a:p>
        </p:txBody>
      </p:sp>
    </p:spTree>
    <p:extLst>
      <p:ext uri="{BB962C8B-B14F-4D97-AF65-F5344CB8AC3E}">
        <p14:creationId xmlns:p14="http://schemas.microsoft.com/office/powerpoint/2010/main" val="1807293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2A3C9-D4EB-F61E-3BEA-6B6BC28B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39827-772B-B5FA-6FE0-E683D05EE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68165"/>
            <a:ext cx="5780719" cy="3758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Мы уверены, что здоровая тарелка поможет сбалансировать питание индивидуально. Наше приложение в этом поможет.</a:t>
            </a:r>
          </a:p>
          <a:p>
            <a:endParaRPr lang="ru-RU" sz="2800" b="1" dirty="0"/>
          </a:p>
          <a:p>
            <a:pPr marL="0" indent="0">
              <a:buNone/>
            </a:pPr>
            <a:r>
              <a:rPr lang="ru-RU" sz="2800" b="1" dirty="0"/>
              <a:t>Спасибо за внимание!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E02112-A8A8-87DD-ECCA-B5FF239A0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341" y="1369243"/>
            <a:ext cx="4171659" cy="41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6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3DD98-7016-569D-2F97-972BE8BF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D8B2C-9209-776F-8B12-38D55626B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0705" y="3413838"/>
            <a:ext cx="5233789" cy="632529"/>
          </a:xfrm>
        </p:spPr>
        <p:txBody>
          <a:bodyPr/>
          <a:lstStyle/>
          <a:p>
            <a:r>
              <a:rPr lang="ru-RU" dirty="0"/>
              <a:t>Булатова вероника </a:t>
            </a:r>
            <a:r>
              <a:rPr lang="ru-RU" dirty="0" err="1"/>
              <a:t>вадимовна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3F14B1-0E1E-4267-F393-720249654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5425" y="3429000"/>
            <a:ext cx="5194069" cy="632529"/>
          </a:xfrm>
        </p:spPr>
        <p:txBody>
          <a:bodyPr/>
          <a:lstStyle/>
          <a:p>
            <a:r>
              <a:rPr lang="ru-RU" dirty="0"/>
              <a:t>Шевцова виктория </a:t>
            </a:r>
            <a:r>
              <a:rPr lang="ru-RU" dirty="0" err="1"/>
              <a:t>дмитриевна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9FD4AC-5412-1DC4-497D-FA3281FFC82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90979CB-9608-8631-02B7-516D7266B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713699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923</TotalTime>
  <Words>1058</Words>
  <Application>Microsoft Office PowerPoint</Application>
  <PresentationFormat>Широкоэкранный</PresentationFormat>
  <Paragraphs>148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Corbel</vt:lpstr>
      <vt:lpstr>Gill Sans MT</vt:lpstr>
      <vt:lpstr>Impact</vt:lpstr>
      <vt:lpstr>Эмблема</vt:lpstr>
      <vt:lpstr>Разработка приложения для здорового и сбалансированного питания </vt:lpstr>
      <vt:lpstr>вступление</vt:lpstr>
      <vt:lpstr>Карточка проекта health plate</vt:lpstr>
      <vt:lpstr>Презентация PowerPoint</vt:lpstr>
      <vt:lpstr>Возможности для развития</vt:lpstr>
      <vt:lpstr>Коммерциализация проекта</vt:lpstr>
      <vt:lpstr>Посыл разрабатываемого продукта</vt:lpstr>
      <vt:lpstr>Целевая аудитория</vt:lpstr>
      <vt:lpstr>Анализ рынка конкурентов</vt:lpstr>
      <vt:lpstr>fatSecret </vt:lpstr>
      <vt:lpstr>Dine4tfit </vt:lpstr>
      <vt:lpstr>Преимущества нашего приложения</vt:lpstr>
      <vt:lpstr>Пример функционала нашего приложения</vt:lpstr>
      <vt:lpstr>Сбор тарелки</vt:lpstr>
      <vt:lpstr>Витамины</vt:lpstr>
      <vt:lpstr>Результаты опроса</vt:lpstr>
      <vt:lpstr>Презентация PowerPoint</vt:lpstr>
      <vt:lpstr>Команда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Bulatova Veronika</dc:creator>
  <cp:lastModifiedBy>Bulatova Veronika</cp:lastModifiedBy>
  <cp:revision>7</cp:revision>
  <dcterms:created xsi:type="dcterms:W3CDTF">2024-09-26T05:49:07Z</dcterms:created>
  <dcterms:modified xsi:type="dcterms:W3CDTF">2024-09-30T12:35:41Z</dcterms:modified>
</cp:coreProperties>
</file>