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301" r:id="rId7"/>
    <p:sldId id="295" r:id="rId8"/>
    <p:sldId id="304" r:id="rId9"/>
    <p:sldId id="297" r:id="rId10"/>
    <p:sldId id="298" r:id="rId11"/>
    <p:sldId id="299" r:id="rId12"/>
    <p:sldId id="305" r:id="rId13"/>
    <p:sldId id="300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57DC"/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2" d="100"/>
          <a:sy n="42" d="100"/>
        </p:scale>
        <p:origin x="105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 smtClean="0"/>
              <a:t>COSMOFOOD</a:t>
            </a:r>
            <a:endParaRPr lang="ru-RU" sz="6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b="1" dirty="0" smtClean="0"/>
              <a:t>ДВФУ</a:t>
            </a:r>
          </a:p>
          <a:p>
            <a:r>
              <a:rPr lang="ru-RU" sz="2800" dirty="0" smtClean="0"/>
              <a:t>Инициативная разработка</a:t>
            </a:r>
            <a:endParaRPr lang="en-US" sz="2800" dirty="0" smtClean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b="1" dirty="0"/>
              <a:t>Лидер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UI - дизайнер </a:t>
            </a:r>
            <a:br>
              <a:rPr lang="ru-RU" dirty="0"/>
            </a:br>
            <a:r>
              <a:rPr lang="ru-RU" dirty="0"/>
              <a:t>Имеет компетенции в создании сайтов, презентаций и </a:t>
            </a:r>
            <a:r>
              <a:rPr lang="ru-RU" dirty="0" err="1"/>
              <a:t>инфографики</a:t>
            </a:r>
            <a:endParaRPr lang="ru-RU"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443990" y="3053177"/>
            <a:ext cx="3035808" cy="3038061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ru-RU" dirty="0" smtClean="0"/>
              <a:t>Дарья </a:t>
            </a:r>
            <a:r>
              <a:rPr lang="ru-RU" dirty="0" err="1" smtClean="0"/>
              <a:t>Локтионова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49034" y="7261819"/>
            <a:ext cx="4134612" cy="2103120"/>
          </a:xfrm>
        </p:spPr>
        <p:txBody>
          <a:bodyPr/>
          <a:lstStyle/>
          <a:p>
            <a:pPr algn="ctr"/>
            <a:r>
              <a:rPr lang="ru-RU" b="1" dirty="0" err="1"/>
              <a:t>Тимлид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Имеет компетенции в сфере маркетинга/цифрового маркетинга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7293102" y="3053177"/>
            <a:ext cx="3035808" cy="3038061"/>
          </a:xfr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49034" y="6621739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Елизавета </a:t>
            </a:r>
            <a:r>
              <a:rPr lang="ru-RU" dirty="0" err="1" smtClean="0"/>
              <a:t>Стахно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565380" y="7261819"/>
            <a:ext cx="4134612" cy="2103120"/>
          </a:xfrm>
        </p:spPr>
        <p:txBody>
          <a:bodyPr/>
          <a:lstStyle/>
          <a:p>
            <a:pPr algn="ctr"/>
            <a:r>
              <a:rPr lang="ru-RU" b="1" dirty="0"/>
              <a:t>Интегратор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Имеет компетенции в сфере маркетинга/цифрового маркетинга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13120878" y="3133841"/>
            <a:ext cx="3035808" cy="3038061"/>
          </a:xfrm>
        </p:spPr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565380" y="6621739"/>
            <a:ext cx="4134612" cy="438912"/>
          </a:xfrm>
        </p:spPr>
        <p:txBody>
          <a:bodyPr/>
          <a:lstStyle/>
          <a:p>
            <a:pPr algn="ctr"/>
            <a:r>
              <a:rPr lang="ru-RU" dirty="0" smtClean="0"/>
              <a:t>Елена Новик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66123" y="2291765"/>
            <a:ext cx="9741217" cy="1611312"/>
          </a:xfrm>
        </p:spPr>
        <p:txBody>
          <a:bodyPr/>
          <a:lstStyle/>
          <a:p>
            <a:r>
              <a:rPr lang="ru-RU" b="1" dirty="0" smtClean="0"/>
              <a:t>В образовательном учреждении (ДВФУ) на данный момент функционируют 15 точек питания в учебных корпусах. Количество студентов и сотрудников ДВФУ около 24 тыс. и 5 тыс. человек соответственно</a:t>
            </a:r>
            <a:endParaRPr lang="ru-RU" b="1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38235"/>
            <a:ext cx="9741217" cy="911089"/>
          </a:xfrm>
        </p:spPr>
        <p:txBody>
          <a:bodyPr/>
          <a:lstStyle/>
          <a:p>
            <a:r>
              <a:rPr lang="ru-RU" sz="4800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6123" y="4464328"/>
            <a:ext cx="8793162" cy="3547871"/>
          </a:xfrm>
        </p:spPr>
        <p:txBody>
          <a:bodyPr/>
          <a:lstStyle/>
          <a:p>
            <a:r>
              <a:rPr lang="ru-RU" sz="2800" dirty="0"/>
              <a:t>Людям не хватает времени, в связи с большой загруженностью в современных реалиях, перекусить, сходить в кафе. Они ходят голодные и неудовлетворенные. Им сложно находить время на приготовление пищи, из-за чего они покупают быстрые перекусы, вредящие их здоровью, а так же тратят большую часть своего ограниченного времени на отстаивание в </a:t>
            </a:r>
            <a:r>
              <a:rPr lang="ru-RU" sz="2800" dirty="0" smtClean="0"/>
              <a:t>очередях в существующих точках питания. </a:t>
            </a:r>
            <a:endParaRPr lang="ru-RU" sz="2800" dirty="0"/>
          </a:p>
        </p:txBody>
      </p:sp>
      <p:sp>
        <p:nvSpPr>
          <p:cNvPr id="10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4787" y="8573450"/>
            <a:ext cx="9741217" cy="1611312"/>
          </a:xfrm>
        </p:spPr>
        <p:txBody>
          <a:bodyPr/>
          <a:lstStyle/>
          <a:p>
            <a:r>
              <a:rPr lang="ru-RU" dirty="0"/>
              <a:t>В результате опроса ЦА мы поняли, что большинство точек питания постепенно закрываются, поэтому студентам негде кушать и наш продукт очень актуален.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37" y="4464328"/>
            <a:ext cx="1168254" cy="11682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" y="8573450"/>
            <a:ext cx="1180952" cy="11682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37" y="2291765"/>
            <a:ext cx="1168254" cy="116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400" dirty="0"/>
              <a:t>Наш пользователь, студент, </a:t>
            </a:r>
            <a:r>
              <a:rPr lang="ru-RU" sz="2400" b="1" dirty="0"/>
              <a:t>хочет правильно питаться во время учебного процесса</a:t>
            </a:r>
            <a:r>
              <a:rPr lang="ru-RU" sz="2400" dirty="0"/>
              <a:t>, но не может, потому что ему мешает то, что в его учебном корпусе </a:t>
            </a:r>
            <a:r>
              <a:rPr lang="ru-RU" sz="2400" b="1" dirty="0"/>
              <a:t>недостаточно точек питания</a:t>
            </a:r>
            <a:r>
              <a:rPr lang="ru-RU" sz="2400" dirty="0"/>
              <a:t>; а те немногочисленные точки питания, которые находятся в учебном корпусе, содержат в основном быстрые перекусы, булочки и другую</a:t>
            </a:r>
            <a:r>
              <a:rPr lang="ru-RU" sz="2400" b="1" dirty="0"/>
              <a:t> еду, вредящую здоровью</a:t>
            </a:r>
            <a:r>
              <a:rPr lang="ru-RU" sz="2400" dirty="0"/>
              <a:t>, что приводит к снижению эффективности обучения; </a:t>
            </a:r>
            <a:r>
              <a:rPr lang="ru-RU" sz="2400" b="1" dirty="0"/>
              <a:t>он не успевает купить еду из-за </a:t>
            </a:r>
            <a:r>
              <a:rPr lang="ru-RU" sz="2400" b="1" dirty="0" smtClean="0"/>
              <a:t>очередей </a:t>
            </a:r>
            <a:r>
              <a:rPr lang="ru-RU" sz="2400" dirty="0" smtClean="0"/>
              <a:t>в существующих точках питания</a:t>
            </a:r>
            <a:endParaRPr lang="ru-RU" sz="24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z="2400" dirty="0" smtClean="0"/>
              <a:t>Существующие на данный момент решения не удовлетворяют потребность пользователя в здоровом питании, поскольку точки питания предлагают еду, повышающую уровень холестерина, снижающую иммунитет (</a:t>
            </a:r>
            <a:r>
              <a:rPr lang="ru-RU" sz="2400" dirty="0" err="1" smtClean="0"/>
              <a:t>фастфуд</a:t>
            </a:r>
            <a:r>
              <a:rPr lang="ru-RU" sz="2400" dirty="0" smtClean="0"/>
              <a:t>, мучные изделия, сладкое). На существующие точки питания приходится огромная нагрузка ввиду большого количества студентов, средняя продолжительность учебного процесса в день которых составляет 5 часов, желающих подкрепиться в течение дня. Из-за очередей некоторые студенты не успевают купить себе еду.</a:t>
            </a:r>
            <a:endParaRPr lang="ru-RU" sz="24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1183112" cy="7554912"/>
          </a:xfrm>
        </p:spPr>
        <p:txBody>
          <a:bodyPr/>
          <a:lstStyle/>
          <a:p>
            <a:r>
              <a:rPr lang="ru-RU" dirty="0"/>
              <a:t>Для </a:t>
            </a:r>
            <a:r>
              <a:rPr lang="ru-RU" b="1" dirty="0"/>
              <a:t>студентов,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которым нужно </a:t>
            </a:r>
            <a:r>
              <a:rPr lang="ru-RU" b="1" dirty="0"/>
              <a:t>успеть за перерыв между пар покушать, </a:t>
            </a:r>
            <a:br>
              <a:rPr lang="ru-RU" b="1" dirty="0"/>
            </a:br>
            <a:r>
              <a:rPr lang="ru-RU" dirty="0"/>
              <a:t>наш </a:t>
            </a:r>
            <a:r>
              <a:rPr lang="ru-RU" b="1" dirty="0"/>
              <a:t>автомат для продажи питания </a:t>
            </a:r>
            <a:r>
              <a:rPr lang="ru-RU" dirty="0"/>
              <a:t>будет за считанные секунды выдавать тюбик из широкого ассортимента питательных и готовых к употреблению перекусов, которые позволяют получить энергию и удовлетворить голод в течение дня.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отличие от </a:t>
            </a:r>
            <a:r>
              <a:rPr lang="ru-RU" dirty="0" err="1"/>
              <a:t>Космопита</a:t>
            </a:r>
            <a:r>
              <a:rPr lang="ru-RU" dirty="0"/>
              <a:t>, </a:t>
            </a:r>
            <a:r>
              <a:rPr lang="ru-RU" dirty="0" err="1"/>
              <a:t>Biofood</a:t>
            </a:r>
            <a:r>
              <a:rPr lang="ru-RU" dirty="0"/>
              <a:t>, </a:t>
            </a:r>
            <a:r>
              <a:rPr lang="ru-RU" dirty="0" err="1"/>
              <a:t>Cofix</a:t>
            </a:r>
            <a:r>
              <a:rPr lang="ru-RU" dirty="0"/>
              <a:t>, автоматов с выдачей сладостей, </a:t>
            </a:r>
            <a:r>
              <a:rPr lang="ru-RU" dirty="0" err="1"/>
              <a:t>Кофеплейсом</a:t>
            </a:r>
            <a:r>
              <a:rPr lang="ru-RU" dirty="0"/>
              <a:t> наш продукт будет лучше тем, что </a:t>
            </a:r>
            <a:r>
              <a:rPr lang="ru-RU" b="1" dirty="0"/>
              <a:t>наша уникальная технология производства позволяет сохранять питательные вещества, микроэлементы и вкус, обеспечивая вам сбалансированный перекус</a:t>
            </a:r>
            <a:r>
              <a:rPr lang="ru-RU" b="1" dirty="0" smtClean="0"/>
              <a:t>.</a:t>
            </a:r>
          </a:p>
          <a:p>
            <a:endParaRPr lang="ru-RU" b="1" dirty="0"/>
          </a:p>
          <a:p>
            <a:r>
              <a:rPr lang="ru-RU" b="1" dirty="0" smtClean="0"/>
              <a:t>Наше решение сделает лучше не только процесс получения знаний, но и жизнь пользователя, в том числе и его здоровье.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225" y="1728887"/>
            <a:ext cx="8820150" cy="825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887536"/>
            <a:ext cx="8706613" cy="7554912"/>
          </a:xfrm>
        </p:spPr>
        <p:txBody>
          <a:bodyPr/>
          <a:lstStyle/>
          <a:p>
            <a:pPr marL="0" lvl="0">
              <a:spcBef>
                <a:spcPts val="0"/>
              </a:spcBef>
            </a:pPr>
            <a:r>
              <a:rPr lang="ru-RU" dirty="0" smtClean="0"/>
              <a:t>Первоначально </a:t>
            </a:r>
            <a:r>
              <a:rPr lang="ru-RU" dirty="0"/>
              <a:t>наш проект будет реализовываться внутри ДВФУ.</a:t>
            </a:r>
            <a:endParaRPr lang="ru-RU" dirty="0" smtClean="0"/>
          </a:p>
          <a:p>
            <a:pPr marL="0" lvl="0">
              <a:spcBef>
                <a:spcPts val="0"/>
              </a:spcBef>
            </a:pPr>
            <a:endParaRPr lang="ru-RU" dirty="0"/>
          </a:p>
          <a:p>
            <a:pPr marL="0" lvl="0">
              <a:spcBef>
                <a:spcPts val="0"/>
              </a:spcBef>
            </a:pPr>
            <a:r>
              <a:rPr lang="ru-RU" dirty="0" smtClean="0"/>
              <a:t>Определим </a:t>
            </a:r>
            <a:r>
              <a:rPr lang="ru-RU" dirty="0"/>
              <a:t>объём рынка по методике PAM-TAM-SAM-SOM:</a:t>
            </a:r>
          </a:p>
          <a:p>
            <a:pPr marL="0" lvl="0">
              <a:spcBef>
                <a:spcPts val="0"/>
              </a:spcBef>
            </a:pPr>
            <a:r>
              <a:rPr lang="ru-RU" b="1" dirty="0"/>
              <a:t>РАМ</a:t>
            </a:r>
            <a:r>
              <a:rPr lang="ru-RU" dirty="0"/>
              <a:t> - </a:t>
            </a:r>
            <a:r>
              <a:rPr lang="ru-RU" dirty="0"/>
              <a:t>В ДВФУ около 24 тыс. студентов и 5 тыс. сотрудников. Примерная стоимость одного тюбика - 200 рублей. В неделю каждый человек может купить ~ 3-4 тюбика (в месяц 4*4=16 тюбиков). Получается, за учебный год (9 месяцев) возможно будет купить ~ 144 тюбика. PAM = 29.000*200*144= 835.200.000 рублей/год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ТАМ</a:t>
            </a:r>
            <a:r>
              <a:rPr lang="ru-RU" dirty="0"/>
              <a:t> - кол-во людей, совершающих покупку в точке питания хотя бы 4 раз в неделю, составляет 70% от общего числа студентов и сотрудников. Отсюда выходит, что объём рынка, на котором можно продать ваш продукт, составляет 23,2 тыс. студентов и сотрудников. ТАМ = 23200*200*144= 668.160.000 рублей/год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SАМ</a:t>
            </a:r>
            <a:r>
              <a:rPr lang="ru-RU" dirty="0"/>
              <a:t> - кол-во людей в ДВФУ, придерживающихся правильного питания, составляет ~ 30% от числа студентов и сотрудников, совершающих покупку хотя бы 4 раза в неделю. Отсюда выходит, что объём рынка, на котором можно продать наш продукт, составляет 5760 студентов и 1200 сотрудников. SАМ = 6960*200*144 = 200.448.000 рублей/год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SOM</a:t>
            </a:r>
            <a:r>
              <a:rPr lang="ru-RU" dirty="0"/>
              <a:t> - реально достижимый объём рынка, один из десяти студентов, приобретающих перекусы, купит наш продукт (тюбик). Это 10% от SAM. SOM = 200.448.000*10%=20.044.800 рублей/год.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100" y="1866853"/>
            <a:ext cx="7953411" cy="796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вы зарабатываете или планируете.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3609150"/>
            <a:ext cx="11526012" cy="3134550"/>
          </a:xfrm>
        </p:spPr>
        <p:txBody>
          <a:bodyPr/>
          <a:lstStyle/>
          <a:p>
            <a:r>
              <a:rPr lang="ru-RU" dirty="0"/>
              <a:t>EXPERIENCE SELLING </a:t>
            </a:r>
            <a:r>
              <a:rPr lang="en-US" dirty="0"/>
              <a:t>(</a:t>
            </a:r>
            <a:r>
              <a:rPr lang="ru-RU" dirty="0" smtClean="0"/>
              <a:t>Продажа </a:t>
            </a:r>
            <a:r>
              <a:rPr lang="ru-RU" dirty="0"/>
              <a:t>опыта, </a:t>
            </a:r>
            <a:r>
              <a:rPr lang="ru-RU" dirty="0" smtClean="0"/>
              <a:t>впечатлений</a:t>
            </a:r>
            <a:r>
              <a:rPr lang="en-US" dirty="0" smtClean="0"/>
              <a:t>) – </a:t>
            </a:r>
            <a:r>
              <a:rPr lang="ru-RU" dirty="0" smtClean="0"/>
              <a:t>бизнес-модель, суть которой заключается в повышение </a:t>
            </a:r>
            <a:r>
              <a:rPr lang="ru-RU" dirty="0"/>
              <a:t>ценности, за счет продажи не только товара, но и связанных с ним впечатлений, </a:t>
            </a:r>
            <a:r>
              <a:rPr lang="ru-RU" dirty="0" smtClean="0"/>
              <a:t>историй (в нашем случае мы планируем продавать продукт, связанный с космосом, людям интересна его история). </a:t>
            </a:r>
            <a:r>
              <a:rPr lang="ru-RU" dirty="0"/>
              <a:t>Ценность товара или услуги повышается за счет дополнительно предлагаемых впечатлений. Такой подход делает возможным возрастание спроса и сопутствующее повышение цен. Впечатления клиентов должны создаваться соответствующим образом — скажем, с помощью подходящей рекламной кампании, убранства или оснащения магазина </a:t>
            </a:r>
            <a:endParaRPr lang="en-US" dirty="0" smtClean="0"/>
          </a:p>
          <a:p>
            <a:r>
              <a:rPr lang="ru-RU" dirty="0" smtClean="0"/>
              <a:t>Вся </a:t>
            </a:r>
            <a:r>
              <a:rPr lang="ru-RU" dirty="0"/>
              <a:t>бизнес модель должна быть выстроена таким образом, чтобы пользователи не обманывались в своих ожиданиях и получали продукты и услуги максимального качества. Тогда они лучше воспримут историю, которую пытается рассказать им бизнес, и поделятся ею со своими друзьями и знакомыми.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" y="2705827"/>
            <a:ext cx="4466573" cy="62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b="1" dirty="0" smtClean="0"/>
              <a:t>UNIT-</a:t>
            </a:r>
            <a:r>
              <a:rPr lang="ru-RU" b="1" dirty="0" smtClean="0"/>
              <a:t>экономика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180400"/>
            <a:ext cx="16304841" cy="848550"/>
          </a:xfrm>
        </p:spPr>
        <p:txBody>
          <a:bodyPr/>
          <a:lstStyle/>
          <a:p>
            <a:r>
              <a:rPr lang="ru-RU" dirty="0"/>
              <a:t>Маркетинговый бюджет составил 200 000 рублей в месяц, а цена клика — 50 рублей. Средняя конверсия по отрасли из трафика в покупку — 2,4%. Средний чек составляет 200 рублей/тюбик. Когда у нас что-то покупают, мы тратим на реализацию наших обязательств 3 000 рублей (это COGS). Дополнительных расходов на первую продажу нет. В среднем каждый клиент совершает 20 покупок в месяц.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94588" y="1426464"/>
            <a:ext cx="2526393" cy="549167"/>
            <a:chOff x="788307" y="1599855"/>
            <a:chExt cx="2526393" cy="549167"/>
          </a:xfrm>
        </p:grpSpPr>
        <p:sp>
          <p:nvSpPr>
            <p:cNvPr id="7" name="Заголовок 1">
              <a:extLst>
                <a:ext uri="{FF2B5EF4-FFF2-40B4-BE49-F238E27FC236}">
                  <a16:creationId xmlns:a16="http://schemas.microsoft.com/office/drawing/2014/main" id="{0FACA1D3-A985-CA4B-8A99-352E9BB6ED2B}"/>
                </a:ext>
              </a:extLst>
            </p:cNvPr>
            <p:cNvSpPr txBox="1">
              <a:spLocks/>
            </p:cNvSpPr>
            <p:nvPr/>
          </p:nvSpPr>
          <p:spPr>
            <a:xfrm>
              <a:off x="922409" y="1692892"/>
              <a:ext cx="2258187" cy="363092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ru-RU" sz="2800" b="1" dirty="0" smtClean="0">
                  <a:solidFill>
                    <a:srgbClr val="0A57DC"/>
                  </a:solidFill>
                  <a:latin typeface="Inter Black" panose="020B0502030000000004" pitchFamily="34" charset="0"/>
                  <a:ea typeface="Inter Black" panose="020B0502030000000004" pitchFamily="34" charset="0"/>
                </a:rPr>
                <a:t>Показатели</a:t>
              </a:r>
              <a:endParaRPr lang="ru-RU" sz="2800" dirty="0">
                <a:solidFill>
                  <a:srgbClr val="0A57DC"/>
                </a:solidFill>
                <a:latin typeface="Inter Black" panose="020B0502030000000004" pitchFamily="34" charset="0"/>
                <a:ea typeface="Inter Black" panose="020B0502030000000004" pitchFamily="34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788307" y="1599855"/>
              <a:ext cx="2526393" cy="549167"/>
            </a:xfrm>
            <a:prstGeom prst="roundRect">
              <a:avLst>
                <a:gd name="adj" fmla="val 42917"/>
              </a:avLst>
            </a:prstGeom>
            <a:noFill/>
            <a:ln w="19050">
              <a:solidFill>
                <a:srgbClr val="0A5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4285243"/>
            <a:ext cx="5491699" cy="848550"/>
          </a:xfrm>
        </p:spPr>
        <p:txBody>
          <a:bodyPr/>
          <a:lstStyle/>
          <a:p>
            <a:r>
              <a:rPr lang="ru-RU" dirty="0"/>
              <a:t>UA (количество привлечённых пользователей) = маркетинговый бюджет (AC) / стоимость клика (CPA) = 200 000 рублей / 50 рублей = 4000 привлечённых пользователей.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894589" y="3502914"/>
            <a:ext cx="1239011" cy="549167"/>
            <a:chOff x="788308" y="1599855"/>
            <a:chExt cx="1748190" cy="549167"/>
          </a:xfrm>
        </p:grpSpPr>
        <p:sp>
          <p:nvSpPr>
            <p:cNvPr id="12" name="Заголовок 1">
              <a:extLst>
                <a:ext uri="{FF2B5EF4-FFF2-40B4-BE49-F238E27FC236}">
                  <a16:creationId xmlns:a16="http://schemas.microsoft.com/office/drawing/2014/main" id="{0FACA1D3-A985-CA4B-8A99-352E9BB6ED2B}"/>
                </a:ext>
              </a:extLst>
            </p:cNvPr>
            <p:cNvSpPr txBox="1">
              <a:spLocks/>
            </p:cNvSpPr>
            <p:nvPr/>
          </p:nvSpPr>
          <p:spPr>
            <a:xfrm>
              <a:off x="1244460" y="1706769"/>
              <a:ext cx="979238" cy="363092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sz="2800" b="1" dirty="0" smtClean="0">
                  <a:solidFill>
                    <a:srgbClr val="0A57DC"/>
                  </a:solidFill>
                  <a:latin typeface="Inter Black" panose="020B0502030000000004" pitchFamily="34" charset="0"/>
                  <a:ea typeface="Inter Black" panose="020B0502030000000004" pitchFamily="34" charset="0"/>
                </a:rPr>
                <a:t>UA</a:t>
              </a:r>
              <a:endParaRPr lang="ru-RU" sz="2800" dirty="0">
                <a:solidFill>
                  <a:srgbClr val="0A57DC"/>
                </a:solidFill>
                <a:latin typeface="Inter Black" panose="020B0502030000000004" pitchFamily="34" charset="0"/>
                <a:ea typeface="Inter Black" panose="020B0502030000000004" pitchFamily="34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788308" y="1599855"/>
              <a:ext cx="1748190" cy="549167"/>
            </a:xfrm>
            <a:prstGeom prst="roundRect">
              <a:avLst>
                <a:gd name="adj" fmla="val 42917"/>
              </a:avLst>
            </a:prstGeom>
            <a:noFill/>
            <a:ln w="19050">
              <a:solidFill>
                <a:srgbClr val="0A5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6849468"/>
            <a:ext cx="5491699" cy="848550"/>
          </a:xfrm>
        </p:spPr>
        <p:txBody>
          <a:bodyPr/>
          <a:lstStyle/>
          <a:p>
            <a:r>
              <a:rPr lang="ru-RU" dirty="0"/>
              <a:t>B (число клиентов) = конверсия (С) ∗ количество привлечённых пользователей (UA) = 2,4% ∗ 4000 = 96 покупателей.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894589" y="6024315"/>
            <a:ext cx="1239011" cy="549167"/>
            <a:chOff x="788308" y="1599855"/>
            <a:chExt cx="1748190" cy="549167"/>
          </a:xfrm>
        </p:grpSpPr>
        <p:sp>
          <p:nvSpPr>
            <p:cNvPr id="16" name="Заголовок 1">
              <a:extLst>
                <a:ext uri="{FF2B5EF4-FFF2-40B4-BE49-F238E27FC236}">
                  <a16:creationId xmlns:a16="http://schemas.microsoft.com/office/drawing/2014/main" id="{0FACA1D3-A985-CA4B-8A99-352E9BB6ED2B}"/>
                </a:ext>
              </a:extLst>
            </p:cNvPr>
            <p:cNvSpPr txBox="1">
              <a:spLocks/>
            </p:cNvSpPr>
            <p:nvPr/>
          </p:nvSpPr>
          <p:spPr>
            <a:xfrm>
              <a:off x="1513247" y="1725819"/>
              <a:ext cx="979237" cy="363092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sz="2800" b="1" dirty="0" smtClean="0">
                  <a:solidFill>
                    <a:srgbClr val="0A57DC"/>
                  </a:solidFill>
                  <a:latin typeface="Inter Black" panose="020B0502030000000004" pitchFamily="34" charset="0"/>
                  <a:ea typeface="Inter Black" panose="020B0502030000000004" pitchFamily="34" charset="0"/>
                </a:rPr>
                <a:t>B</a:t>
              </a:r>
              <a:endParaRPr lang="ru-RU" sz="2800" dirty="0">
                <a:solidFill>
                  <a:srgbClr val="0A57DC"/>
                </a:solidFill>
                <a:latin typeface="Inter Black" panose="020B0502030000000004" pitchFamily="34" charset="0"/>
                <a:ea typeface="Inter Black" panose="020B0502030000000004" pitchFamily="34" charset="0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788308" y="1599855"/>
              <a:ext cx="1748190" cy="549167"/>
            </a:xfrm>
            <a:prstGeom prst="roundRect">
              <a:avLst>
                <a:gd name="adj" fmla="val 42917"/>
              </a:avLst>
            </a:prstGeom>
            <a:noFill/>
            <a:ln w="19050">
              <a:solidFill>
                <a:srgbClr val="0A5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9160868"/>
            <a:ext cx="5491699" cy="848550"/>
          </a:xfrm>
        </p:spPr>
        <p:txBody>
          <a:bodyPr/>
          <a:lstStyle/>
          <a:p>
            <a:r>
              <a:rPr lang="ru-RU" dirty="0"/>
              <a:t>CPA (стоимость привлечения пользователя) = маркетинговый бюджет (AC) / количество привлечённых пользователей (UA) = 200 000 рублей / 4000 = 50 рублей.</a:t>
            </a:r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894589" y="8256210"/>
            <a:ext cx="1239011" cy="549167"/>
            <a:chOff x="788308" y="1599855"/>
            <a:chExt cx="1748190" cy="549167"/>
          </a:xfrm>
        </p:grpSpPr>
        <p:sp>
          <p:nvSpPr>
            <p:cNvPr id="20" name="Заголовок 1">
              <a:extLst>
                <a:ext uri="{FF2B5EF4-FFF2-40B4-BE49-F238E27FC236}">
                  <a16:creationId xmlns:a16="http://schemas.microsoft.com/office/drawing/2014/main" id="{0FACA1D3-A985-CA4B-8A99-352E9BB6ED2B}"/>
                </a:ext>
              </a:extLst>
            </p:cNvPr>
            <p:cNvSpPr txBox="1">
              <a:spLocks/>
            </p:cNvSpPr>
            <p:nvPr/>
          </p:nvSpPr>
          <p:spPr>
            <a:xfrm>
              <a:off x="1110067" y="1694069"/>
              <a:ext cx="1248024" cy="363092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sz="2800" b="1" dirty="0" smtClean="0">
                  <a:solidFill>
                    <a:srgbClr val="0A57DC"/>
                  </a:solidFill>
                  <a:latin typeface="Inter Black" panose="020B0502030000000004" pitchFamily="34" charset="0"/>
                  <a:ea typeface="Inter Black" panose="020B0502030000000004" pitchFamily="34" charset="0"/>
                </a:rPr>
                <a:t>CPA</a:t>
              </a:r>
              <a:endParaRPr lang="ru-RU" sz="2800" dirty="0">
                <a:solidFill>
                  <a:srgbClr val="0A57DC"/>
                </a:solidFill>
                <a:latin typeface="Inter Black" panose="020B0502030000000004" pitchFamily="34" charset="0"/>
                <a:ea typeface="Inter Black" panose="020B0502030000000004" pitchFamily="34" charset="0"/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788308" y="1599855"/>
              <a:ext cx="1748190" cy="549167"/>
            </a:xfrm>
            <a:prstGeom prst="roundRect">
              <a:avLst>
                <a:gd name="adj" fmla="val 42917"/>
              </a:avLst>
            </a:prstGeom>
            <a:noFill/>
            <a:ln w="19050">
              <a:solidFill>
                <a:srgbClr val="0A5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71787" y="4285243"/>
            <a:ext cx="5982463" cy="848550"/>
          </a:xfrm>
        </p:spPr>
        <p:txBody>
          <a:bodyPr/>
          <a:lstStyle/>
          <a:p>
            <a:r>
              <a:rPr lang="ru-RU" dirty="0"/>
              <a:t>ARPC (средний доход с клиента) = (средний чек продукта − себестоимость проданных товаров) ∗ среднее число платежей (в месяц клиент может купить тюбик ~ 20 раз) = (200 рублей − 80 рублей) ∗ 20 = 2 400 рублей/месяц.</a:t>
            </a:r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8971787" y="3502914"/>
            <a:ext cx="1327911" cy="549167"/>
            <a:chOff x="788308" y="1599855"/>
            <a:chExt cx="1873624" cy="549167"/>
          </a:xfrm>
        </p:grpSpPr>
        <p:sp>
          <p:nvSpPr>
            <p:cNvPr id="24" name="Заголовок 1">
              <a:extLst>
                <a:ext uri="{FF2B5EF4-FFF2-40B4-BE49-F238E27FC236}">
                  <a16:creationId xmlns:a16="http://schemas.microsoft.com/office/drawing/2014/main" id="{0FACA1D3-A985-CA4B-8A99-352E9BB6ED2B}"/>
                </a:ext>
              </a:extLst>
            </p:cNvPr>
            <p:cNvSpPr txBox="1">
              <a:spLocks/>
            </p:cNvSpPr>
            <p:nvPr/>
          </p:nvSpPr>
          <p:spPr>
            <a:xfrm>
              <a:off x="998464" y="1692892"/>
              <a:ext cx="1471229" cy="363092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sz="2800" b="1" dirty="0" smtClean="0">
                  <a:solidFill>
                    <a:srgbClr val="0A57DC"/>
                  </a:solidFill>
                  <a:latin typeface="Inter Black" panose="020B0502030000000004" pitchFamily="34" charset="0"/>
                  <a:ea typeface="Inter Black" panose="020B0502030000000004" pitchFamily="34" charset="0"/>
                </a:rPr>
                <a:t>ARPC</a:t>
              </a:r>
              <a:endParaRPr lang="ru-RU" sz="2800" dirty="0">
                <a:solidFill>
                  <a:srgbClr val="0A57DC"/>
                </a:solidFill>
                <a:latin typeface="Inter Black" panose="020B0502030000000004" pitchFamily="34" charset="0"/>
                <a:ea typeface="Inter Black" panose="020B0502030000000004" pitchFamily="34" charset="0"/>
              </a:endParaRP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788308" y="1599855"/>
              <a:ext cx="1873624" cy="549167"/>
            </a:xfrm>
            <a:prstGeom prst="roundRect">
              <a:avLst>
                <a:gd name="adj" fmla="val 42917"/>
              </a:avLst>
            </a:prstGeom>
            <a:noFill/>
            <a:ln w="19050">
              <a:solidFill>
                <a:srgbClr val="0A5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71787" y="6849468"/>
            <a:ext cx="5982463" cy="848550"/>
          </a:xfrm>
        </p:spPr>
        <p:txBody>
          <a:bodyPr/>
          <a:lstStyle/>
          <a:p>
            <a:r>
              <a:rPr lang="ru-RU" dirty="0"/>
              <a:t>ARPU (средний доход с пользователя) = чистая прибыль от одного клиента (ARPC) ∗ конверсия (С) = 2 400 рублей ∗ 2,4% = 57,6 рубля.</a:t>
            </a:r>
            <a:endParaRPr lang="ru-RU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8971787" y="6024314"/>
            <a:ext cx="1327911" cy="549167"/>
            <a:chOff x="788308" y="1599855"/>
            <a:chExt cx="1873624" cy="549167"/>
          </a:xfrm>
        </p:grpSpPr>
        <p:sp>
          <p:nvSpPr>
            <p:cNvPr id="28" name="Заголовок 1">
              <a:extLst>
                <a:ext uri="{FF2B5EF4-FFF2-40B4-BE49-F238E27FC236}">
                  <a16:creationId xmlns:a16="http://schemas.microsoft.com/office/drawing/2014/main" id="{0FACA1D3-A985-CA4B-8A99-352E9BB6ED2B}"/>
                </a:ext>
              </a:extLst>
            </p:cNvPr>
            <p:cNvSpPr txBox="1">
              <a:spLocks/>
            </p:cNvSpPr>
            <p:nvPr/>
          </p:nvSpPr>
          <p:spPr>
            <a:xfrm>
              <a:off x="998464" y="1692892"/>
              <a:ext cx="1484276" cy="363092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sz="2800" b="1" dirty="0" smtClean="0">
                  <a:solidFill>
                    <a:srgbClr val="0A57DC"/>
                  </a:solidFill>
                  <a:latin typeface="Inter Black" panose="020B0502030000000004" pitchFamily="34" charset="0"/>
                  <a:ea typeface="Inter Black" panose="020B0502030000000004" pitchFamily="34" charset="0"/>
                </a:rPr>
                <a:t>ARPU</a:t>
              </a:r>
              <a:endParaRPr lang="ru-RU" sz="2800" dirty="0">
                <a:solidFill>
                  <a:srgbClr val="0A57DC"/>
                </a:solidFill>
                <a:latin typeface="Inter Black" panose="020B0502030000000004" pitchFamily="34" charset="0"/>
                <a:ea typeface="Inter Black" panose="020B0502030000000004" pitchFamily="34" charset="0"/>
              </a:endParaRP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788308" y="1599855"/>
              <a:ext cx="1873624" cy="549167"/>
            </a:xfrm>
            <a:prstGeom prst="roundRect">
              <a:avLst>
                <a:gd name="adj" fmla="val 42917"/>
              </a:avLst>
            </a:prstGeom>
            <a:noFill/>
            <a:ln w="19050">
              <a:solidFill>
                <a:srgbClr val="0A5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71787" y="8989418"/>
            <a:ext cx="5982463" cy="848550"/>
          </a:xfrm>
        </p:spPr>
        <p:txBody>
          <a:bodyPr/>
          <a:lstStyle/>
          <a:p>
            <a:r>
              <a:rPr lang="ru-RU" dirty="0"/>
              <a:t>CM (маржинальная прибыль) = (средний доход от одного пользователя — стоимость привлечения одного пользователя) ∗ количество привлечённых пользователей = (57,6 рублей − 50 рублей) ∗ 4000 = 30 400 рублей</a:t>
            </a:r>
            <a:endParaRPr lang="ru-RU" dirty="0"/>
          </a:p>
        </p:txBody>
      </p:sp>
      <p:grpSp>
        <p:nvGrpSpPr>
          <p:cNvPr id="31" name="Группа 30"/>
          <p:cNvGrpSpPr/>
          <p:nvPr/>
        </p:nvGrpSpPr>
        <p:grpSpPr>
          <a:xfrm>
            <a:off x="8971787" y="8112675"/>
            <a:ext cx="1239011" cy="549167"/>
            <a:chOff x="788308" y="1599855"/>
            <a:chExt cx="1748190" cy="549167"/>
          </a:xfrm>
        </p:grpSpPr>
        <p:sp>
          <p:nvSpPr>
            <p:cNvPr id="32" name="Заголовок 1">
              <a:extLst>
                <a:ext uri="{FF2B5EF4-FFF2-40B4-BE49-F238E27FC236}">
                  <a16:creationId xmlns:a16="http://schemas.microsoft.com/office/drawing/2014/main" id="{0FACA1D3-A985-CA4B-8A99-352E9BB6ED2B}"/>
                </a:ext>
              </a:extLst>
            </p:cNvPr>
            <p:cNvSpPr txBox="1">
              <a:spLocks/>
            </p:cNvSpPr>
            <p:nvPr/>
          </p:nvSpPr>
          <p:spPr>
            <a:xfrm>
              <a:off x="1244460" y="1706769"/>
              <a:ext cx="979238" cy="363092"/>
            </a:xfrm>
            <a:prstGeom prst="rect">
              <a:avLst/>
            </a:prstGeom>
          </p:spPr>
          <p:txBody>
            <a:bodyPr lIns="0" tIns="0" rIns="0" bIns="0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sz="2800" b="1" dirty="0" smtClean="0">
                  <a:solidFill>
                    <a:srgbClr val="0A57DC"/>
                  </a:solidFill>
                  <a:latin typeface="Inter Black" panose="020B0502030000000004" pitchFamily="34" charset="0"/>
                  <a:ea typeface="Inter Black" panose="020B0502030000000004" pitchFamily="34" charset="0"/>
                </a:rPr>
                <a:t>CM</a:t>
              </a:r>
              <a:endParaRPr lang="ru-RU" sz="2800" dirty="0">
                <a:solidFill>
                  <a:srgbClr val="0A57DC"/>
                </a:solidFill>
                <a:latin typeface="Inter Black" panose="020B0502030000000004" pitchFamily="34" charset="0"/>
                <a:ea typeface="Inter Black" panose="020B0502030000000004" pitchFamily="34" charset="0"/>
              </a:endParaRP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788308" y="1599855"/>
              <a:ext cx="1748190" cy="549167"/>
            </a:xfrm>
            <a:prstGeom prst="roundRect">
              <a:avLst>
                <a:gd name="adj" fmla="val 42917"/>
              </a:avLst>
            </a:prstGeom>
            <a:noFill/>
            <a:ln w="19050">
              <a:solidFill>
                <a:srgbClr val="0A5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069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Текущие результаты: успешные кейсы, клиенты или предварительные договоренности, привлеченные инвестиции и др.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0611613" cy="7554912"/>
          </a:xfrm>
        </p:spPr>
        <p:txBody>
          <a:bodyPr/>
          <a:lstStyle/>
          <a:p>
            <a:r>
              <a:rPr lang="ru-RU" dirty="0"/>
              <a:t>Подготовлен прототип продукта и сайта, на котором пользователи могут покупать наш продукт.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данный момент наша компания находится на этапе согласования производства нашего продукта с АО «Прогресс». Определяется оптимальный технологический процесс для производства еды в тюбиках, включая подбор инновационных методов консервации и упаковки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Также был подготовлен прототип макета </a:t>
            </a:r>
            <a:r>
              <a:rPr lang="ru-RU" dirty="0"/>
              <a:t>сайта (</a:t>
            </a:r>
            <a:r>
              <a:rPr lang="ru-RU" dirty="0" err="1"/>
              <a:t>landing</a:t>
            </a:r>
            <a:r>
              <a:rPr lang="ru-RU" dirty="0"/>
              <a:t> </a:t>
            </a:r>
            <a:r>
              <a:rPr lang="ru-RU" dirty="0" err="1"/>
              <a:t>page</a:t>
            </a:r>
            <a:r>
              <a:rPr lang="ru-RU" dirty="0"/>
              <a:t>), содержащий информацию о нашей компании, блок каталога с широким ассортиментом нашей продукции - тюбиков COSMOFOOD, преимущества, блоки с корзиной понравившихся тюбиков, оформления заказа.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Для того, чтобы посмотреть прототип сайта, Вы можете навести камеру Вашего телефона на QR-код и перейти по ссылке.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9" t="6098" b="11154"/>
          <a:stretch/>
        </p:blipFill>
        <p:spPr>
          <a:xfrm>
            <a:off x="12172949" y="1371600"/>
            <a:ext cx="8153401" cy="8763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9" b="27112"/>
          <a:stretch/>
        </p:blipFill>
        <p:spPr>
          <a:xfrm>
            <a:off x="570384" y="7391785"/>
            <a:ext cx="3258666" cy="29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97316" y="6096161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6000" b="1" dirty="0" smtClean="0">
                <a:solidFill>
                  <a:srgbClr val="0A57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</a:t>
            </a:r>
            <a:endParaRPr lang="ru-RU" sz="6000" b="1" dirty="0">
              <a:solidFill>
                <a:srgbClr val="0A57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3894900"/>
            <a:ext cx="16783050" cy="550024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Планы развития, потребности и предложение для того, кому вы адресуете презентацию.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 smtClean="0"/>
              <a:t>Телефон</a:t>
            </a:r>
            <a:endParaRPr lang="ru-RU" sz="1800" dirty="0"/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+</a:t>
            </a:r>
            <a:r>
              <a:rPr lang="en-US" sz="2800" dirty="0"/>
              <a:t>7 </a:t>
            </a:r>
            <a:r>
              <a:rPr lang="en-US" sz="2800" dirty="0" smtClean="0"/>
              <a:t>(</a:t>
            </a:r>
            <a:r>
              <a:rPr lang="en-US" sz="2800" dirty="0" smtClean="0"/>
              <a:t>914</a:t>
            </a:r>
            <a:r>
              <a:rPr lang="ru-RU" sz="2800" dirty="0" smtClean="0"/>
              <a:t>) </a:t>
            </a:r>
            <a:r>
              <a:rPr lang="en-US" sz="2800" dirty="0" smtClean="0"/>
              <a:t>682</a:t>
            </a:r>
            <a:r>
              <a:rPr lang="ru-RU" sz="2800" dirty="0" smtClean="0"/>
              <a:t>-</a:t>
            </a:r>
            <a:r>
              <a:rPr lang="en-US" sz="2800" dirty="0" smtClean="0"/>
              <a:t>81</a:t>
            </a:r>
            <a:r>
              <a:rPr lang="ru-RU" sz="2800" dirty="0" smtClean="0"/>
              <a:t>-</a:t>
            </a:r>
            <a:r>
              <a:rPr lang="en-US" sz="2800" dirty="0" smtClean="0"/>
              <a:t>08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darialokionova@mail.ru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6784E-6852-4EC6-93B9-B2F40371A23B}">
  <ds:schemaRefs>
    <ds:schemaRef ds:uri="dae585fd-f7dc-4d5a-b1b8-e5742ef77c8f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f3f21cfc-4d3e-42b1-8a95-d7209818f9d6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3940</TotalTime>
  <Words>977</Words>
  <Application>Microsoft Office PowerPoint</Application>
  <PresentationFormat>Произвольный</PresentationFormat>
  <Paragraphs>63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Inter Black</vt:lpstr>
      <vt:lpstr>ОБЛОЖКИ</vt:lpstr>
      <vt:lpstr>РАЗДЕЛИТЕЛИ</vt:lpstr>
      <vt:lpstr>COSMOFOOD</vt:lpstr>
      <vt:lpstr>Команда</vt:lpstr>
      <vt:lpstr>Актуальность проекта</vt:lpstr>
      <vt:lpstr>Проблема</vt:lpstr>
      <vt:lpstr>Решение</vt:lpstr>
      <vt:lpstr>Рынок</vt:lpstr>
      <vt:lpstr>Бизнес-модель</vt:lpstr>
      <vt:lpstr>UNIT-экономика</vt:lpstr>
      <vt:lpstr>Текущие результаты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Локтионова Дарья</cp:lastModifiedBy>
  <cp:revision>233</cp:revision>
  <dcterms:created xsi:type="dcterms:W3CDTF">2021-03-01T12:07:13Z</dcterms:created>
  <dcterms:modified xsi:type="dcterms:W3CDTF">2023-11-20T06:15:21Z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