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2"/>
  </p:notesMasterIdLst>
  <p:sldIdLst>
    <p:sldId id="256" r:id="rId2"/>
    <p:sldId id="297" r:id="rId3"/>
    <p:sldId id="299" r:id="rId4"/>
    <p:sldId id="307" r:id="rId5"/>
    <p:sldId id="306" r:id="rId6"/>
    <p:sldId id="301" r:id="rId7"/>
    <p:sldId id="302" r:id="rId8"/>
    <p:sldId id="303" r:id="rId9"/>
    <p:sldId id="304" r:id="rId10"/>
    <p:sldId id="305" r:id="rId11"/>
  </p:sldIdLst>
  <p:sldSz cx="20112038" cy="11315700"/>
  <p:notesSz cx="9144000" cy="6858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ru-RU"/>
    </a:defPPr>
    <a:lvl1pPr marL="0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1pPr>
    <a:lvl2pPr marL="754243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2pPr>
    <a:lvl3pPr marL="1508486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3pPr>
    <a:lvl4pPr marL="2262729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4pPr>
    <a:lvl5pPr marL="3016971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5pPr>
    <a:lvl6pPr marL="3771214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6pPr>
    <a:lvl7pPr marL="4525457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7pPr>
    <a:lvl8pPr marL="5279700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8pPr>
    <a:lvl9pPr marL="6033943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3C2F"/>
    <a:srgbClr val="1C1C1C"/>
    <a:srgbClr val="4D4D4D"/>
    <a:srgbClr val="323232"/>
    <a:srgbClr val="E26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374" autoAdjust="0"/>
  </p:normalViewPr>
  <p:slideViewPr>
    <p:cSldViewPr snapToGrid="0">
      <p:cViewPr varScale="1">
        <p:scale>
          <a:sx n="70" d="100"/>
          <a:sy n="70" d="100"/>
        </p:scale>
        <p:origin x="37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6E8C426C-844D-4C6A-A120-8FFBE08FF603}" type="datetimeFigureOut">
              <a:rPr lang="ru-RU" smtClean="0"/>
              <a:pPr/>
              <a:t>07.12.2023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FE17165F-A99B-4248-BB82-C17B29361F8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8058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508486" rtl="0" eaLnBrk="1" latinLnBrk="0" hangingPunct="1">
      <a:defRPr sz="198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754243" algn="l" defTabSz="1508486" rtl="0" eaLnBrk="1" latinLnBrk="0" hangingPunct="1">
      <a:defRPr sz="198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1508486" algn="l" defTabSz="1508486" rtl="0" eaLnBrk="1" latinLnBrk="0" hangingPunct="1">
      <a:defRPr sz="198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2262729" algn="l" defTabSz="1508486" rtl="0" eaLnBrk="1" latinLnBrk="0" hangingPunct="1">
      <a:defRPr sz="198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3016971" algn="l" defTabSz="1508486" rtl="0" eaLnBrk="1" latinLnBrk="0" hangingPunct="1">
      <a:defRPr sz="198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3771214" algn="l" defTabSz="1508486" rtl="0" eaLnBrk="1" latinLnBrk="0" hangingPunct="1">
      <a:defRPr sz="1980" kern="1200">
        <a:solidFill>
          <a:schemeClr val="tx1"/>
        </a:solidFill>
        <a:latin typeface="+mn-lt"/>
        <a:ea typeface="+mn-ea"/>
        <a:cs typeface="+mn-cs"/>
      </a:defRPr>
    </a:lvl6pPr>
    <a:lvl7pPr marL="4525457" algn="l" defTabSz="1508486" rtl="0" eaLnBrk="1" latinLnBrk="0" hangingPunct="1">
      <a:defRPr sz="1980" kern="1200">
        <a:solidFill>
          <a:schemeClr val="tx1"/>
        </a:solidFill>
        <a:latin typeface="+mn-lt"/>
        <a:ea typeface="+mn-ea"/>
        <a:cs typeface="+mn-cs"/>
      </a:defRPr>
    </a:lvl7pPr>
    <a:lvl8pPr marL="5279700" algn="l" defTabSz="1508486" rtl="0" eaLnBrk="1" latinLnBrk="0" hangingPunct="1">
      <a:defRPr sz="1980" kern="1200">
        <a:solidFill>
          <a:schemeClr val="tx1"/>
        </a:solidFill>
        <a:latin typeface="+mn-lt"/>
        <a:ea typeface="+mn-ea"/>
        <a:cs typeface="+mn-cs"/>
      </a:defRPr>
    </a:lvl8pPr>
    <a:lvl9pPr marL="6033943" algn="l" defTabSz="1508486" rtl="0" eaLnBrk="1" latinLnBrk="0" hangingPunct="1">
      <a:defRPr sz="198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13" Type="http://schemas.openxmlformats.org/officeDocument/2006/relationships/image" Target="../media/image22.png"/><Relationship Id="rId18" Type="http://schemas.microsoft.com/office/2007/relationships/hdphoto" Target="../media/hdphoto3.wdp"/><Relationship Id="rId3" Type="http://schemas.openxmlformats.org/officeDocument/2006/relationships/image" Target="../media/image17.png"/><Relationship Id="rId21" Type="http://schemas.openxmlformats.org/officeDocument/2006/relationships/image" Target="../media/image26.png"/><Relationship Id="rId7" Type="http://schemas.openxmlformats.org/officeDocument/2006/relationships/image" Target="../media/image19.png"/><Relationship Id="rId12" Type="http://schemas.openxmlformats.org/officeDocument/2006/relationships/image" Target="../media/image36.svg"/><Relationship Id="rId17" Type="http://schemas.openxmlformats.org/officeDocument/2006/relationships/image" Target="../media/image24.png"/><Relationship Id="rId2" Type="http://schemas.openxmlformats.org/officeDocument/2006/relationships/image" Target="../media/image16.png"/><Relationship Id="rId16" Type="http://schemas.microsoft.com/office/2007/relationships/hdphoto" Target="../media/hdphoto1.wdp"/><Relationship Id="rId20" Type="http://schemas.openxmlformats.org/officeDocument/2006/relationships/image" Target="../media/image39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0.svg"/><Relationship Id="rId11" Type="http://schemas.openxmlformats.org/officeDocument/2006/relationships/image" Target="../media/image21.png"/><Relationship Id="rId5" Type="http://schemas.openxmlformats.org/officeDocument/2006/relationships/image" Target="../media/image18.png"/><Relationship Id="rId15" Type="http://schemas.openxmlformats.org/officeDocument/2006/relationships/image" Target="../media/image23.png"/><Relationship Id="rId10" Type="http://schemas.openxmlformats.org/officeDocument/2006/relationships/image" Target="../media/image34.svg"/><Relationship Id="rId19" Type="http://schemas.openxmlformats.org/officeDocument/2006/relationships/image" Target="../media/image25.png"/><Relationship Id="rId4" Type="http://schemas.openxmlformats.org/officeDocument/2006/relationships/image" Target="../media/image28.svg"/><Relationship Id="rId9" Type="http://schemas.openxmlformats.org/officeDocument/2006/relationships/image" Target="../media/image20.png"/><Relationship Id="rId14" Type="http://schemas.openxmlformats.org/officeDocument/2006/relationships/image" Target="../media/image15.svg"/><Relationship Id="rId22" Type="http://schemas.openxmlformats.org/officeDocument/2006/relationships/image" Target="../media/image41.sv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2E2B65-65C4-4EC2-B575-482EE30522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14005" y="1851899"/>
            <a:ext cx="15084029" cy="3939540"/>
          </a:xfrm>
        </p:spPr>
        <p:txBody>
          <a:bodyPr anchor="b"/>
          <a:lstStyle>
            <a:lvl1pPr algn="ctr">
              <a:defRPr sz="9898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01B8604-B774-48F7-94A0-72E654BE1D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4005" y="5943363"/>
            <a:ext cx="15084029" cy="2732007"/>
          </a:xfrm>
        </p:spPr>
        <p:txBody>
          <a:bodyPr/>
          <a:lstStyle>
            <a:lvl1pPr marL="0" indent="0" algn="ctr">
              <a:buNone/>
              <a:defRPr sz="3959"/>
            </a:lvl1pPr>
            <a:lvl2pPr marL="754197" indent="0" algn="ctr">
              <a:buNone/>
              <a:defRPr sz="3299"/>
            </a:lvl2pPr>
            <a:lvl3pPr marL="1508394" indent="0" algn="ctr">
              <a:buNone/>
              <a:defRPr sz="2969"/>
            </a:lvl3pPr>
            <a:lvl4pPr marL="2262591" indent="0" algn="ctr">
              <a:buNone/>
              <a:defRPr sz="2639"/>
            </a:lvl4pPr>
            <a:lvl5pPr marL="3016788" indent="0" algn="ctr">
              <a:buNone/>
              <a:defRPr sz="2639"/>
            </a:lvl5pPr>
            <a:lvl6pPr marL="3770986" indent="0" algn="ctr">
              <a:buNone/>
              <a:defRPr sz="2639"/>
            </a:lvl6pPr>
            <a:lvl7pPr marL="4525183" indent="0" algn="ctr">
              <a:buNone/>
              <a:defRPr sz="2639"/>
            </a:lvl7pPr>
            <a:lvl8pPr marL="5279380" indent="0" algn="ctr">
              <a:buNone/>
              <a:defRPr sz="2639"/>
            </a:lvl8pPr>
            <a:lvl9pPr marL="6033577" indent="0" algn="ctr">
              <a:buNone/>
              <a:defRPr sz="2639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C3EA146-9A21-4250-96E5-BCCC27ADD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67EF-DE44-435C-B5A7-928E060F453E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6951092-1434-4611-83F6-9F6321CC2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69771A2-915F-4474-95AB-3AAB1FD3C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354B0-DE61-4131-A365-37BB21571022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D3DC79A-248F-4C91-B3DF-7D720885FF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20112039" cy="1128055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54BFD70-E55F-4810-B3BF-F2D9BF1ECAC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6356"/>
            <a:ext cx="20112039" cy="11313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048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8">
            <a:extLst>
              <a:ext uri="{FF2B5EF4-FFF2-40B4-BE49-F238E27FC236}">
                <a16:creationId xmlns:a16="http://schemas.microsoft.com/office/drawing/2014/main" id="{3A1562F0-77BA-43E0-859E-F7F3232D171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462BFF67-E034-42C6-A5F5-7F132BE44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id="{F5AACFE2-6C48-41E1-87CA-D6B53BC3FB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0777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12">
            <a:extLst>
              <a:ext uri="{FF2B5EF4-FFF2-40B4-BE49-F238E27FC236}">
                <a16:creationId xmlns:a16="http://schemas.microsoft.com/office/drawing/2014/main" id="{D4DDDE68-C0EB-48C2-825B-1D7BCD3EC8CE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648272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id="{5021046A-49FB-4ACB-9980-C26043CC1B3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DD9E3DD5-D218-4782-A5A7-4B2B0CDD7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Текст 8">
            <a:extLst>
              <a:ext uri="{FF2B5EF4-FFF2-40B4-BE49-F238E27FC236}">
                <a16:creationId xmlns:a16="http://schemas.microsoft.com/office/drawing/2014/main" id="{5273CFE9-4B3A-4B96-9DCA-EC3BA9203E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3" name="Рисунок 2">
            <a:extLst>
              <a:ext uri="{FF2B5EF4-FFF2-40B4-BE49-F238E27FC236}">
                <a16:creationId xmlns:a16="http://schemas.microsoft.com/office/drawing/2014/main" id="{19BE8E3A-575E-4544-B004-5E9B15B0073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0" i="0"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8729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8">
            <a:extLst>
              <a:ext uri="{FF2B5EF4-FFF2-40B4-BE49-F238E27FC236}">
                <a16:creationId xmlns:a16="http://schemas.microsoft.com/office/drawing/2014/main" id="{DCEAA9BA-597C-43A4-A55D-EF110037E9D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4D31230A-E8DB-4E06-A0B9-7E9F87EF2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Текст 8">
            <a:extLst>
              <a:ext uri="{FF2B5EF4-FFF2-40B4-BE49-F238E27FC236}">
                <a16:creationId xmlns:a16="http://schemas.microsoft.com/office/drawing/2014/main" id="{C63BE39D-5B2B-4A13-933F-6F32924520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3" name="Номер слайда 3">
            <a:extLst>
              <a:ext uri="{FF2B5EF4-FFF2-40B4-BE49-F238E27FC236}">
                <a16:creationId xmlns:a16="http://schemas.microsoft.com/office/drawing/2014/main" id="{4233910C-631A-4C20-8090-6F18D933CB0B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9970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8">
            <a:extLst>
              <a:ext uri="{FF2B5EF4-FFF2-40B4-BE49-F238E27FC236}">
                <a16:creationId xmlns:a16="http://schemas.microsoft.com/office/drawing/2014/main" id="{E93DB026-FA5A-4820-865F-59E867FA55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589088"/>
            <a:ext cx="8793162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D6C57940-92BC-4E86-946B-B1F1D1353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B3633050-8FAB-4E3C-A8BC-1FAE417D52F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5" name="Номер слайда 3">
            <a:extLst>
              <a:ext uri="{FF2B5EF4-FFF2-40B4-BE49-F238E27FC236}">
                <a16:creationId xmlns:a16="http://schemas.microsoft.com/office/drawing/2014/main" id="{9869319C-97AB-4178-8252-05B1ED0147B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5A960D58-9F56-40B3-99F0-2A0C0900F56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746FFF8F-B5A5-4D03-8E53-6F80F64DFAA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33917" y="1589088"/>
            <a:ext cx="8793162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2437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8EB64EEC-538E-4F0A-A1A4-443B831DAA60}"/>
              </a:ext>
            </a:extLst>
          </p:cNvPr>
          <p:cNvSpPr>
            <a:spLocks noGrp="1"/>
          </p:cNvSpPr>
          <p:nvPr>
            <p:ph type="sldNum" idx="14"/>
          </p:nvPr>
        </p:nvSpPr>
        <p:spPr>
          <a:xfrm>
            <a:off x="14648272" y="10759710"/>
            <a:ext cx="4623943" cy="395969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124AE1A1-A68B-4715-A2A5-4C480D04CB2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4B2F062-1DDE-4059-9E15-DB79AA3F6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1" name="Текст 8">
            <a:extLst>
              <a:ext uri="{FF2B5EF4-FFF2-40B4-BE49-F238E27FC236}">
                <a16:creationId xmlns:a16="http://schemas.microsoft.com/office/drawing/2014/main" id="{611E033C-DC47-497B-85C1-D726E2008C5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377627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7365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>
            <a:extLst>
              <a:ext uri="{FF2B5EF4-FFF2-40B4-BE49-F238E27FC236}">
                <a16:creationId xmlns:a16="http://schemas.microsoft.com/office/drawing/2014/main" id="{EFD92FB8-114D-4168-8700-46E05EA3CAE2}"/>
              </a:ext>
            </a:extLst>
          </p:cNvPr>
          <p:cNvSpPr>
            <a:spLocks noGrp="1"/>
          </p:cNvSpPr>
          <p:nvPr>
            <p:ph type="sldNum" idx="14"/>
          </p:nvPr>
        </p:nvSpPr>
        <p:spPr>
          <a:xfrm>
            <a:off x="14648272" y="10759710"/>
            <a:ext cx="4623943" cy="395969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Текст 8">
            <a:extLst>
              <a:ext uri="{FF2B5EF4-FFF2-40B4-BE49-F238E27FC236}">
                <a16:creationId xmlns:a16="http://schemas.microsoft.com/office/drawing/2014/main" id="{D795EE0C-4515-438E-87D8-3AF4B3C121C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1D1CB191-7F37-485F-80F3-D51508E5C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8">
            <a:extLst>
              <a:ext uri="{FF2B5EF4-FFF2-40B4-BE49-F238E27FC236}">
                <a16:creationId xmlns:a16="http://schemas.microsoft.com/office/drawing/2014/main" id="{8976F8DB-B930-430B-A86E-497FBF7D53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9" name="Рисунок 2">
            <a:extLst>
              <a:ext uri="{FF2B5EF4-FFF2-40B4-BE49-F238E27FC236}">
                <a16:creationId xmlns:a16="http://schemas.microsoft.com/office/drawing/2014/main" id="{D9B36748-767B-4F81-B3C8-64C16F93D42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id="{0D552E19-B3AD-42F6-9C3E-6C2A8173766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1" name="Текст 8">
            <a:extLst>
              <a:ext uri="{FF2B5EF4-FFF2-40B4-BE49-F238E27FC236}">
                <a16:creationId xmlns:a16="http://schemas.microsoft.com/office/drawing/2014/main" id="{6B28D9D2-BF17-435C-8BD6-26DF4C8D387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2" name="Рисунок 2">
            <a:extLst>
              <a:ext uri="{FF2B5EF4-FFF2-40B4-BE49-F238E27FC236}">
                <a16:creationId xmlns:a16="http://schemas.microsoft.com/office/drawing/2014/main" id="{AD6B0B24-96BA-4AB4-8249-9D8FAE0203B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74F12738-9AE0-4C24-9B1F-23139461765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AEC13CD0-7D2F-4925-B89A-292BDA1A331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5" name="Рисунок 2">
            <a:extLst>
              <a:ext uri="{FF2B5EF4-FFF2-40B4-BE49-F238E27FC236}">
                <a16:creationId xmlns:a16="http://schemas.microsoft.com/office/drawing/2014/main" id="{D765307B-5E06-4C62-8605-7A482FC0EC84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020B9998-F741-4988-86DB-261B7A095E6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C508E4CB-E864-4389-85DC-0CB91E9BB3B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8" name="Рисунок 2">
            <a:extLst>
              <a:ext uri="{FF2B5EF4-FFF2-40B4-BE49-F238E27FC236}">
                <a16:creationId xmlns:a16="http://schemas.microsoft.com/office/drawing/2014/main" id="{891C231D-ACE7-4153-9E94-8E0CAE8A3C4D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19" name="Текст 8">
            <a:extLst>
              <a:ext uri="{FF2B5EF4-FFF2-40B4-BE49-F238E27FC236}">
                <a16:creationId xmlns:a16="http://schemas.microsoft.com/office/drawing/2014/main" id="{18677F63-6BBA-4D46-8B7C-35727DF07B4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32940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69B096B-99ED-42DC-92F1-6DDF860B59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74702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E18F3190-9863-42C9-BD8C-1D6A37827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2508675"/>
            <a:ext cx="9733828" cy="2185988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 u="none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88121DB-EA36-4273-8D57-125125D2D281}"/>
              </a:ext>
            </a:extLst>
          </p:cNvPr>
          <p:cNvSpPr txBox="1"/>
          <p:nvPr userDrawn="1"/>
        </p:nvSpPr>
        <p:spPr>
          <a:xfrm>
            <a:off x="906463" y="649025"/>
            <a:ext cx="97338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>
                <a:latin typeface="Arial" panose="020B0604020202020204" pitchFamily="34" charset="0"/>
                <a:cs typeface="Arial" panose="020B0604020202020204" pitchFamily="34" charset="0"/>
              </a:rPr>
              <a:t>Политех</a:t>
            </a:r>
            <a:r>
              <a:rPr lang="en-US" sz="7200" b="1" dirty="0">
                <a:latin typeface="Arial" panose="020B0604020202020204" pitchFamily="34" charset="0"/>
                <a:cs typeface="Arial" panose="020B0604020202020204" pitchFamily="34" charset="0"/>
              </a:rPr>
              <a:t>NET 2023</a:t>
            </a:r>
            <a:endParaRPr lang="ru-RU" sz="7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B44E6E4E-7724-4CE2-AF62-3D908F566344}"/>
              </a:ext>
            </a:extLst>
          </p:cNvPr>
          <p:cNvGrpSpPr/>
          <p:nvPr userDrawn="1"/>
        </p:nvGrpSpPr>
        <p:grpSpPr>
          <a:xfrm>
            <a:off x="9129487" y="460357"/>
            <a:ext cx="10197569" cy="1736300"/>
            <a:chOff x="7832544" y="404608"/>
            <a:chExt cx="12312610" cy="2096420"/>
          </a:xfrm>
        </p:grpSpPr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BBF61A27-40F6-4D6B-9325-D4C17E877D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272326" y="538416"/>
              <a:ext cx="1336474" cy="843770"/>
            </a:xfrm>
            <a:prstGeom prst="rect">
              <a:avLst/>
            </a:prstGeom>
          </p:spPr>
        </p:pic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FAEFBE71-855A-4FEC-A064-38E344FFDA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505701" y="1501385"/>
              <a:ext cx="1038240" cy="794968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9C323BE1-7378-4F29-85BF-D2E1CC31223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2644105" y="1500771"/>
              <a:ext cx="2532835" cy="831796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1485A32C-FC4A-4DC9-A076-CD87695AB34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5585687" y="1528901"/>
              <a:ext cx="1808244" cy="803665"/>
            </a:xfrm>
            <a:prstGeom prst="rect">
              <a:avLst/>
            </a:prstGeom>
          </p:spPr>
        </p:pic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74E88053-892E-49A8-B76E-9EA6439997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827644" y="1528592"/>
              <a:ext cx="2344603" cy="794968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C90AEF72-61E9-44F6-AB0F-6521228360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16936588" y="1383059"/>
              <a:ext cx="3208566" cy="1117969"/>
            </a:xfrm>
            <a:prstGeom prst="rect">
              <a:avLst/>
            </a:prstGeom>
          </p:spPr>
        </p:pic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7905B726-6A1D-4EB4-AF88-4F2D26D712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 l="73075" b="2593"/>
            <a:stretch/>
          </p:blipFill>
          <p:spPr>
            <a:xfrm>
              <a:off x="7832544" y="404608"/>
              <a:ext cx="3066446" cy="977577"/>
            </a:xfrm>
            <a:prstGeom prst="rect">
              <a:avLst/>
            </a:prstGeom>
          </p:spPr>
        </p:pic>
        <p:pic>
          <p:nvPicPr>
            <p:cNvPr id="35" name="Рисунок 34">
              <a:extLst>
                <a:ext uri="{FF2B5EF4-FFF2-40B4-BE49-F238E27FC236}">
                  <a16:creationId xmlns:a16="http://schemas.microsoft.com/office/drawing/2014/main" id="{D2B216EB-1293-451B-A27B-9C5873B99D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hqprint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58334" y="497077"/>
              <a:ext cx="1808245" cy="840819"/>
            </a:xfrm>
            <a:prstGeom prst="rect">
              <a:avLst/>
            </a:prstGeom>
          </p:spPr>
        </p:pic>
        <p:pic>
          <p:nvPicPr>
            <p:cNvPr id="36" name="Рисунок 35">
              <a:extLst>
                <a:ext uri="{FF2B5EF4-FFF2-40B4-BE49-F238E27FC236}">
                  <a16:creationId xmlns:a16="http://schemas.microsoft.com/office/drawing/2014/main" id="{F9676A81-01C1-43D6-80D8-3824399E8ABD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13459186" y="497077"/>
              <a:ext cx="2593402" cy="958822"/>
            </a:xfrm>
            <a:prstGeom prst="rect">
              <a:avLst/>
            </a:prstGeom>
          </p:spPr>
        </p:pic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id="{A323B6FF-FC62-4392-8707-98252EF787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10898990" y="564599"/>
              <a:ext cx="2675279" cy="8237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9163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FF8151-9883-44AF-BEC7-291C56A66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323" y="754380"/>
            <a:ext cx="6486655" cy="2640330"/>
          </a:xfrm>
        </p:spPr>
        <p:txBody>
          <a:bodyPr anchor="b"/>
          <a:lstStyle>
            <a:lvl1pPr>
              <a:defRPr sz="5279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AC46BA0-7BBF-4717-9E58-CA16BDFE92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550236" y="1629252"/>
            <a:ext cx="10181719" cy="8041481"/>
          </a:xfrm>
        </p:spPr>
        <p:txBody>
          <a:bodyPr/>
          <a:lstStyle>
            <a:lvl1pPr marL="0" indent="0">
              <a:buNone/>
              <a:defRPr sz="5279"/>
            </a:lvl1pPr>
            <a:lvl2pPr marL="754197" indent="0">
              <a:buNone/>
              <a:defRPr sz="4619"/>
            </a:lvl2pPr>
            <a:lvl3pPr marL="1508394" indent="0">
              <a:buNone/>
              <a:defRPr sz="3959"/>
            </a:lvl3pPr>
            <a:lvl4pPr marL="2262591" indent="0">
              <a:buNone/>
              <a:defRPr sz="3299"/>
            </a:lvl4pPr>
            <a:lvl5pPr marL="3016788" indent="0">
              <a:buNone/>
              <a:defRPr sz="3299"/>
            </a:lvl5pPr>
            <a:lvl6pPr marL="3770986" indent="0">
              <a:buNone/>
              <a:defRPr sz="3299"/>
            </a:lvl6pPr>
            <a:lvl7pPr marL="4525183" indent="0">
              <a:buNone/>
              <a:defRPr sz="3299"/>
            </a:lvl7pPr>
            <a:lvl8pPr marL="5279380" indent="0">
              <a:buNone/>
              <a:defRPr sz="3299"/>
            </a:lvl8pPr>
            <a:lvl9pPr marL="6033577" indent="0">
              <a:buNone/>
              <a:defRPr sz="3299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6FC18D2-23BF-4063-82C6-3647D8ED9B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85323" y="3394710"/>
            <a:ext cx="6486655" cy="6289120"/>
          </a:xfrm>
        </p:spPr>
        <p:txBody>
          <a:bodyPr/>
          <a:lstStyle>
            <a:lvl1pPr marL="0" indent="0">
              <a:buNone/>
              <a:defRPr sz="2639"/>
            </a:lvl1pPr>
            <a:lvl2pPr marL="754197" indent="0">
              <a:buNone/>
              <a:defRPr sz="2309"/>
            </a:lvl2pPr>
            <a:lvl3pPr marL="1508394" indent="0">
              <a:buNone/>
              <a:defRPr sz="1980"/>
            </a:lvl3pPr>
            <a:lvl4pPr marL="2262591" indent="0">
              <a:buNone/>
              <a:defRPr sz="1650"/>
            </a:lvl4pPr>
            <a:lvl5pPr marL="3016788" indent="0">
              <a:buNone/>
              <a:defRPr sz="1650"/>
            </a:lvl5pPr>
            <a:lvl6pPr marL="3770986" indent="0">
              <a:buNone/>
              <a:defRPr sz="1650"/>
            </a:lvl6pPr>
            <a:lvl7pPr marL="4525183" indent="0">
              <a:buNone/>
              <a:defRPr sz="1650"/>
            </a:lvl7pPr>
            <a:lvl8pPr marL="5279380" indent="0">
              <a:buNone/>
              <a:defRPr sz="1650"/>
            </a:lvl8pPr>
            <a:lvl9pPr marL="6033577" indent="0">
              <a:buNone/>
              <a:defRPr sz="16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4006B0C-6BA5-4C2C-8F78-78CF744F8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67EF-DE44-435C-B5A7-928E060F453E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DAC4619-2BDB-44DD-887F-778861901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9E0C970-057B-4A23-B1B9-2EB385480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354B0-DE61-4131-A365-37BB215710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940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764A80-9015-4FCF-ACF0-03C16F722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5E834CC-4964-4E25-A89E-78DD9A9A52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3631863-A767-41E8-8ABE-F641D3396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67EF-DE44-435C-B5A7-928E060F453E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3D0FC3D-2043-45BF-8C66-9303F64C2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99D3E3-AF8E-47FB-921F-3BBFE8286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354B0-DE61-4131-A365-37BB215710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4729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910EF7C-56DB-4EA0-B1C6-F86B615842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4392677" y="602456"/>
            <a:ext cx="4336658" cy="958953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D039B02-C8CC-4D2E-8D87-1E3EDA24D0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382703" y="602456"/>
            <a:ext cx="12758574" cy="958953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4330715-669F-4C4F-9372-DD6FEFC13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67EF-DE44-435C-B5A7-928E060F453E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69E0469-EC9D-4A02-9109-33340ACB8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4125039-627A-48EF-B384-65941B86C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354B0-DE61-4131-A365-37BB215710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44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18" Type="http://schemas.openxmlformats.org/officeDocument/2006/relationships/image" Target="../media/image4.png"/><Relationship Id="rId26" Type="http://schemas.openxmlformats.org/officeDocument/2006/relationships/image" Target="../media/image8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9.svg"/><Relationship Id="rId34" Type="http://schemas.openxmlformats.org/officeDocument/2006/relationships/image" Target="../media/image12.png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svg"/><Relationship Id="rId25" Type="http://schemas.openxmlformats.org/officeDocument/2006/relationships/image" Target="../media/image13.svg"/><Relationship Id="rId33" Type="http://schemas.openxmlformats.org/officeDocument/2006/relationships/image" Target="../media/image19.sv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20" Type="http://schemas.openxmlformats.org/officeDocument/2006/relationships/image" Target="../media/image5.png"/><Relationship Id="rId29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7.png"/><Relationship Id="rId32" Type="http://schemas.openxmlformats.org/officeDocument/2006/relationships/image" Target="../media/image11.png"/><Relationship Id="rId37" Type="http://schemas.openxmlformats.org/officeDocument/2006/relationships/image" Target="../media/image23.sv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svg"/><Relationship Id="rId23" Type="http://schemas.openxmlformats.org/officeDocument/2006/relationships/image" Target="../media/image11.svg"/><Relationship Id="rId28" Type="http://schemas.openxmlformats.org/officeDocument/2006/relationships/image" Target="../media/image9.png"/><Relationship Id="rId36" Type="http://schemas.openxmlformats.org/officeDocument/2006/relationships/image" Target="../media/image1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svg"/><Relationship Id="rId31" Type="http://schemas.microsoft.com/office/2007/relationships/hdphoto" Target="../media/hdphoto2.wdp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Relationship Id="rId22" Type="http://schemas.openxmlformats.org/officeDocument/2006/relationships/image" Target="../media/image6.png"/><Relationship Id="rId27" Type="http://schemas.openxmlformats.org/officeDocument/2006/relationships/image" Target="../media/image15.svg"/><Relationship Id="rId30" Type="http://schemas.openxmlformats.org/officeDocument/2006/relationships/image" Target="../media/image10.png"/><Relationship Id="rId35" Type="http://schemas.openxmlformats.org/officeDocument/2006/relationships/image" Target="../media/image21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72C64E4-708F-4DCA-9E77-B62FD4E0A90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12038" cy="1128055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350665-85CE-4D87-931E-0E86BFEEC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2703" y="602457"/>
            <a:ext cx="17346633" cy="21871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4F51D50-0A2C-479B-879F-C92840DD0E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2703" y="3012281"/>
            <a:ext cx="17346633" cy="7179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431AAA5-1330-4E7E-A0DB-0C26A4EBC8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8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F7067EF-DE44-435C-B5A7-928E060F453E}" type="datetimeFigureOut">
              <a:rPr lang="ru-RU" smtClean="0"/>
              <a:pPr/>
              <a:t>07.12.2023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9370717-A146-485B-B5B5-137DBB4CFC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8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260BC83-BD79-41BF-BD0F-782AEECAC9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8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D70354B0-DE61-4131-A365-37BB21571022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D9FD5A54-5635-4E63-9FB5-B9710CB5D057}"/>
              </a:ext>
            </a:extLst>
          </p:cNvPr>
          <p:cNvGrpSpPr/>
          <p:nvPr userDrawn="1"/>
        </p:nvGrpSpPr>
        <p:grpSpPr>
          <a:xfrm>
            <a:off x="10056019" y="451863"/>
            <a:ext cx="9991698" cy="1667958"/>
            <a:chOff x="9819248" y="412338"/>
            <a:chExt cx="10228469" cy="1707483"/>
          </a:xfrm>
        </p:grpSpPr>
        <p:grpSp>
          <p:nvGrpSpPr>
            <p:cNvPr id="41" name="Группа 40">
              <a:extLst>
                <a:ext uri="{FF2B5EF4-FFF2-40B4-BE49-F238E27FC236}">
                  <a16:creationId xmlns:a16="http://schemas.microsoft.com/office/drawing/2014/main" id="{7B47EBF4-C149-4A2C-AEF7-5B4E834FA387}"/>
                </a:ext>
              </a:extLst>
            </p:cNvPr>
            <p:cNvGrpSpPr/>
            <p:nvPr userDrawn="1"/>
          </p:nvGrpSpPr>
          <p:grpSpPr>
            <a:xfrm>
              <a:off x="9819248" y="412338"/>
              <a:ext cx="10228469" cy="1707483"/>
              <a:chOff x="4212800" y="260165"/>
              <a:chExt cx="15834918" cy="2643392"/>
            </a:xfrm>
          </p:grpSpPr>
          <p:pic>
            <p:nvPicPr>
              <p:cNvPr id="42" name="Рисунок 41">
                <a:extLst>
                  <a:ext uri="{FF2B5EF4-FFF2-40B4-BE49-F238E27FC236}">
                    <a16:creationId xmlns:a16="http://schemas.microsoft.com/office/drawing/2014/main" id="{0F13A474-6D0B-4E03-8EB7-2D82489F29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13820722" y="433171"/>
                <a:ext cx="988211" cy="1123582"/>
              </a:xfrm>
              <a:prstGeom prst="rect">
                <a:avLst/>
              </a:prstGeom>
            </p:spPr>
          </p:pic>
          <p:grpSp>
            <p:nvGrpSpPr>
              <p:cNvPr id="44" name="Группа 43">
                <a:extLst>
                  <a:ext uri="{FF2B5EF4-FFF2-40B4-BE49-F238E27FC236}">
                    <a16:creationId xmlns:a16="http://schemas.microsoft.com/office/drawing/2014/main" id="{2C5F23EE-842C-48DE-93E1-8ACEA38C9AC5}"/>
                  </a:ext>
                </a:extLst>
              </p:cNvPr>
              <p:cNvGrpSpPr/>
              <p:nvPr/>
            </p:nvGrpSpPr>
            <p:grpSpPr>
              <a:xfrm>
                <a:off x="4212800" y="260165"/>
                <a:ext cx="15834918" cy="2643392"/>
                <a:chOff x="7832544" y="404608"/>
                <a:chExt cx="12247233" cy="2044484"/>
              </a:xfrm>
            </p:grpSpPr>
            <p:pic>
              <p:nvPicPr>
                <p:cNvPr id="47" name="Рисунок 46">
                  <a:extLst>
                    <a:ext uri="{FF2B5EF4-FFF2-40B4-BE49-F238E27FC236}">
                      <a16:creationId xmlns:a16="http://schemas.microsoft.com/office/drawing/2014/main" id="{873998B7-038E-4D00-96BC-17FF11FCC9D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=""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8272327" y="538416"/>
                  <a:ext cx="1336474" cy="843770"/>
                </a:xfrm>
                <a:prstGeom prst="rect">
                  <a:avLst/>
                </a:prstGeom>
              </p:spPr>
            </p:pic>
            <p:pic>
              <p:nvPicPr>
                <p:cNvPr id="48" name="Рисунок 47">
                  <a:extLst>
                    <a:ext uri="{FF2B5EF4-FFF2-40B4-BE49-F238E27FC236}">
                      <a16:creationId xmlns:a16="http://schemas.microsoft.com/office/drawing/2014/main" id="{EA0E40F8-3D47-4F7D-8BFD-565B66DF0AE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="" xmlns:asvg="http://schemas.microsoft.com/office/drawing/2016/SVG/main" r:embed="rId1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440322" y="1449449"/>
                  <a:ext cx="1038240" cy="794968"/>
                </a:xfrm>
                <a:prstGeom prst="rect">
                  <a:avLst/>
                </a:prstGeom>
              </p:spPr>
            </p:pic>
            <p:pic>
              <p:nvPicPr>
                <p:cNvPr id="49" name="Рисунок 48">
                  <a:extLst>
                    <a:ext uri="{FF2B5EF4-FFF2-40B4-BE49-F238E27FC236}">
                      <a16:creationId xmlns:a16="http://schemas.microsoft.com/office/drawing/2014/main" id="{F7C7BABD-7D1B-4753-A14B-70B3363AFC8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0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="" xmlns:asvg="http://schemas.microsoft.com/office/drawing/2016/SVG/main" r:embed="rId21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578726" y="1448835"/>
                  <a:ext cx="2532835" cy="831796"/>
                </a:xfrm>
                <a:prstGeom prst="rect">
                  <a:avLst/>
                </a:prstGeom>
              </p:spPr>
            </p:pic>
            <p:pic>
              <p:nvPicPr>
                <p:cNvPr id="50" name="Рисунок 49">
                  <a:extLst>
                    <a:ext uri="{FF2B5EF4-FFF2-40B4-BE49-F238E27FC236}">
                      <a16:creationId xmlns:a16="http://schemas.microsoft.com/office/drawing/2014/main" id="{AC6E46AB-4852-4C29-B571-3AA78E62352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="" xmlns:asvg="http://schemas.microsoft.com/office/drawing/2016/SVG/main" r:embed="rId2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520309" y="1476965"/>
                  <a:ext cx="1808245" cy="803666"/>
                </a:xfrm>
                <a:prstGeom prst="rect">
                  <a:avLst/>
                </a:prstGeom>
              </p:spPr>
            </p:pic>
            <p:pic>
              <p:nvPicPr>
                <p:cNvPr id="51" name="Рисунок 50">
                  <a:extLst>
                    <a:ext uri="{FF2B5EF4-FFF2-40B4-BE49-F238E27FC236}">
                      <a16:creationId xmlns:a16="http://schemas.microsoft.com/office/drawing/2014/main" id="{F482AE20-7677-4EA4-9E2C-E405668783C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="" xmlns:asvg="http://schemas.microsoft.com/office/drawing/2016/SVG/main" r:embed="rId2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762265" y="1476656"/>
                  <a:ext cx="2344603" cy="794967"/>
                </a:xfrm>
                <a:prstGeom prst="rect">
                  <a:avLst/>
                </a:prstGeom>
              </p:spPr>
            </p:pic>
            <p:pic>
              <p:nvPicPr>
                <p:cNvPr id="52" name="Рисунок 51">
                  <a:extLst>
                    <a:ext uri="{FF2B5EF4-FFF2-40B4-BE49-F238E27FC236}">
                      <a16:creationId xmlns:a16="http://schemas.microsoft.com/office/drawing/2014/main" id="{D1AFD2D1-7D90-4833-BB41-BF425988C80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6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="" xmlns:asvg="http://schemas.microsoft.com/office/drawing/2016/SVG/main" r:embed="rId2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871210" y="1331124"/>
                  <a:ext cx="3208567" cy="1117968"/>
                </a:xfrm>
                <a:prstGeom prst="rect">
                  <a:avLst/>
                </a:prstGeom>
              </p:spPr>
            </p:pic>
            <p:pic>
              <p:nvPicPr>
                <p:cNvPr id="53" name="Рисунок 52">
                  <a:extLst>
                    <a:ext uri="{FF2B5EF4-FFF2-40B4-BE49-F238E27FC236}">
                      <a16:creationId xmlns:a16="http://schemas.microsoft.com/office/drawing/2014/main" id="{CFC63B8D-FC1A-4C3B-B008-D633339DD37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8">
                  <a:biLevel thresh="75000"/>
                  <a:extLst>
                    <a:ext uri="{BEBA8EAE-BF5A-486C-A8C5-ECC9F3942E4B}">
                      <a14:imgProps xmlns:a14="http://schemas.microsoft.com/office/drawing/2010/main">
                        <a14:imgLayer r:embed="rId29">
                          <a14:imgEffect>
                            <a14:brightnessContrast bright="-40000" contrast="-40000"/>
                          </a14:imgEffect>
                        </a14:imgLayer>
                      </a14:imgProps>
                    </a:ext>
                  </a:extLst>
                </a:blip>
                <a:srcRect l="73075" r="16747" b="2593"/>
                <a:stretch/>
              </p:blipFill>
              <p:spPr>
                <a:xfrm>
                  <a:off x="7832544" y="404608"/>
                  <a:ext cx="1159129" cy="977577"/>
                </a:xfrm>
                <a:prstGeom prst="rect">
                  <a:avLst/>
                </a:prstGeom>
              </p:spPr>
            </p:pic>
            <p:pic>
              <p:nvPicPr>
                <p:cNvPr id="54" name="Рисунок 53">
                  <a:extLst>
                    <a:ext uri="{FF2B5EF4-FFF2-40B4-BE49-F238E27FC236}">
                      <a16:creationId xmlns:a16="http://schemas.microsoft.com/office/drawing/2014/main" id="{C5169219-A2A9-4743-9DFA-1B0366B6FF9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0" cstate="hqprint">
                  <a:biLevel thresh="75000"/>
                  <a:extLst>
                    <a:ext uri="{BEBA8EAE-BF5A-486C-A8C5-ECC9F3942E4B}">
                      <a14:imgProps xmlns:a14="http://schemas.microsoft.com/office/drawing/2010/main">
                        <a14:imgLayer r:embed="rId31">
                          <a14:imgEffect>
                            <a14:brightnessContrast bright="-40000" contrast="-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258335" y="497077"/>
                  <a:ext cx="1808245" cy="840819"/>
                </a:xfrm>
                <a:prstGeom prst="rect">
                  <a:avLst/>
                </a:prstGeom>
              </p:spPr>
            </p:pic>
            <p:pic>
              <p:nvPicPr>
                <p:cNvPr id="55" name="Рисунок 54">
                  <a:extLst>
                    <a:ext uri="{FF2B5EF4-FFF2-40B4-BE49-F238E27FC236}">
                      <a16:creationId xmlns:a16="http://schemas.microsoft.com/office/drawing/2014/main" id="{CAA43405-A38E-4234-B831-37C3D37AC11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="" xmlns:asvg="http://schemas.microsoft.com/office/drawing/2016/SVG/main" r:embed="rId3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98990" y="564599"/>
                  <a:ext cx="2675279" cy="823778"/>
                </a:xfrm>
                <a:prstGeom prst="rect">
                  <a:avLst/>
                </a:prstGeom>
              </p:spPr>
            </p:pic>
          </p:grpSp>
        </p:grpSp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286ED4E3-61CC-448A-B097-68791741C70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5"/>
                </a:ext>
              </a:extLst>
            </a:blip>
            <a:stretch>
              <a:fillRect/>
            </a:stretch>
          </p:blipFill>
          <p:spPr>
            <a:xfrm>
              <a:off x="10767094" y="516129"/>
              <a:ext cx="1734885" cy="855109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DA5A3756-5092-4752-909A-8FA89B66B8D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6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7"/>
                </a:ext>
              </a:extLst>
            </a:blip>
            <a:stretch>
              <a:fillRect/>
            </a:stretch>
          </p:blipFill>
          <p:spPr>
            <a:xfrm>
              <a:off x="14530927" y="601430"/>
              <a:ext cx="1676540" cy="8263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77962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508394" rtl="0" eaLnBrk="1" latinLnBrk="0" hangingPunct="1">
        <a:lnSpc>
          <a:spcPct val="90000"/>
        </a:lnSpc>
        <a:spcBef>
          <a:spcPct val="0"/>
        </a:spcBef>
        <a:buNone/>
        <a:defRPr sz="7258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377099" indent="-377099" algn="l" defTabSz="1508394" rtl="0" eaLnBrk="1" latinLnBrk="0" hangingPunct="1">
        <a:lnSpc>
          <a:spcPct val="90000"/>
        </a:lnSpc>
        <a:spcBef>
          <a:spcPts val="1650"/>
        </a:spcBef>
        <a:buFont typeface="Arial" panose="020B0604020202020204" pitchFamily="34" charset="0"/>
        <a:buChar char="•"/>
        <a:defRPr sz="4619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1131296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3959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885493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3299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2639690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3393887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4148084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+mn-lt"/>
          <a:ea typeface="+mn-ea"/>
          <a:cs typeface="+mn-cs"/>
        </a:defRPr>
      </a:lvl6pPr>
      <a:lvl7pPr marL="4902281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+mn-lt"/>
          <a:ea typeface="+mn-ea"/>
          <a:cs typeface="+mn-cs"/>
        </a:defRPr>
      </a:lvl7pPr>
      <a:lvl8pPr marL="5656478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+mn-lt"/>
          <a:ea typeface="+mn-ea"/>
          <a:cs typeface="+mn-cs"/>
        </a:defRPr>
      </a:lvl8pPr>
      <a:lvl9pPr marL="6410676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1pPr>
      <a:lvl2pPr marL="754197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2pPr>
      <a:lvl3pPr marL="1508394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3pPr>
      <a:lvl4pPr marL="2262591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4pPr>
      <a:lvl5pPr marL="3016788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5pPr>
      <a:lvl6pPr marL="3770986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6pPr>
      <a:lvl7pPr marL="4525183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7pPr>
      <a:lvl8pPr marL="5279380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8pPr>
      <a:lvl9pPr marL="6033577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53.svg"/><Relationship Id="rId18" Type="http://schemas.openxmlformats.org/officeDocument/2006/relationships/image" Target="../media/image35.png"/><Relationship Id="rId26" Type="http://schemas.openxmlformats.org/officeDocument/2006/relationships/image" Target="../media/image65.svg"/><Relationship Id="rId3" Type="http://schemas.openxmlformats.org/officeDocument/2006/relationships/image" Target="../media/image43.svg"/><Relationship Id="rId21" Type="http://schemas.openxmlformats.org/officeDocument/2006/relationships/image" Target="../media/image37.png"/><Relationship Id="rId7" Type="http://schemas.openxmlformats.org/officeDocument/2006/relationships/image" Target="../media/image47.svg"/><Relationship Id="rId12" Type="http://schemas.openxmlformats.org/officeDocument/2006/relationships/image" Target="../media/image32.png"/><Relationship Id="rId17" Type="http://schemas.openxmlformats.org/officeDocument/2006/relationships/image" Target="../media/image57.svg"/><Relationship Id="rId25" Type="http://schemas.openxmlformats.org/officeDocument/2006/relationships/image" Target="../media/image39.png"/><Relationship Id="rId2" Type="http://schemas.openxmlformats.org/officeDocument/2006/relationships/image" Target="../media/image27.png"/><Relationship Id="rId16" Type="http://schemas.openxmlformats.org/officeDocument/2006/relationships/image" Target="../media/image34.pn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11" Type="http://schemas.openxmlformats.org/officeDocument/2006/relationships/image" Target="../media/image51.svg"/><Relationship Id="rId24" Type="http://schemas.openxmlformats.org/officeDocument/2006/relationships/image" Target="../media/image63.svg"/><Relationship Id="rId5" Type="http://schemas.openxmlformats.org/officeDocument/2006/relationships/image" Target="../media/image45.svg"/><Relationship Id="rId15" Type="http://schemas.openxmlformats.org/officeDocument/2006/relationships/image" Target="../media/image55.svg"/><Relationship Id="rId23" Type="http://schemas.openxmlformats.org/officeDocument/2006/relationships/image" Target="../media/image38.png"/><Relationship Id="rId10" Type="http://schemas.openxmlformats.org/officeDocument/2006/relationships/image" Target="../media/image31.png"/><Relationship Id="rId19" Type="http://schemas.microsoft.com/office/2007/relationships/hdphoto" Target="../media/hdphoto1.wdp"/><Relationship Id="rId4" Type="http://schemas.openxmlformats.org/officeDocument/2006/relationships/image" Target="../media/image28.png"/><Relationship Id="rId9" Type="http://schemas.openxmlformats.org/officeDocument/2006/relationships/image" Target="../media/image49.svg"/><Relationship Id="rId14" Type="http://schemas.openxmlformats.org/officeDocument/2006/relationships/image" Target="../media/image33.png"/><Relationship Id="rId22" Type="http://schemas.openxmlformats.org/officeDocument/2006/relationships/image" Target="../media/image61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g"/><Relationship Id="rId3" Type="http://schemas.openxmlformats.org/officeDocument/2006/relationships/image" Target="../media/image42.jpg"/><Relationship Id="rId7" Type="http://schemas.openxmlformats.org/officeDocument/2006/relationships/image" Target="../media/image46.jp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Заголовок 1">
            <a:extLst>
              <a:ext uri="{FF2B5EF4-FFF2-40B4-BE49-F238E27FC236}">
                <a16:creationId xmlns:a16="http://schemas.microsoft.com/office/drawing/2014/main" id="{C98E085D-BFED-41D9-B68C-DE3761D1E9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4059695"/>
            <a:ext cx="13898598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Система теленаблюдения «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Salus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Текст 15">
            <a:extLst>
              <a:ext uri="{FF2B5EF4-FFF2-40B4-BE49-F238E27FC236}">
                <a16:creationId xmlns:a16="http://schemas.microsoft.com/office/drawing/2014/main" id="{7B43BCB8-91F4-470F-8B1B-9A5AEF6515F5}"/>
              </a:ext>
            </a:extLst>
          </p:cNvPr>
          <p:cNvSpPr txBox="1">
            <a:spLocks/>
          </p:cNvSpPr>
          <p:nvPr/>
        </p:nvSpPr>
        <p:spPr>
          <a:xfrm>
            <a:off x="910336" y="9744726"/>
            <a:ext cx="3678238" cy="53181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ru-RU"/>
            </a:defPPr>
            <a:lvl1pPr marL="0" indent="0" algn="l" defTabSz="1508486" rtl="0" eaLnBrk="1" latinLnBrk="0" hangingPunct="1">
              <a:buNone/>
              <a:defRPr sz="1400" kern="1200">
                <a:solidFill>
                  <a:srgbClr val="20D7C0"/>
                </a:solidFill>
                <a:latin typeface="+mn-lt"/>
                <a:ea typeface="+mn-ea"/>
                <a:cs typeface="+mn-cs"/>
              </a:defRPr>
            </a:lvl1pPr>
            <a:lvl2pPr marL="754243" algn="l" defTabSz="1508486" rtl="0" eaLnBrk="1" latinLnBrk="0" hangingPunct="1"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508486" algn="l" defTabSz="1508486" rtl="0" eaLnBrk="1" latinLnBrk="0" hangingPunct="1"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2262729" algn="l" defTabSz="1508486" rtl="0" eaLnBrk="1" latinLnBrk="0" hangingPunct="1"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3016971" algn="l" defTabSz="1508486" rtl="0" eaLnBrk="1" latinLnBrk="0" hangingPunct="1"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3771214" algn="l" defTabSz="1508486" rtl="0" eaLnBrk="1" latinLnBrk="0" hangingPunct="1"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525457" algn="l" defTabSz="1508486" rtl="0" eaLnBrk="1" latinLnBrk="0" hangingPunct="1"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79700" algn="l" defTabSz="1508486" rtl="0" eaLnBrk="1" latinLnBrk="0" hangingPunct="1"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033943" algn="l" defTabSz="1508486" rtl="0" eaLnBrk="1" latinLnBrk="0" hangingPunct="1"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Обозначение версионности документа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DBA62BD-075E-4AA0-A91C-CC13BB0BE1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6969" y="3201529"/>
            <a:ext cx="10294625" cy="2372938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1751EEBB-6394-481C-AB40-8CEC6400F53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820722" y="433171"/>
            <a:ext cx="988211" cy="112358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AAEE634-C82D-49DF-BD9C-C30EA1A60C6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710796" y="433170"/>
            <a:ext cx="1727979" cy="109094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670929A-A5EA-4B26-BDBE-816FD9EAE8F8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998620" y="1611079"/>
            <a:ext cx="1342380" cy="102784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30CB0C6-1906-44AF-B4BE-571FCDED5D34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349321" y="1610286"/>
            <a:ext cx="3274800" cy="107546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ED4DC7C-AF02-402C-BB07-6ACE481F6F97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152607" y="1646657"/>
            <a:ext cx="2337949" cy="1039091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9AD2052-27AF-437E-8863-2A55D473CE60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707810" y="1646256"/>
            <a:ext cx="3031427" cy="1027843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6DE7E704-4156-483A-BA0D-C14991F9106E}"/>
              </a:ext>
            </a:extLst>
          </p:cNvPr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5899238" y="1458093"/>
            <a:ext cx="4148480" cy="144546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597E99F-3DC6-4CE4-B0F4-F017EFDD272E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l="73075" r="16747" b="2593"/>
          <a:stretch/>
        </p:blipFill>
        <p:spPr>
          <a:xfrm>
            <a:off x="2796185" y="260165"/>
            <a:ext cx="1498682" cy="1263948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DD074C3A-26C2-4B69-8FBE-E9210B5A183E}"/>
              </a:ext>
            </a:extLst>
          </p:cNvPr>
          <p:cNvPicPr>
            <a:picLocks noChangeAspect="1"/>
          </p:cNvPicPr>
          <p:nvPr/>
        </p:nvPicPr>
        <p:blipFill>
          <a:blip r:embed="rId2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06829" y="379722"/>
            <a:ext cx="2337949" cy="1087127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09D2AFC-46D4-43F7-B47D-746C8077E45B}"/>
              </a:ext>
            </a:extLst>
          </p:cNvPr>
          <p:cNvPicPr>
            <a:picLocks noChangeAspect="1"/>
          </p:cNvPicPr>
          <p:nvPr/>
        </p:nvPicPr>
        <p:blipFill>
          <a:blip r:embed="rId2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7477015" y="467022"/>
            <a:ext cx="3458971" cy="106509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FE23129-D1EA-4285-B2C1-7BDE285EAB84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2692332" y="99642"/>
            <a:ext cx="4969938" cy="1620294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CC063821-BF5D-44C7-AC36-F86277B1E913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1024905" y="320833"/>
            <a:ext cx="3127702" cy="1541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15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E2FCE67-4850-46CB-9ADE-154B4CAD3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979399"/>
            <a:ext cx="9741217" cy="911089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Актуальность</a:t>
            </a:r>
            <a:r>
              <a:rPr lang="ru-RU" b="1" dirty="0"/>
              <a:t> </a:t>
            </a:r>
            <a:r>
              <a:rPr lang="ru-RU" b="1" dirty="0" smtClean="0"/>
              <a:t>и проблема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проекта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7C8B0F5-5A8E-4DE8-BFA0-542E87EA03F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6224" y="2751331"/>
            <a:ext cx="18424652" cy="7554912"/>
          </a:xfrm>
        </p:spPr>
        <p:txBody>
          <a:bodyPr>
            <a:normAutofit/>
          </a:bodyPr>
          <a:lstStyle/>
          <a:p>
            <a:r>
              <a:rPr lang="ru-RU" sz="3600" dirty="0"/>
              <a:t>По результатам завершившегося 2022 года Федеральная служба по труду и занятости (</a:t>
            </a:r>
            <a:r>
              <a:rPr lang="ru-RU" sz="3600" dirty="0" err="1"/>
              <a:t>Роструд</a:t>
            </a:r>
            <a:r>
              <a:rPr lang="ru-RU" sz="3600" dirty="0"/>
              <a:t>) отчиталась о 4639 несчастных случаях на производстве, имеющих тяжелые последствия для пострадавших. 991 из этих происшествий закончились смертельным </a:t>
            </a:r>
            <a:r>
              <a:rPr lang="ru-RU" sz="3600" dirty="0" smtClean="0"/>
              <a:t>исходом</a:t>
            </a:r>
          </a:p>
          <a:p>
            <a:endParaRPr lang="ru-RU" sz="3600" dirty="0" smtClean="0"/>
          </a:p>
          <a:p>
            <a:r>
              <a:rPr lang="ru-RU" sz="3600" dirty="0" smtClean="0"/>
              <a:t>Проблемы: </a:t>
            </a:r>
          </a:p>
          <a:p>
            <a:pPr marL="758825" indent="-742950">
              <a:buFont typeface="+mj-lt"/>
              <a:buAutoNum type="arabicPeriod"/>
            </a:pPr>
            <a:r>
              <a:rPr lang="ru-RU" sz="3600" dirty="0" smtClean="0"/>
              <a:t>Несвоевременный </a:t>
            </a:r>
            <a:r>
              <a:rPr lang="ru-RU" sz="3600" dirty="0"/>
              <a:t>контроль за соблюдением правил безопасности </a:t>
            </a:r>
            <a:endParaRPr lang="ru-RU" sz="3600" dirty="0" smtClean="0"/>
          </a:p>
          <a:p>
            <a:pPr marL="758825" indent="-742950">
              <a:buFont typeface="+mj-lt"/>
              <a:buAutoNum type="arabicPeriod"/>
            </a:pPr>
            <a:r>
              <a:rPr lang="ru-RU" sz="3600" dirty="0" smtClean="0"/>
              <a:t>Слепые зоны </a:t>
            </a:r>
          </a:p>
          <a:p>
            <a:pPr marL="758825" indent="-742950">
              <a:buFont typeface="+mj-lt"/>
              <a:buAutoNum type="arabicPeriod"/>
            </a:pPr>
            <a:r>
              <a:rPr lang="ru-RU" sz="3600" dirty="0" smtClean="0"/>
              <a:t>Ограниченная детализация изображений</a:t>
            </a:r>
          </a:p>
          <a:p>
            <a:pPr marL="758825" indent="-742950">
              <a:buFont typeface="+mj-lt"/>
              <a:buAutoNum type="arabicPeriod"/>
            </a:pPr>
            <a:r>
              <a:rPr lang="ru-RU" sz="3600" dirty="0" smtClean="0"/>
              <a:t>Нахождение сотрудников в запрещенных зонах </a:t>
            </a:r>
          </a:p>
          <a:p>
            <a:pPr marL="758825" indent="-742950">
              <a:buFont typeface="+mj-lt"/>
              <a:buAutoNum type="arabicPeriod"/>
            </a:pPr>
            <a:r>
              <a:rPr lang="ru-RU" sz="3600" dirty="0" smtClean="0"/>
              <a:t>Затруднение расследования инцидентов </a:t>
            </a:r>
            <a:br>
              <a:rPr lang="ru-RU" sz="3600" dirty="0" smtClean="0"/>
            </a:br>
            <a:endParaRPr lang="ru-RU" sz="3600" dirty="0" smtClean="0"/>
          </a:p>
        </p:txBody>
      </p:sp>
    </p:spTree>
    <p:extLst>
      <p:ext uri="{BB962C8B-B14F-4D97-AF65-F5344CB8AC3E}">
        <p14:creationId xmlns:p14="http://schemas.microsoft.com/office/powerpoint/2010/main" val="2890844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68F2C52-C29D-4226-B6B7-45454A628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Решение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9F4516-A3ED-4605-937C-0118CA75026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465603"/>
            <a:ext cx="18432491" cy="7554912"/>
          </a:xfrm>
        </p:spPr>
        <p:txBody>
          <a:bodyPr>
            <a:normAutofit fontScale="85000" lnSpcReduction="10000"/>
          </a:bodyPr>
          <a:lstStyle/>
          <a:p>
            <a:pPr marL="358775" indent="-342900"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358775" indent="-342900">
              <a:buFont typeface="Arial" panose="020B0604020202020204" pitchFamily="34" charset="0"/>
              <a:buChar char="•"/>
            </a:pPr>
            <a:endParaRPr lang="ru-RU" sz="3200" dirty="0"/>
          </a:p>
          <a:p>
            <a:pPr marL="358775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200" b="1" dirty="0"/>
              <a:t>Т</a:t>
            </a:r>
            <a:r>
              <a:rPr lang="ru-RU" sz="3200" b="1" dirty="0" smtClean="0"/>
              <a:t>ребуется </a:t>
            </a:r>
            <a:r>
              <a:rPr lang="ru-RU" sz="3200" b="1" dirty="0"/>
              <a:t>несколько сотрудников для </a:t>
            </a:r>
            <a:r>
              <a:rPr lang="ru-RU" sz="3200" b="1" dirty="0" smtClean="0"/>
              <a:t>наблюдения?</a:t>
            </a:r>
            <a:r>
              <a:rPr lang="ru-RU" sz="3200" dirty="0" smtClean="0"/>
              <a:t>– Система сама </a:t>
            </a:r>
            <a:r>
              <a:rPr lang="ru-RU" sz="3200" dirty="0"/>
              <a:t>определяет где происходят ситуации и для этого понадобится </a:t>
            </a:r>
            <a:r>
              <a:rPr lang="ru-RU" sz="3200" dirty="0" smtClean="0"/>
              <a:t>всего один сотрудник</a:t>
            </a:r>
          </a:p>
          <a:p>
            <a:pPr marL="358775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200" b="1" dirty="0" smtClean="0"/>
              <a:t>Некоторые места не </a:t>
            </a:r>
            <a:r>
              <a:rPr lang="ru-RU" sz="3200" b="1" dirty="0"/>
              <a:t>попадают под </a:t>
            </a:r>
            <a:r>
              <a:rPr lang="ru-RU" sz="3200" b="1" dirty="0" smtClean="0"/>
              <a:t>обзор?</a:t>
            </a:r>
            <a:r>
              <a:rPr lang="ru-RU" sz="3200" b="1" dirty="0"/>
              <a:t> </a:t>
            </a:r>
            <a:r>
              <a:rPr lang="ru-RU" sz="3200" dirty="0"/>
              <a:t>– </a:t>
            </a:r>
            <a:r>
              <a:rPr lang="ru-RU" sz="3200" dirty="0" smtClean="0"/>
              <a:t>Слепые зоны отсутствуют из-за широкого угла обзора камеры</a:t>
            </a:r>
          </a:p>
          <a:p>
            <a:pPr marL="358775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200" b="1" dirty="0" smtClean="0"/>
              <a:t>Ситуация, которую подняли спустя время? </a:t>
            </a:r>
            <a:r>
              <a:rPr lang="ru-RU" sz="3200" dirty="0" smtClean="0"/>
              <a:t>– Система архивирует изображение до 5 лет</a:t>
            </a:r>
          </a:p>
          <a:p>
            <a:pPr marL="358775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200" b="1" dirty="0" smtClean="0"/>
              <a:t>Нечёткая картинка?</a:t>
            </a:r>
            <a:r>
              <a:rPr lang="ru-RU" sz="3200" dirty="0" smtClean="0"/>
              <a:t> – Использованы передовые </a:t>
            </a:r>
            <a:r>
              <a:rPr lang="ru-RU" sz="3200" dirty="0"/>
              <a:t>технологии для создания высококачественного </a:t>
            </a:r>
            <a:r>
              <a:rPr lang="ru-RU" sz="3200" dirty="0" smtClean="0"/>
              <a:t>изображения</a:t>
            </a:r>
          </a:p>
          <a:p>
            <a:pPr marL="358775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200" b="1" dirty="0" smtClean="0"/>
              <a:t>Сотрудник находится в запрещённой зоне? </a:t>
            </a:r>
            <a:r>
              <a:rPr lang="ru-RU" sz="3200" dirty="0" smtClean="0"/>
              <a:t>– Встроенное в систему компьютерное зрение отслеживает сотрудников</a:t>
            </a:r>
          </a:p>
          <a:p>
            <a:pPr marL="358775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200" b="1" dirty="0" smtClean="0"/>
              <a:t>Сотрудник не соблюдает технику безопасности? </a:t>
            </a:r>
            <a:r>
              <a:rPr lang="ru-RU" sz="3200" dirty="0" smtClean="0"/>
              <a:t>– Система оповещает о нарушении при помощи индикации со звуковым уведомлением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992551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3828F39-083E-4983-90ED-193074768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986" y="761034"/>
            <a:ext cx="9741217" cy="911089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Целевая аудитория</a:t>
            </a:r>
            <a:endParaRPr lang="ru-RU" b="1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DA11DBD-5B61-4DDC-939B-9A001857E6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32957" y="3119549"/>
            <a:ext cx="18432491" cy="755491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3600" dirty="0" smtClean="0"/>
              <a:t>   Производственные предприятия: </a:t>
            </a:r>
          </a:p>
          <a:p>
            <a:pPr marL="587375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600" dirty="0" smtClean="0"/>
              <a:t>Электроэнергетические </a:t>
            </a:r>
          </a:p>
          <a:p>
            <a:pPr marL="587375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600" dirty="0" smtClean="0"/>
              <a:t>Химические </a:t>
            </a:r>
          </a:p>
          <a:p>
            <a:pPr marL="587375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600" dirty="0" smtClean="0"/>
              <a:t>Металлургические </a:t>
            </a:r>
          </a:p>
          <a:p>
            <a:pPr marL="587375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600" dirty="0" smtClean="0"/>
              <a:t>Машиностроительные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636958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8E96821-06E8-48BD-9F27-CF59B9C26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Рынок</a:t>
            </a:r>
          </a:p>
        </p:txBody>
      </p:sp>
      <p:sp>
        <p:nvSpPr>
          <p:cNvPr id="2" name="Овал 1"/>
          <p:cNvSpPr/>
          <p:nvPr/>
        </p:nvSpPr>
        <p:spPr>
          <a:xfrm>
            <a:off x="1282889" y="2906973"/>
            <a:ext cx="8038531" cy="7765576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2493645" y="4694830"/>
            <a:ext cx="5681363" cy="5622878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3568076" y="6480412"/>
            <a:ext cx="3532495" cy="3400567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449656" y="2906973"/>
            <a:ext cx="9034818" cy="34119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145206" y="4728676"/>
            <a:ext cx="9339268" cy="34119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145206" y="6480412"/>
            <a:ext cx="9339268" cy="34119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4903355" y="2785182"/>
            <a:ext cx="13238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TAM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903354" y="4571802"/>
            <a:ext cx="13238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AM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903354" y="6358621"/>
            <a:ext cx="13238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SOM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73484" y="5171490"/>
            <a:ext cx="2850395" cy="549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1,38 млрд. руб.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73484" y="3318134"/>
            <a:ext cx="3353377" cy="549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138 млрд. руб.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136380" y="6943396"/>
            <a:ext cx="2524601" cy="549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414 млн. руб.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038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AAD9446-7128-4647-828A-442733EFD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Бизнес</a:t>
            </a:r>
            <a:r>
              <a:rPr lang="ru-RU" dirty="0"/>
              <a:t> </a:t>
            </a:r>
            <a:r>
              <a:rPr lang="ru-RU" b="1" dirty="0"/>
              <a:t>- модель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3A7F73E-93B2-49A0-8032-1714D779D8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56047"/>
            <a:ext cx="18432491" cy="7554912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Заработок идёт от разработки системы теленаблюдения </a:t>
            </a:r>
          </a:p>
          <a:p>
            <a:endParaRPr lang="ru-RU" sz="3600" dirty="0" smtClean="0"/>
          </a:p>
          <a:p>
            <a:endParaRPr lang="ru-RU" sz="3600" dirty="0"/>
          </a:p>
          <a:p>
            <a:r>
              <a:rPr lang="ru-RU" sz="3600" dirty="0" smtClean="0"/>
              <a:t>Стоимость зависит от </a:t>
            </a:r>
          </a:p>
          <a:p>
            <a:pPr marL="758825" indent="-742950">
              <a:buFont typeface="+mj-lt"/>
              <a:buAutoNum type="arabicPeriod"/>
            </a:pPr>
            <a:r>
              <a:rPr lang="ru-RU" sz="3600" dirty="0" smtClean="0"/>
              <a:t>Площади охраняемой территории</a:t>
            </a:r>
          </a:p>
          <a:p>
            <a:pPr marL="758825" indent="-742950">
              <a:buFont typeface="+mj-lt"/>
              <a:buAutoNum type="arabicPeriod"/>
            </a:pPr>
            <a:r>
              <a:rPr lang="ru-RU" sz="3600" dirty="0" smtClean="0"/>
              <a:t>Обновления программного обеспечения</a:t>
            </a:r>
          </a:p>
          <a:p>
            <a:pPr marL="758825" indent="-742950">
              <a:buFont typeface="+mj-lt"/>
              <a:buAutoNum type="arabicPeriod"/>
            </a:pPr>
            <a:r>
              <a:rPr lang="ru-RU" sz="3600" dirty="0" smtClean="0"/>
              <a:t>Проверки качества записи</a:t>
            </a:r>
          </a:p>
          <a:p>
            <a:pPr marL="758825" indent="-742950">
              <a:buFont typeface="+mj-lt"/>
              <a:buAutoNum type="arabicPeriod"/>
            </a:pPr>
            <a:r>
              <a:rPr lang="ru-RU" sz="3600" dirty="0" smtClean="0"/>
              <a:t>Настройки функционала и дополнительных требований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775040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3828F39-083E-4983-90ED-193074768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Текущие</a:t>
            </a:r>
            <a:r>
              <a:rPr lang="ru-RU" dirty="0"/>
              <a:t> </a:t>
            </a:r>
            <a:r>
              <a:rPr lang="ru-RU" b="1" dirty="0"/>
              <a:t>результаты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DA11DBD-5B61-4DDC-939B-9A001857E6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3961" y="2300683"/>
            <a:ext cx="18432491" cy="7554912"/>
          </a:xfrm>
        </p:spPr>
        <p:txBody>
          <a:bodyPr>
            <a:normAutofit/>
          </a:bodyPr>
          <a:lstStyle/>
          <a:p>
            <a:pPr marL="587375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600" dirty="0" smtClean="0"/>
              <a:t>Договорённость с «ОДК КУЗНЕЦОВ»</a:t>
            </a:r>
          </a:p>
          <a:p>
            <a:pPr marL="587375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600" dirty="0" smtClean="0"/>
              <a:t>Макет </a:t>
            </a:r>
          </a:p>
          <a:p>
            <a:pPr marL="587375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600" dirty="0" smtClean="0"/>
              <a:t>Алгоритм работы </a:t>
            </a:r>
          </a:p>
          <a:p>
            <a:pPr marL="587375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600" dirty="0" smtClean="0"/>
              <a:t>Проработка концепта</a:t>
            </a:r>
          </a:p>
          <a:p>
            <a:pPr>
              <a:lnSpc>
                <a:spcPct val="150000"/>
              </a:lnSpc>
            </a:pPr>
            <a:endParaRPr lang="ru-RU" sz="3600" b="1" dirty="0"/>
          </a:p>
        </p:txBody>
      </p:sp>
      <p:pic>
        <p:nvPicPr>
          <p:cNvPr id="7" name="Salus Dashboard - Google Chrome 2023-11-28 11-44-3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8066" end="3142.6458"/>
                </p14:media>
              </p:ext>
            </p:extLst>
          </p:nvPr>
        </p:nvPicPr>
        <p:blipFill rotWithShape="1">
          <a:blip r:embed="rId4"/>
          <a:srcRect t="7575" b="2178"/>
          <a:stretch>
            <a:fillRect/>
          </a:stretch>
        </p:blipFill>
        <p:spPr>
          <a:xfrm>
            <a:off x="5839536" y="3878638"/>
            <a:ext cx="14123963" cy="685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016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331CB276-D721-4023-8B32-789F3FD91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Команда</a:t>
            </a:r>
            <a:endParaRPr lang="ru-RU" b="1" dirty="0"/>
          </a:p>
        </p:txBody>
      </p:sp>
      <p:pic>
        <p:nvPicPr>
          <p:cNvPr id="25" name="Рисунок 24"/>
          <p:cNvPicPr>
            <a:picLocks noGrp="1" noChangeAspect="1"/>
          </p:cNvPicPr>
          <p:nvPr>
            <p:ph type="pic" sz="quarter" idx="17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82" b="6882"/>
          <a:stretch>
            <a:fillRect/>
          </a:stretch>
        </p:blipFill>
        <p:spPr>
          <a:xfrm>
            <a:off x="894588" y="2670173"/>
            <a:ext cx="3300057" cy="2845865"/>
          </a:xfrm>
        </p:spPr>
      </p:pic>
      <p:sp>
        <p:nvSpPr>
          <p:cNvPr id="6" name="Текст 5">
            <a:extLst>
              <a:ext uri="{FF2B5EF4-FFF2-40B4-BE49-F238E27FC236}">
                <a16:creationId xmlns:a16="http://schemas.microsoft.com/office/drawing/2014/main" id="{E54FA2FE-028B-486E-9EF2-6369042695C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62294" y="5831342"/>
            <a:ext cx="4134612" cy="438912"/>
          </a:xfrm>
        </p:spPr>
        <p:txBody>
          <a:bodyPr/>
          <a:lstStyle/>
          <a:p>
            <a:pPr algn="ctr"/>
            <a:r>
              <a:rPr lang="ru-RU" dirty="0" smtClean="0"/>
              <a:t>Макаров </a:t>
            </a:r>
            <a:r>
              <a:rPr lang="ru-RU" dirty="0" smtClean="0"/>
              <a:t>К</a:t>
            </a:r>
            <a:r>
              <a:rPr lang="ru-RU" dirty="0" smtClean="0"/>
              <a:t>ирилл</a:t>
            </a:r>
            <a:endParaRPr lang="ru-RU" dirty="0"/>
          </a:p>
        </p:txBody>
      </p:sp>
      <p:pic>
        <p:nvPicPr>
          <p:cNvPr id="28" name="Рисунок 27"/>
          <p:cNvPicPr>
            <a:picLocks noGrp="1" noChangeAspect="1"/>
          </p:cNvPicPr>
          <p:nvPr>
            <p:ph type="pic" sz="quarter" idx="2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8192" y="2670174"/>
            <a:ext cx="3140184" cy="2915578"/>
          </a:xfrm>
        </p:spPr>
      </p:pic>
      <p:sp>
        <p:nvSpPr>
          <p:cNvPr id="9" name="Текст 8">
            <a:extLst>
              <a:ext uri="{FF2B5EF4-FFF2-40B4-BE49-F238E27FC236}">
                <a16:creationId xmlns:a16="http://schemas.microsoft.com/office/drawing/2014/main" id="{A4D18AD6-A2E6-4AFC-9CEA-27F0B38CF55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312982" y="5831342"/>
            <a:ext cx="4134612" cy="438912"/>
          </a:xfrm>
        </p:spPr>
        <p:txBody>
          <a:bodyPr/>
          <a:lstStyle/>
          <a:p>
            <a:pPr algn="ctr"/>
            <a:r>
              <a:rPr lang="ru-RU" dirty="0" smtClean="0"/>
              <a:t>Воробьёва </a:t>
            </a:r>
            <a:r>
              <a:rPr lang="ru-RU" dirty="0" smtClean="0"/>
              <a:t>Алина</a:t>
            </a:r>
            <a:endParaRPr lang="ru-RU" dirty="0"/>
          </a:p>
        </p:txBody>
      </p:sp>
      <p:pic>
        <p:nvPicPr>
          <p:cNvPr id="27" name="Рисунок 26"/>
          <p:cNvPicPr>
            <a:picLocks noGrp="1" noChangeAspect="1"/>
          </p:cNvPicPr>
          <p:nvPr>
            <p:ph type="pic" sz="quarter" idx="2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7" b="7087"/>
          <a:stretch>
            <a:fillRect/>
          </a:stretch>
        </p:blipFill>
        <p:spPr>
          <a:xfrm>
            <a:off x="10636250" y="2670173"/>
            <a:ext cx="3270819" cy="2820651"/>
          </a:xfrm>
        </p:spPr>
      </p:pic>
      <p:sp>
        <p:nvSpPr>
          <p:cNvPr id="12" name="Текст 11">
            <a:extLst>
              <a:ext uri="{FF2B5EF4-FFF2-40B4-BE49-F238E27FC236}">
                <a16:creationId xmlns:a16="http://schemas.microsoft.com/office/drawing/2014/main" id="{1332C6E8-A16F-4EBA-AF1C-2EC7F0F2076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0425245" y="5831342"/>
            <a:ext cx="4134612" cy="438912"/>
          </a:xfrm>
        </p:spPr>
        <p:txBody>
          <a:bodyPr/>
          <a:lstStyle/>
          <a:p>
            <a:pPr algn="ctr"/>
            <a:r>
              <a:rPr lang="ru-RU" dirty="0" smtClean="0"/>
              <a:t>Попкова </a:t>
            </a:r>
            <a:r>
              <a:rPr lang="ru-RU" dirty="0" smtClean="0"/>
              <a:t>Ангелина</a:t>
            </a:r>
            <a:endParaRPr lang="ru-RU" dirty="0"/>
          </a:p>
        </p:txBody>
      </p:sp>
      <p:pic>
        <p:nvPicPr>
          <p:cNvPr id="26" name="Рисунок 25"/>
          <p:cNvPicPr>
            <a:picLocks noGrp="1" noChangeAspect="1"/>
          </p:cNvPicPr>
          <p:nvPr>
            <p:ph type="pic" sz="quarter" idx="26"/>
          </p:nvPr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81" b="7381"/>
          <a:stretch>
            <a:fillRect/>
          </a:stretch>
        </p:blipFill>
        <p:spPr>
          <a:xfrm>
            <a:off x="5643563" y="2670175"/>
            <a:ext cx="3301564" cy="2845864"/>
          </a:xfrm>
        </p:spPr>
      </p:pic>
      <p:sp>
        <p:nvSpPr>
          <p:cNvPr id="15" name="Текст 14">
            <a:extLst>
              <a:ext uri="{FF2B5EF4-FFF2-40B4-BE49-F238E27FC236}">
                <a16:creationId xmlns:a16="http://schemas.microsoft.com/office/drawing/2014/main" id="{BF59DD9F-B69B-4839-95EF-F5E5346884F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5175933" y="5831342"/>
            <a:ext cx="4134612" cy="438912"/>
          </a:xfrm>
        </p:spPr>
        <p:txBody>
          <a:bodyPr/>
          <a:lstStyle/>
          <a:p>
            <a:pPr algn="ctr"/>
            <a:r>
              <a:rPr lang="ru-RU" dirty="0" smtClean="0"/>
              <a:t>Зайцев </a:t>
            </a:r>
            <a:r>
              <a:rPr lang="ru-RU" dirty="0" smtClean="0"/>
              <a:t>Иван</a:t>
            </a:r>
            <a:endParaRPr lang="ru-RU" dirty="0"/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52"/>
          <a:stretch/>
        </p:blipFill>
        <p:spPr>
          <a:xfrm>
            <a:off x="2636040" y="7035963"/>
            <a:ext cx="3445764" cy="3102828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6993" y="7010687"/>
            <a:ext cx="3271264" cy="3153380"/>
          </a:xfrm>
          <a:prstGeom prst="rect">
            <a:avLst/>
          </a:prstGeom>
        </p:spPr>
      </p:pic>
      <p:sp>
        <p:nvSpPr>
          <p:cNvPr id="31" name="Текст 8">
            <a:extLst>
              <a:ext uri="{FF2B5EF4-FFF2-40B4-BE49-F238E27FC236}">
                <a16:creationId xmlns:a16="http://schemas.microsoft.com/office/drawing/2014/main" id="{A4D18AD6-A2E6-4AFC-9CEA-27F0B38CF55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91616" y="10395854"/>
            <a:ext cx="4134612" cy="438912"/>
          </a:xfrm>
        </p:spPr>
        <p:txBody>
          <a:bodyPr/>
          <a:lstStyle/>
          <a:p>
            <a:pPr algn="ctr"/>
            <a:r>
              <a:rPr lang="ru-RU" dirty="0" smtClean="0"/>
              <a:t>Козлов </a:t>
            </a:r>
            <a:r>
              <a:rPr lang="ru-RU" dirty="0" smtClean="0"/>
              <a:t>Артём</a:t>
            </a:r>
            <a:endParaRPr lang="ru-RU" dirty="0"/>
          </a:p>
        </p:txBody>
      </p:sp>
      <p:sp>
        <p:nvSpPr>
          <p:cNvPr id="32" name="Текст 8">
            <a:extLst>
              <a:ext uri="{FF2B5EF4-FFF2-40B4-BE49-F238E27FC236}">
                <a16:creationId xmlns:a16="http://schemas.microsoft.com/office/drawing/2014/main" id="{A4D18AD6-A2E6-4AFC-9CEA-27F0B38CF55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2732983" y="10392138"/>
            <a:ext cx="4134612" cy="438912"/>
          </a:xfrm>
        </p:spPr>
        <p:txBody>
          <a:bodyPr/>
          <a:lstStyle/>
          <a:p>
            <a:pPr algn="ctr"/>
            <a:r>
              <a:rPr lang="ru-RU" dirty="0" smtClean="0"/>
              <a:t>Баев </a:t>
            </a:r>
            <a:r>
              <a:rPr lang="ru-RU" dirty="0" smtClean="0"/>
              <a:t>Владислав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193533" y="6260298"/>
            <a:ext cx="24429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Координатор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08125" y="6265276"/>
            <a:ext cx="24429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Спикер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270349" y="6255738"/>
            <a:ext cx="24429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Маркетолог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6021764" y="6255738"/>
            <a:ext cx="24429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Аналитик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322247" y="10834766"/>
            <a:ext cx="24429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Администратор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3578815" y="10859066"/>
            <a:ext cx="24429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Дизайнер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5104" y="6938534"/>
            <a:ext cx="3295245" cy="3225533"/>
          </a:xfrm>
          <a:prstGeom prst="rect">
            <a:avLst/>
          </a:prstGeom>
        </p:spPr>
      </p:pic>
      <p:sp>
        <p:nvSpPr>
          <p:cNvPr id="22" name="Текст 8">
            <a:extLst>
              <a:ext uri="{FF2B5EF4-FFF2-40B4-BE49-F238E27FC236}">
                <a16:creationId xmlns:a16="http://schemas.microsoft.com/office/drawing/2014/main" id="{A4D18AD6-A2E6-4AFC-9CEA-27F0B38CF55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549692" y="10563982"/>
            <a:ext cx="4134612" cy="438912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ru-RU" dirty="0" smtClean="0"/>
              <a:t>Никитин </a:t>
            </a:r>
            <a:r>
              <a:rPr lang="ru-RU" dirty="0" smtClean="0"/>
              <a:t>Максим Н</a:t>
            </a:r>
            <a:r>
              <a:rPr lang="ru-RU" dirty="0" smtClean="0"/>
              <a:t>иколаевич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8358131" y="10828054"/>
            <a:ext cx="24429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Куратор проекта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4793" y="1466380"/>
            <a:ext cx="6332561" cy="1006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Студенты теплоэнергетического факультета и их куратор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5678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A084F4C3-4CC1-4D16-9C8B-4169CF651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5" name="Текст 3">
            <a:extLst>
              <a:ext uri="{FF2B5EF4-FFF2-40B4-BE49-F238E27FC236}">
                <a16:creationId xmlns:a16="http://schemas.microsoft.com/office/drawing/2014/main" id="{1DA11DBD-5B61-4DDC-939B-9A001857E6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8110" y="2887536"/>
            <a:ext cx="18432491" cy="7554912"/>
          </a:xfrm>
        </p:spPr>
        <p:txBody>
          <a:bodyPr>
            <a:normAutofit/>
          </a:bodyPr>
          <a:lstStyle/>
          <a:p>
            <a:pPr marL="587375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600" b="1" dirty="0" smtClean="0"/>
              <a:t>ОКТЯБРЬ-ДЕКАБРЬ 2023: </a:t>
            </a:r>
            <a:r>
              <a:rPr lang="ru-RU" sz="3600" dirty="0"/>
              <a:t>Участие в акселераторе, проработка идеи</a:t>
            </a:r>
          </a:p>
          <a:p>
            <a:pPr marL="587375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600" b="1" dirty="0" smtClean="0"/>
              <a:t>ЯНВАРЬ-ФЕВРАЛЬ 2024:</a:t>
            </a:r>
            <a:r>
              <a:rPr lang="ru-RU" sz="3600" dirty="0" smtClean="0"/>
              <a:t> Подача заявки </a:t>
            </a:r>
          </a:p>
          <a:p>
            <a:pPr marL="587375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600" b="1" dirty="0" smtClean="0"/>
              <a:t>ФЕВРАЛЬ-МАРТ 2024:</a:t>
            </a:r>
            <a:r>
              <a:rPr lang="ru-RU" sz="3600" dirty="0" smtClean="0"/>
              <a:t> Финансирование </a:t>
            </a:r>
          </a:p>
          <a:p>
            <a:pPr marL="587375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600" b="1" dirty="0" smtClean="0"/>
              <a:t>МАРТ-ДЕКАБРЬ 2024:</a:t>
            </a:r>
            <a:r>
              <a:rPr lang="ru-RU" sz="3600" dirty="0" smtClean="0"/>
              <a:t> </a:t>
            </a:r>
            <a:r>
              <a:rPr lang="ru-RU" sz="3600" dirty="0"/>
              <a:t>Разработка </a:t>
            </a:r>
            <a:r>
              <a:rPr lang="ru-RU" sz="3600" dirty="0" smtClean="0"/>
              <a:t>ПО</a:t>
            </a:r>
          </a:p>
          <a:p>
            <a:pPr marL="587375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600" b="1" dirty="0" smtClean="0"/>
              <a:t>ЯНВАРЬ 2025:</a:t>
            </a:r>
            <a:r>
              <a:rPr lang="en-US" sz="3600" b="1" dirty="0" smtClean="0"/>
              <a:t> </a:t>
            </a:r>
            <a:r>
              <a:rPr lang="ru-RU" sz="3600" dirty="0" smtClean="0"/>
              <a:t>Тестирование </a:t>
            </a:r>
            <a:r>
              <a:rPr lang="ru-RU" sz="3600" dirty="0"/>
              <a:t>на «ОДК КУЗНЕЦОВ»</a:t>
            </a:r>
          </a:p>
          <a:p>
            <a:pPr>
              <a:lnSpc>
                <a:spcPct val="150000"/>
              </a:lnSpc>
            </a:pP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893483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94B31EC-C302-4348-8692-CD60DE32B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254" y="2537440"/>
            <a:ext cx="9733828" cy="2185988"/>
          </a:xfrm>
        </p:spPr>
        <p:txBody>
          <a:bodyPr/>
          <a:lstStyle/>
          <a:p>
            <a:r>
              <a:rPr lang="ru-RU" dirty="0"/>
              <a:t>Контакты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18EAAD7C-D542-4906-BD90-513E36D47B42}"/>
              </a:ext>
            </a:extLst>
          </p:cNvPr>
          <p:cNvSpPr txBox="1">
            <a:spLocks/>
          </p:cNvSpPr>
          <p:nvPr/>
        </p:nvSpPr>
        <p:spPr>
          <a:xfrm>
            <a:off x="1034254" y="5948671"/>
            <a:ext cx="9733829" cy="273208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77099" indent="-377099" algn="l" defTabSz="1508394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46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3129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9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85493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2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639690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393887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148084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902281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56478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41067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Font typeface="Arial" panose="020B0604020202020204" pitchFamily="34" charset="0"/>
              <a:buNone/>
            </a:pPr>
            <a:r>
              <a:rPr lang="ru-RU" sz="1800" dirty="0" smtClean="0">
                <a:latin typeface="Arial" panose="020B0604020202020204" pitchFamily="34" charset="0"/>
              </a:rPr>
              <a:t>Телефон</a:t>
            </a:r>
            <a:endParaRPr lang="ru-RU" sz="1800" dirty="0">
              <a:latin typeface="Arial" panose="020B0604020202020204" pitchFamily="34" charset="0"/>
            </a:endParaRPr>
          </a:p>
          <a:p>
            <a:pPr>
              <a:lnSpc>
                <a:spcPts val="4360"/>
              </a:lnSpc>
              <a:buFont typeface="Arial" panose="020B0604020202020204" pitchFamily="34" charset="0"/>
              <a:buNone/>
            </a:pPr>
            <a:r>
              <a:rPr lang="en-US" sz="1800" dirty="0">
                <a:latin typeface="Arial" panose="020B0604020202020204" pitchFamily="34" charset="0"/>
              </a:rPr>
              <a:t>email</a:t>
            </a:r>
            <a:endParaRPr lang="ru-RU" sz="1800" dirty="0">
              <a:latin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F98B05A-7849-4594-8842-A0B20B275702}"/>
              </a:ext>
            </a:extLst>
          </p:cNvPr>
          <p:cNvSpPr/>
          <p:nvPr/>
        </p:nvSpPr>
        <p:spPr>
          <a:xfrm>
            <a:off x="3799887" y="5948671"/>
            <a:ext cx="3701654" cy="6565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360"/>
              </a:lnSpc>
              <a:buClrTx/>
            </a:pPr>
            <a:r>
              <a:rPr lang="en-US" sz="3200" dirty="0">
                <a:latin typeface="Arial" panose="020B0604020202020204" pitchFamily="34" charset="0"/>
              </a:rPr>
              <a:t>+7 </a:t>
            </a:r>
            <a:r>
              <a:rPr lang="en-US" sz="3200" dirty="0" smtClean="0">
                <a:latin typeface="Arial" panose="020B0604020202020204" pitchFamily="34" charset="0"/>
              </a:rPr>
              <a:t>(</a:t>
            </a:r>
            <a:r>
              <a:rPr lang="ru-RU" sz="3200" dirty="0" smtClean="0">
                <a:latin typeface="Arial" panose="020B0604020202020204" pitchFamily="34" charset="0"/>
              </a:rPr>
              <a:t>937) 650-96-94</a:t>
            </a:r>
            <a:endParaRPr lang="ru-RU" sz="3200" dirty="0">
              <a:latin typeface="Arial" panose="020B06040202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C6D0352-5D42-450A-B1CE-102B33478E4C}"/>
              </a:ext>
            </a:extLst>
          </p:cNvPr>
          <p:cNvSpPr/>
          <p:nvPr/>
        </p:nvSpPr>
        <p:spPr>
          <a:xfrm>
            <a:off x="3799887" y="6688165"/>
            <a:ext cx="3744936" cy="6089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360"/>
              </a:lnSpc>
              <a:buClrTx/>
            </a:pPr>
            <a:r>
              <a:rPr lang="en-US" sz="3200" dirty="0">
                <a:latin typeface="Arial" panose="020B0604020202020204" pitchFamily="34" charset="0"/>
              </a:rPr>
              <a:t>m</a:t>
            </a:r>
            <a:r>
              <a:rPr lang="en-US" sz="3200" dirty="0" smtClean="0">
                <a:latin typeface="Arial" panose="020B0604020202020204" pitchFamily="34" charset="0"/>
              </a:rPr>
              <a:t>n_nikitin@vk.com</a:t>
            </a:r>
            <a:endParaRPr lang="ru-RU" sz="32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920782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2550</TotalTime>
  <Words>262</Words>
  <Application>Microsoft Office PowerPoint</Application>
  <PresentationFormat>Произвольный</PresentationFormat>
  <Paragraphs>74</Paragraphs>
  <Slides>10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Arial</vt:lpstr>
      <vt:lpstr>Calibri</vt:lpstr>
      <vt:lpstr>Тема Office</vt:lpstr>
      <vt:lpstr>Система теленаблюдения «Salus»</vt:lpstr>
      <vt:lpstr>Актуальность и проблема проекта</vt:lpstr>
      <vt:lpstr>Решение</vt:lpstr>
      <vt:lpstr>Целевая аудитория</vt:lpstr>
      <vt:lpstr>Рынок</vt:lpstr>
      <vt:lpstr>Бизнес - 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Acer</dc:creator>
  <cp:lastModifiedBy>Геля</cp:lastModifiedBy>
  <cp:revision>85</cp:revision>
  <dcterms:created xsi:type="dcterms:W3CDTF">2023-10-12T08:46:59Z</dcterms:created>
  <dcterms:modified xsi:type="dcterms:W3CDTF">2023-12-07T19:43:31Z</dcterms:modified>
</cp:coreProperties>
</file>