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70" r:id="rId2"/>
    <p:sldId id="281" r:id="rId3"/>
    <p:sldId id="286" r:id="rId4"/>
    <p:sldId id="291" r:id="rId5"/>
    <p:sldId id="301" r:id="rId6"/>
    <p:sldId id="306" r:id="rId7"/>
    <p:sldId id="269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orient="horz" pos="15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00FF"/>
    <a:srgbClr val="FCAF17"/>
    <a:srgbClr val="9F00FF"/>
    <a:srgbClr val="B5D8E1"/>
    <a:srgbClr val="FD493D"/>
    <a:srgbClr val="FBB3C1"/>
    <a:srgbClr val="FF2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AC4377-3B10-505B-160F-28F70040BCD9}" v="552" dt="2024-12-22T17:20:15.065"/>
    <p1510:client id="{97BA498E-D120-8A78-CD93-3C5147A3376E}" v="1" dt="2024-12-22T17:31:37.54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6350" cap="flat">
              <a:solidFill>
                <a:schemeClr val="accent1"/>
              </a:solidFill>
              <a:prstDash val="solid"/>
              <a:miter lim="800000"/>
            </a:ln>
          </a:left>
          <a:right>
            <a:ln w="6350" cap="flat">
              <a:solidFill>
                <a:schemeClr val="accent1"/>
              </a:solidFill>
              <a:prstDash val="solid"/>
              <a:miter lim="8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635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6350" cap="flat">
              <a:solidFill>
                <a:schemeClr val="accent1"/>
              </a:solidFill>
              <a:prstDash val="solid"/>
              <a:miter lim="800000"/>
            </a:ln>
          </a:insideH>
          <a:insideV>
            <a:ln w="6350" cap="flat">
              <a:solidFill>
                <a:schemeClr val="accent1"/>
              </a:solidFill>
              <a:prstDash val="solid"/>
              <a:miter lim="800000"/>
            </a:ln>
          </a:insideV>
        </a:tcBdr>
        <a:fill>
          <a:solidFill>
            <a:schemeClr val="accent1">
              <a:alpha val="4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6350" cap="flat">
              <a:solidFill>
                <a:schemeClr val="accent1"/>
              </a:solidFill>
              <a:prstDash val="solid"/>
              <a:miter lim="800000"/>
            </a:ln>
          </a:left>
          <a:right>
            <a:ln w="12700" cap="flat">
              <a:solidFill>
                <a:schemeClr val="accent1"/>
              </a:solidFill>
              <a:prstDash val="solid"/>
              <a:miter lim="8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635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6350" cap="flat">
              <a:solidFill>
                <a:schemeClr val="accent1"/>
              </a:solidFill>
              <a:prstDash val="solid"/>
              <a:miter lim="800000"/>
            </a:ln>
          </a:insideH>
          <a:insideV>
            <a:ln w="6350" cap="flat">
              <a:solidFill>
                <a:schemeClr val="accent1"/>
              </a:solidFill>
              <a:prstDash val="solid"/>
              <a:miter lim="800000"/>
            </a:ln>
          </a:insideV>
        </a:tcBdr>
        <a:fill>
          <a:solidFill>
            <a:schemeClr val="accent1">
              <a:alpha val="40000"/>
            </a:scheme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miter lim="800000"/>
            </a:ln>
          </a:top>
          <a:bottom>
            <a:ln w="1270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12700" cap="flat">
              <a:solidFill>
                <a:srgbClr val="FFFFFF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93"/>
        <p:guide orient="horz" pos="150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Shape 14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961876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357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2"/>
          <p:cNvSpPr txBox="1"/>
          <p:nvPr/>
        </p:nvSpPr>
        <p:spPr>
          <a:xfrm>
            <a:off x="510703" y="1925952"/>
            <a:ext cx="6518934" cy="701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ЗАГОЛОВОК СЛАЙДА</a:t>
            </a:r>
          </a:p>
        </p:txBody>
      </p:sp>
      <p:sp>
        <p:nvSpPr>
          <p:cNvPr id="39" name="Текст 2"/>
          <p:cNvSpPr txBox="1"/>
          <p:nvPr/>
        </p:nvSpPr>
        <p:spPr>
          <a:xfrm>
            <a:off x="609152" y="3188385"/>
            <a:ext cx="4782191" cy="1981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Имеется спорная точка зрения, гласящая примерно следующее: представители современных социальных резервов призваны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к ответу! </a:t>
            </a:r>
            <a:endParaRPr sz="1200">
              <a:solidFill>
                <a:srgbClr val="888888"/>
              </a:solidFill>
            </a:endParaRP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В целом, конечно, базовый вектор развития позволяет выполнить важные задания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по разработке системы обучения кадров, соответствующей насущным потребностям </a:t>
            </a:r>
          </a:p>
        </p:txBody>
      </p:sp>
      <p:sp>
        <p:nvSpPr>
          <p:cNvPr id="40" name="Текст 2"/>
          <p:cNvSpPr txBox="1"/>
          <p:nvPr/>
        </p:nvSpPr>
        <p:spPr>
          <a:xfrm>
            <a:off x="6944993" y="3175193"/>
            <a:ext cx="4345769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16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t>Плюсы</a:t>
            </a:r>
            <a:endParaRPr sz="1200"/>
          </a:p>
          <a:p>
            <a:pPr>
              <a:defRPr sz="1200">
                <a:solidFill>
                  <a:srgbClr val="8F00FF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sz="1200"/>
          </a:p>
          <a:p>
            <a:pPr marL="285750" indent="-285750">
              <a:buSzPct val="100000"/>
              <a:buFont typeface="Arial"/>
              <a:buChar char="•"/>
              <a:defRPr sz="16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t>Минусы</a:t>
            </a:r>
            <a:endParaRPr sz="1200"/>
          </a:p>
          <a:p>
            <a:pPr>
              <a:defRPr sz="1200">
                <a:solidFill>
                  <a:srgbClr val="8F00FF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sz="1200"/>
          </a:p>
          <a:p>
            <a:pPr marL="285750" indent="-285750">
              <a:buSzPct val="100000"/>
              <a:buFont typeface="Arial"/>
              <a:buChar char="•"/>
              <a:defRPr sz="16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t>Сомнительные моменты</a:t>
            </a:r>
          </a:p>
        </p:txBody>
      </p:sp>
      <p:sp>
        <p:nvSpPr>
          <p:cNvPr id="41" name="Прямоугольник 7"/>
          <p:cNvSpPr/>
          <p:nvPr/>
        </p:nvSpPr>
        <p:spPr>
          <a:xfrm>
            <a:off x="9478850" y="-9686"/>
            <a:ext cx="1857633" cy="1326299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grpSp>
        <p:nvGrpSpPr>
          <p:cNvPr id="44" name="Прямоугольник 6"/>
          <p:cNvGrpSpPr/>
          <p:nvPr/>
        </p:nvGrpSpPr>
        <p:grpSpPr>
          <a:xfrm>
            <a:off x="9488632" y="6157385"/>
            <a:ext cx="2343181" cy="705154"/>
            <a:chOff x="-1" y="-1"/>
            <a:chExt cx="2343180" cy="705153"/>
          </a:xfrm>
        </p:grpSpPr>
        <p:sp>
          <p:nvSpPr>
            <p:cNvPr id="42" name="Прямоугольник"/>
            <p:cNvSpPr/>
            <p:nvPr/>
          </p:nvSpPr>
          <p:spPr>
            <a:xfrm>
              <a:off x="-2" y="-2"/>
              <a:ext cx="2343182" cy="705155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43" name="НАЗВАНИЕ ДОКЛАДА"/>
            <p:cNvSpPr txBox="1"/>
            <p:nvPr/>
          </p:nvSpPr>
          <p:spPr>
            <a:xfrm>
              <a:off x="45719" y="206523"/>
              <a:ext cx="2251741" cy="292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ДОКЛАДА</a:t>
              </a:r>
            </a:p>
          </p:txBody>
        </p:sp>
      </p:grpSp>
      <p:pic>
        <p:nvPicPr>
          <p:cNvPr id="45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8" name="Прямоугольник 16"/>
          <p:cNvGrpSpPr/>
          <p:nvPr/>
        </p:nvGrpSpPr>
        <p:grpSpPr>
          <a:xfrm>
            <a:off x="616791" y="6235378"/>
            <a:ext cx="669073" cy="625373"/>
            <a:chOff x="0" y="-1"/>
            <a:chExt cx="669071" cy="625372"/>
          </a:xfrm>
        </p:grpSpPr>
        <p:sp>
          <p:nvSpPr>
            <p:cNvPr id="46" name="Прямоугольник"/>
            <p:cNvSpPr/>
            <p:nvPr/>
          </p:nvSpPr>
          <p:spPr>
            <a:xfrm>
              <a:off x="-1" y="-2"/>
              <a:ext cx="669073" cy="625373"/>
            </a:xfrm>
            <a:prstGeom prst="rect">
              <a:avLst/>
            </a:prstGeom>
            <a:solidFill>
              <a:srgbClr val="FD493D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47" name="3"/>
            <p:cNvSpPr txBox="1"/>
            <p:nvPr/>
          </p:nvSpPr>
          <p:spPr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3</a:t>
              </a:r>
            </a:p>
          </p:txBody>
        </p:sp>
      </p:grpSp>
      <p:grpSp>
        <p:nvGrpSpPr>
          <p:cNvPr id="51" name="Прямоугольник 17"/>
          <p:cNvGrpSpPr/>
          <p:nvPr/>
        </p:nvGrpSpPr>
        <p:grpSpPr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49" name="Прямоугольник"/>
            <p:cNvSpPr/>
            <p:nvPr/>
          </p:nvSpPr>
          <p:spPr>
            <a:xfrm>
              <a:off x="-2" y="-2"/>
              <a:ext cx="2730092" cy="506841"/>
            </a:xfrm>
            <a:prstGeom prst="rect">
              <a:avLst/>
            </a:prstGeom>
            <a:solidFill>
              <a:srgbClr val="B5D8E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pPr>
              <a:endParaRPr/>
            </a:p>
          </p:txBody>
        </p:sp>
        <p:sp>
          <p:nvSpPr>
            <p:cNvPr id="50" name="НАЗВАНИЕ РАЗДЕЛА"/>
            <p:cNvSpPr txBox="1"/>
            <p:nvPr/>
          </p:nvSpPr>
          <p:spPr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РАЗДЕЛА</a:t>
              </a:r>
            </a:p>
          </p:txBody>
        </p:sp>
      </p:grpSp>
      <p:sp>
        <p:nvSpPr>
          <p:cNvPr id="5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1"/>
          <p:cNvSpPr/>
          <p:nvPr/>
        </p:nvSpPr>
        <p:spPr>
          <a:xfrm>
            <a:off x="5483225" y="0"/>
            <a:ext cx="6708775" cy="6873241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60" name="Текст 2"/>
          <p:cNvSpPr txBox="1"/>
          <p:nvPr/>
        </p:nvSpPr>
        <p:spPr>
          <a:xfrm>
            <a:off x="566087" y="1544952"/>
            <a:ext cx="3774042" cy="1463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ЗАГОЛОВОК СЛАЙДА</a:t>
            </a:r>
          </a:p>
        </p:txBody>
      </p:sp>
      <p:pic>
        <p:nvPicPr>
          <p:cNvPr id="61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Текст 2"/>
          <p:cNvSpPr txBox="1"/>
          <p:nvPr/>
        </p:nvSpPr>
        <p:spPr>
          <a:xfrm>
            <a:off x="6249911" y="227512"/>
            <a:ext cx="759795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1</a:t>
            </a:r>
          </a:p>
        </p:txBody>
      </p:sp>
      <p:sp>
        <p:nvSpPr>
          <p:cNvPr id="63" name="Текст 2"/>
          <p:cNvSpPr txBox="1"/>
          <p:nvPr/>
        </p:nvSpPr>
        <p:spPr>
          <a:xfrm>
            <a:off x="6141718" y="3165168"/>
            <a:ext cx="759795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3</a:t>
            </a:r>
          </a:p>
        </p:txBody>
      </p:sp>
      <p:sp>
        <p:nvSpPr>
          <p:cNvPr id="64" name="Текст 2"/>
          <p:cNvSpPr txBox="1"/>
          <p:nvPr/>
        </p:nvSpPr>
        <p:spPr>
          <a:xfrm>
            <a:off x="9319724" y="1625929"/>
            <a:ext cx="759794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2</a:t>
            </a:r>
          </a:p>
        </p:txBody>
      </p:sp>
      <p:sp>
        <p:nvSpPr>
          <p:cNvPr id="65" name="Текст 2"/>
          <p:cNvSpPr txBox="1"/>
          <p:nvPr/>
        </p:nvSpPr>
        <p:spPr>
          <a:xfrm>
            <a:off x="9832523" y="4088596"/>
            <a:ext cx="759794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4</a:t>
            </a:r>
          </a:p>
        </p:txBody>
      </p:sp>
      <p:sp>
        <p:nvSpPr>
          <p:cNvPr id="66" name="Текст 2"/>
          <p:cNvSpPr txBox="1"/>
          <p:nvPr/>
        </p:nvSpPr>
        <p:spPr>
          <a:xfrm>
            <a:off x="6207392" y="4738556"/>
            <a:ext cx="1565011" cy="774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t>Имеется спорная точка зрения, </a:t>
            </a:r>
          </a:p>
        </p:txBody>
      </p:sp>
      <p:sp>
        <p:nvSpPr>
          <p:cNvPr id="67" name="Текст 2"/>
          <p:cNvSpPr txBox="1"/>
          <p:nvPr/>
        </p:nvSpPr>
        <p:spPr>
          <a:xfrm>
            <a:off x="6297379" y="1736275"/>
            <a:ext cx="1565012" cy="774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t>Имеется спорная точка зрения, </a:t>
            </a:r>
          </a:p>
        </p:txBody>
      </p:sp>
      <p:sp>
        <p:nvSpPr>
          <p:cNvPr id="68" name="Текст 2"/>
          <p:cNvSpPr txBox="1"/>
          <p:nvPr/>
        </p:nvSpPr>
        <p:spPr>
          <a:xfrm>
            <a:off x="9353136" y="3153597"/>
            <a:ext cx="1565011" cy="774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t>Имеется спорная точка зрения, </a:t>
            </a:r>
          </a:p>
        </p:txBody>
      </p:sp>
      <p:sp>
        <p:nvSpPr>
          <p:cNvPr id="69" name="Текст 2"/>
          <p:cNvSpPr txBox="1"/>
          <p:nvPr/>
        </p:nvSpPr>
        <p:spPr>
          <a:xfrm>
            <a:off x="9901276" y="5614599"/>
            <a:ext cx="1565011" cy="774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t>Имеется спорная точка зрения, </a:t>
            </a:r>
          </a:p>
        </p:txBody>
      </p:sp>
      <p:sp>
        <p:nvSpPr>
          <p:cNvPr id="70" name="Прямоугольник 7"/>
          <p:cNvSpPr/>
          <p:nvPr/>
        </p:nvSpPr>
        <p:spPr>
          <a:xfrm>
            <a:off x="9478850" y="-9686"/>
            <a:ext cx="1857633" cy="1326299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71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4" name="Прямоугольник 16"/>
          <p:cNvGrpSpPr/>
          <p:nvPr/>
        </p:nvGrpSpPr>
        <p:grpSpPr>
          <a:xfrm>
            <a:off x="616791" y="6235378"/>
            <a:ext cx="669073" cy="625373"/>
            <a:chOff x="0" y="-1"/>
            <a:chExt cx="669071" cy="625372"/>
          </a:xfrm>
        </p:grpSpPr>
        <p:sp>
          <p:nvSpPr>
            <p:cNvPr id="72" name="Прямоугольник"/>
            <p:cNvSpPr/>
            <p:nvPr/>
          </p:nvSpPr>
          <p:spPr>
            <a:xfrm>
              <a:off x="-1" y="-2"/>
              <a:ext cx="669073" cy="625373"/>
            </a:xfrm>
            <a:prstGeom prst="rect">
              <a:avLst/>
            </a:prstGeom>
            <a:solidFill>
              <a:srgbClr val="A24EF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73" name="6"/>
            <p:cNvSpPr txBox="1"/>
            <p:nvPr/>
          </p:nvSpPr>
          <p:spPr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6</a:t>
              </a:r>
            </a:p>
          </p:txBody>
        </p:sp>
      </p:grpSp>
      <p:grpSp>
        <p:nvGrpSpPr>
          <p:cNvPr id="77" name="Прямоугольник 17"/>
          <p:cNvGrpSpPr/>
          <p:nvPr/>
        </p:nvGrpSpPr>
        <p:grpSpPr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75" name="Прямоугольник"/>
            <p:cNvSpPr/>
            <p:nvPr/>
          </p:nvSpPr>
          <p:spPr>
            <a:xfrm>
              <a:off x="-2" y="-2"/>
              <a:ext cx="2730092" cy="506841"/>
            </a:xfrm>
            <a:prstGeom prst="rect">
              <a:avLst/>
            </a:prstGeom>
            <a:solidFill>
              <a:srgbClr val="ADDAE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pPr>
              <a:endParaRPr/>
            </a:p>
          </p:txBody>
        </p:sp>
        <p:sp>
          <p:nvSpPr>
            <p:cNvPr id="76" name="НАЗВАНИЕ РАЗДЕЛА"/>
            <p:cNvSpPr txBox="1"/>
            <p:nvPr/>
          </p:nvSpPr>
          <p:spPr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РАЗДЕЛА</a:t>
              </a:r>
            </a:p>
          </p:txBody>
        </p:sp>
      </p:grpSp>
      <p:sp>
        <p:nvSpPr>
          <p:cNvPr id="78" name="Текст 2"/>
          <p:cNvSpPr txBox="1"/>
          <p:nvPr/>
        </p:nvSpPr>
        <p:spPr>
          <a:xfrm>
            <a:off x="609152" y="3188385"/>
            <a:ext cx="4782191" cy="1981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Имеется спорная точка зрения, гласящая примерно следующее: представители современных социальных резервов призваны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к ответу! </a:t>
            </a:r>
            <a:endParaRPr sz="1200">
              <a:solidFill>
                <a:srgbClr val="888888"/>
              </a:solidFill>
            </a:endParaRP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В целом, конечно, базовый вектор развития позволяет выполнить важные задания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по разработке системы обучения кадров, соответствующей насущным потребностям </a:t>
            </a:r>
          </a:p>
        </p:txBody>
      </p:sp>
      <p:sp>
        <p:nvSpPr>
          <p:cNvPr id="79" name="Соединительная линия уступом 2"/>
          <p:cNvSpPr/>
          <p:nvPr/>
        </p:nvSpPr>
        <p:spPr>
          <a:xfrm>
            <a:off x="7111999" y="1187053"/>
            <a:ext cx="2162014" cy="13239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80" name="Соединительная линия уступом 26"/>
          <p:cNvSpPr/>
          <p:nvPr/>
        </p:nvSpPr>
        <p:spPr>
          <a:xfrm rot="10800000" flipV="1">
            <a:off x="7298266" y="2878664"/>
            <a:ext cx="1828805" cy="10668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81" name="Соединительная линия уступом 29"/>
          <p:cNvSpPr/>
          <p:nvPr/>
        </p:nvSpPr>
        <p:spPr>
          <a:xfrm>
            <a:off x="7298266" y="4347023"/>
            <a:ext cx="2319867" cy="822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8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Текст 2"/>
          <p:cNvSpPr txBox="1"/>
          <p:nvPr/>
        </p:nvSpPr>
        <p:spPr>
          <a:xfrm>
            <a:off x="498318" y="1526966"/>
            <a:ext cx="9290344" cy="1547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92500"/>
          </a:bodyPr>
          <a:lstStyle>
            <a:lvl1pPr algn="ctr">
              <a:defRPr sz="72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НАЗВАНИЕ  РАЗДЕЛА</a:t>
            </a:r>
          </a:p>
        </p:txBody>
      </p:sp>
      <p:sp>
        <p:nvSpPr>
          <p:cNvPr id="9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угольник 7"/>
          <p:cNvSpPr/>
          <p:nvPr/>
        </p:nvSpPr>
        <p:spPr>
          <a:xfrm>
            <a:off x="9478850" y="-9686"/>
            <a:ext cx="1857633" cy="1326299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05" name="Текст 2"/>
          <p:cNvSpPr txBox="1"/>
          <p:nvPr/>
        </p:nvSpPr>
        <p:spPr>
          <a:xfrm>
            <a:off x="540509" y="836534"/>
            <a:ext cx="6518934" cy="701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ЗАГОЛОВОК СЛАЙДА</a:t>
            </a:r>
          </a:p>
        </p:txBody>
      </p:sp>
      <p:pic>
        <p:nvPicPr>
          <p:cNvPr id="106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07" name="Таблица 3"/>
          <p:cNvGraphicFramePr/>
          <p:nvPr/>
        </p:nvGraphicFramePr>
        <p:xfrm>
          <a:off x="623887" y="1633920"/>
          <a:ext cx="10712586" cy="438960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1785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854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FFFF"/>
                      </a:solidFill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AF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38100">
                      <a:solidFill>
                        <a:srgbClr val="FFAFC1"/>
                      </a:solidFill>
                    </a:lnT>
                    <a:lnB w="38100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600"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12700">
                      <a:miter lim="400000"/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38100">
                      <a:solidFill>
                        <a:srgbClr val="FFAFC1"/>
                      </a:solidFill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 horzOverflow="overflow">
                    <a:lnL w="38100">
                      <a:solidFill>
                        <a:srgbClr val="FFAFC1"/>
                      </a:solidFill>
                    </a:lnL>
                    <a:lnR w="12700">
                      <a:miter lim="400000"/>
                    </a:lnR>
                    <a:lnT w="38100">
                      <a:solidFill>
                        <a:srgbClr val="FFAFC1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0" name="Прямоугольник 6"/>
          <p:cNvGrpSpPr/>
          <p:nvPr/>
        </p:nvGrpSpPr>
        <p:grpSpPr>
          <a:xfrm>
            <a:off x="9488632" y="6157385"/>
            <a:ext cx="2343181" cy="705154"/>
            <a:chOff x="-1" y="-1"/>
            <a:chExt cx="2343180" cy="705153"/>
          </a:xfrm>
        </p:grpSpPr>
        <p:sp>
          <p:nvSpPr>
            <p:cNvPr id="108" name="Прямоугольник"/>
            <p:cNvSpPr/>
            <p:nvPr/>
          </p:nvSpPr>
          <p:spPr>
            <a:xfrm>
              <a:off x="-2" y="-2"/>
              <a:ext cx="2343182" cy="705155"/>
            </a:xfrm>
            <a:prstGeom prst="rect">
              <a:avLst/>
            </a:prstGeom>
            <a:solidFill>
              <a:srgbClr val="ADDAE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09" name="НАЗВАНИЕ ДОКЛАДА"/>
            <p:cNvSpPr txBox="1"/>
            <p:nvPr/>
          </p:nvSpPr>
          <p:spPr>
            <a:xfrm>
              <a:off x="45719" y="206523"/>
              <a:ext cx="2251741" cy="292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ДОКЛАДА</a:t>
              </a:r>
            </a:p>
          </p:txBody>
        </p:sp>
      </p:grpSp>
      <p:grpSp>
        <p:nvGrpSpPr>
          <p:cNvPr id="113" name="Прямоугольник 16"/>
          <p:cNvGrpSpPr/>
          <p:nvPr/>
        </p:nvGrpSpPr>
        <p:grpSpPr>
          <a:xfrm>
            <a:off x="616791" y="6235378"/>
            <a:ext cx="669073" cy="625373"/>
            <a:chOff x="0" y="-1"/>
            <a:chExt cx="669071" cy="625372"/>
          </a:xfrm>
        </p:grpSpPr>
        <p:sp>
          <p:nvSpPr>
            <p:cNvPr id="111" name="Прямоугольник"/>
            <p:cNvSpPr/>
            <p:nvPr/>
          </p:nvSpPr>
          <p:spPr>
            <a:xfrm>
              <a:off x="-1" y="-2"/>
              <a:ext cx="669073" cy="625373"/>
            </a:xfrm>
            <a:prstGeom prst="rect">
              <a:avLst/>
            </a:prstGeom>
            <a:solidFill>
              <a:srgbClr val="F5AC4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12" name="4"/>
            <p:cNvSpPr txBox="1"/>
            <p:nvPr/>
          </p:nvSpPr>
          <p:spPr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4</a:t>
              </a:r>
            </a:p>
          </p:txBody>
        </p:sp>
      </p:grpSp>
      <p:grpSp>
        <p:nvGrpSpPr>
          <p:cNvPr id="116" name="Прямоугольник 17"/>
          <p:cNvGrpSpPr/>
          <p:nvPr/>
        </p:nvGrpSpPr>
        <p:grpSpPr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114" name="Прямоугольник"/>
            <p:cNvSpPr/>
            <p:nvPr/>
          </p:nvSpPr>
          <p:spPr>
            <a:xfrm>
              <a:off x="-2" y="-2"/>
              <a:ext cx="2730092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pPr>
              <a:endParaRPr/>
            </a:p>
          </p:txBody>
        </p:sp>
        <p:sp>
          <p:nvSpPr>
            <p:cNvPr id="115" name="НАЗВАНИЕ РАЗДЕЛА"/>
            <p:cNvSpPr txBox="1"/>
            <p:nvPr/>
          </p:nvSpPr>
          <p:spPr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РАЗДЕЛА</a:t>
              </a:r>
            </a:p>
          </p:txBody>
        </p:sp>
      </p:grpSp>
      <p:sp>
        <p:nvSpPr>
          <p:cNvPr id="11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2022-11-09 02.38.22.jpg" descr="2022-11-09 02.38.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067" y="-3"/>
            <a:ext cx="4880971" cy="685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Рисунок 9" descr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Текст 2"/>
          <p:cNvSpPr txBox="1"/>
          <p:nvPr/>
        </p:nvSpPr>
        <p:spPr>
          <a:xfrm>
            <a:off x="566087" y="1544952"/>
            <a:ext cx="3774042" cy="1463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ЗАГОЛОВОК СЛАЙДА</a:t>
            </a:r>
          </a:p>
        </p:txBody>
      </p:sp>
      <p:sp>
        <p:nvSpPr>
          <p:cNvPr id="127" name="Прямоугольник 7"/>
          <p:cNvSpPr/>
          <p:nvPr/>
        </p:nvSpPr>
        <p:spPr>
          <a:xfrm>
            <a:off x="9478850" y="-9686"/>
            <a:ext cx="1857633" cy="1326299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28" name="Рисунок 9" descr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1" name="Прямоугольник 6"/>
          <p:cNvGrpSpPr/>
          <p:nvPr/>
        </p:nvGrpSpPr>
        <p:grpSpPr>
          <a:xfrm>
            <a:off x="9488632" y="6157385"/>
            <a:ext cx="2343181" cy="705154"/>
            <a:chOff x="-1" y="-1"/>
            <a:chExt cx="2343180" cy="705153"/>
          </a:xfrm>
        </p:grpSpPr>
        <p:sp>
          <p:nvSpPr>
            <p:cNvPr id="129" name="Прямоугольник"/>
            <p:cNvSpPr/>
            <p:nvPr/>
          </p:nvSpPr>
          <p:spPr>
            <a:xfrm>
              <a:off x="-2" y="-2"/>
              <a:ext cx="2343182" cy="705155"/>
            </a:xfrm>
            <a:prstGeom prst="rect">
              <a:avLst/>
            </a:prstGeom>
            <a:solidFill>
              <a:srgbClr val="ADDAE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30" name="НАЗВАНИЕ ДОКЛАДА"/>
            <p:cNvSpPr txBox="1"/>
            <p:nvPr/>
          </p:nvSpPr>
          <p:spPr>
            <a:xfrm>
              <a:off x="45719" y="206523"/>
              <a:ext cx="2251741" cy="292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ДОКЛАДА</a:t>
              </a:r>
            </a:p>
          </p:txBody>
        </p:sp>
      </p:grpSp>
      <p:grpSp>
        <p:nvGrpSpPr>
          <p:cNvPr id="134" name="Прямоугольник 16"/>
          <p:cNvGrpSpPr/>
          <p:nvPr/>
        </p:nvGrpSpPr>
        <p:grpSpPr>
          <a:xfrm>
            <a:off x="616791" y="6235378"/>
            <a:ext cx="669073" cy="625373"/>
            <a:chOff x="0" y="-1"/>
            <a:chExt cx="669071" cy="625372"/>
          </a:xfrm>
        </p:grpSpPr>
        <p:sp>
          <p:nvSpPr>
            <p:cNvPr id="132" name="Прямоугольник"/>
            <p:cNvSpPr/>
            <p:nvPr/>
          </p:nvSpPr>
          <p:spPr>
            <a:xfrm>
              <a:off x="-1" y="-2"/>
              <a:ext cx="669073" cy="625373"/>
            </a:xfrm>
            <a:prstGeom prst="rect">
              <a:avLst/>
            </a:prstGeom>
            <a:solidFill>
              <a:srgbClr val="F5AC4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33" name="7"/>
            <p:cNvSpPr txBox="1"/>
            <p:nvPr/>
          </p:nvSpPr>
          <p:spPr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lvl1pPr>
            </a:lstStyle>
            <a:p>
              <a:r>
                <a:t>7</a:t>
              </a:r>
            </a:p>
          </p:txBody>
        </p:sp>
      </p:grpSp>
      <p:grpSp>
        <p:nvGrpSpPr>
          <p:cNvPr id="137" name="Прямоугольник 17"/>
          <p:cNvGrpSpPr/>
          <p:nvPr/>
        </p:nvGrpSpPr>
        <p:grpSpPr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135" name="Прямоугольник"/>
            <p:cNvSpPr/>
            <p:nvPr/>
          </p:nvSpPr>
          <p:spPr>
            <a:xfrm>
              <a:off x="-2" y="-2"/>
              <a:ext cx="2730092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pPr>
              <a:endParaRPr/>
            </a:p>
          </p:txBody>
        </p:sp>
        <p:sp>
          <p:nvSpPr>
            <p:cNvPr id="136" name="НАЗВАНИЕ РАЗДЕЛА"/>
            <p:cNvSpPr txBox="1"/>
            <p:nvPr/>
          </p:nvSpPr>
          <p:spPr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  <a:sym typeface="Gilroy-Light"/>
                </a:defRPr>
              </a:lvl1pPr>
            </a:lstStyle>
            <a:p>
              <a:r>
                <a:t>НАЗВАНИЕ РАЗДЕЛА</a:t>
              </a:r>
            </a:p>
          </p:txBody>
        </p:sp>
      </p:grpSp>
      <p:sp>
        <p:nvSpPr>
          <p:cNvPr id="138" name="Текст 2"/>
          <p:cNvSpPr txBox="1"/>
          <p:nvPr/>
        </p:nvSpPr>
        <p:spPr>
          <a:xfrm>
            <a:off x="609152" y="3188385"/>
            <a:ext cx="4782191" cy="1981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Имеется спорная точка зрения, гласящая примерно следующее: представители современных социальных резервов призваны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к ответу! </a:t>
            </a:r>
            <a:endParaRPr sz="1200">
              <a:solidFill>
                <a:srgbClr val="888888"/>
              </a:solidFill>
            </a:endParaRP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В целом, конечно, базовый вектор развития позволяет выполнить важные задания </a:t>
            </a: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по разработке системы обучения кадров, соответствующей насущным потребностям </a:t>
            </a:r>
          </a:p>
        </p:txBody>
      </p:sp>
      <p:sp>
        <p:nvSpPr>
          <p:cNvPr id="13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14762"/>
            <a:ext cx="258620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Прямоугольник 7"/>
          <p:cNvSpPr/>
          <p:nvPr/>
        </p:nvSpPr>
        <p:spPr>
          <a:xfrm>
            <a:off x="6102320" y="2345381"/>
            <a:ext cx="6122342" cy="4529333"/>
          </a:xfrm>
          <a:prstGeom prst="rect">
            <a:avLst/>
          </a:prstGeom>
          <a:solidFill>
            <a:srgbClr val="FFAC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CAF17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49" name="Прямоугольник 10"/>
          <p:cNvSpPr/>
          <p:nvPr/>
        </p:nvSpPr>
        <p:spPr>
          <a:xfrm>
            <a:off x="6103137" y="-2"/>
            <a:ext cx="6121526" cy="2345384"/>
          </a:xfrm>
          <a:prstGeom prst="rect">
            <a:avLst/>
          </a:prstGeom>
          <a:solidFill>
            <a:srgbClr val="9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8F00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50" name="Прямоугольник 13"/>
          <p:cNvSpPr/>
          <p:nvPr/>
        </p:nvSpPr>
        <p:spPr>
          <a:xfrm>
            <a:off x="6101107" y="5359336"/>
            <a:ext cx="6121528" cy="1514425"/>
          </a:xfrm>
          <a:prstGeom prst="rect">
            <a:avLst/>
          </a:prstGeom>
          <a:solidFill>
            <a:srgbClr val="FF2F2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D493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51" name="Текст 2"/>
          <p:cNvSpPr txBox="1"/>
          <p:nvPr/>
        </p:nvSpPr>
        <p:spPr>
          <a:xfrm>
            <a:off x="589159" y="1230069"/>
            <a:ext cx="4831212" cy="4529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defTabSz="877822">
              <a:defRPr sz="69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rPr lang="ru-RU" sz="8800">
                <a:latin typeface="Times New Roman"/>
                <a:cs typeface="Times New Roman"/>
              </a:rPr>
              <a:t>BOFT</a:t>
            </a:r>
            <a:endParaRPr lang="ru-RU" sz="8800"/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 sz="2000">
              <a:latin typeface="Helvetica Neue"/>
            </a:endParaRPr>
          </a:p>
          <a:p>
            <a:pPr defTabSz="877822">
              <a:lnSpc>
                <a:spcPct val="150000"/>
              </a:lnSpc>
              <a:defRPr sz="2300">
                <a:solidFill>
                  <a:srgbClr val="8F00FF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1600">
                <a:latin typeface="Helvetica Neue"/>
                <a:cs typeface="Times New Roman"/>
              </a:rPr>
              <a:t>Буянова Александра Александровна</a:t>
            </a:r>
            <a:endParaRPr lang="ru-RU" sz="1600">
              <a:latin typeface="Helvetica Neue"/>
            </a:endParaRPr>
          </a:p>
          <a:p>
            <a:pPr defTabSz="877822">
              <a:lnSpc>
                <a:spcPct val="150000"/>
              </a:lnSpc>
              <a:defRPr sz="2300">
                <a:solidFill>
                  <a:srgbClr val="8F00FF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600" err="1">
                <a:latin typeface="Helvetica Neue"/>
                <a:cs typeface="Times New Roman"/>
              </a:rPr>
              <a:t>Секретина</a:t>
            </a:r>
            <a:r>
              <a:rPr lang="en-US" sz="1600">
                <a:latin typeface="Helvetica Neue"/>
                <a:cs typeface="Times New Roman"/>
              </a:rPr>
              <a:t> </a:t>
            </a:r>
            <a:r>
              <a:rPr lang="en-US" sz="1600" err="1">
                <a:latin typeface="Helvetica Neue"/>
                <a:cs typeface="Times New Roman"/>
              </a:rPr>
              <a:t>Калерия</a:t>
            </a:r>
            <a:r>
              <a:rPr lang="en-US" sz="1600">
                <a:latin typeface="Helvetica Neue"/>
                <a:cs typeface="Times New Roman"/>
              </a:rPr>
              <a:t> </a:t>
            </a:r>
            <a:r>
              <a:rPr lang="en-US" sz="1600" err="1">
                <a:latin typeface="Helvetica Neue"/>
                <a:cs typeface="Times New Roman"/>
              </a:rPr>
              <a:t>Константиновна</a:t>
            </a:r>
            <a:endParaRPr sz="1600">
              <a:latin typeface="Helvetica Neue"/>
            </a:endParaRPr>
          </a:p>
          <a:p>
            <a:pPr defTabSz="877822">
              <a:lnSpc>
                <a:spcPct val="150000"/>
              </a:lnSpc>
              <a:defRPr sz="23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600" err="1">
                <a:solidFill>
                  <a:srgbClr val="8F00FF"/>
                </a:solidFill>
                <a:latin typeface="Helvetica Neue"/>
                <a:cs typeface="Times New Roman"/>
              </a:rPr>
              <a:t>Рыбалка</a:t>
            </a:r>
            <a:r>
              <a:rPr lang="en-US" sz="1600">
                <a:solidFill>
                  <a:srgbClr val="8F00FF"/>
                </a:solidFill>
                <a:latin typeface="Helvetica Neue"/>
                <a:cs typeface="Times New Roman"/>
              </a:rPr>
              <a:t> </a:t>
            </a:r>
            <a:r>
              <a:rPr lang="en-US" sz="1600" err="1">
                <a:solidFill>
                  <a:srgbClr val="8F00FF"/>
                </a:solidFill>
                <a:latin typeface="Helvetica Neue"/>
                <a:cs typeface="Times New Roman"/>
              </a:rPr>
              <a:t>Владлена</a:t>
            </a:r>
            <a:r>
              <a:rPr lang="en-US" sz="1600">
                <a:solidFill>
                  <a:srgbClr val="8F00FF"/>
                </a:solidFill>
                <a:latin typeface="Helvetica Neue"/>
                <a:cs typeface="Times New Roman"/>
              </a:rPr>
              <a:t> </a:t>
            </a:r>
            <a:r>
              <a:rPr lang="en-US" sz="1600" err="1">
                <a:solidFill>
                  <a:srgbClr val="8F00FF"/>
                </a:solidFill>
                <a:latin typeface="Helvetica Neue"/>
                <a:cs typeface="Times New Roman"/>
              </a:rPr>
              <a:t>Игоревна</a:t>
            </a:r>
            <a:endParaRPr lang="en-US" sz="1600" err="1">
              <a:solidFill>
                <a:srgbClr val="8F00FF"/>
              </a:solidFill>
              <a:latin typeface="Helvetica Neue"/>
            </a:endParaRPr>
          </a:p>
          <a:p>
            <a:pPr defTabSz="877822">
              <a:lnSpc>
                <a:spcPct val="150000"/>
              </a:lnSpc>
              <a:defRPr sz="23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/>
          </a:p>
        </p:txBody>
      </p:sp>
      <p:sp>
        <p:nvSpPr>
          <p:cNvPr id="152" name="Прямоугольник 9"/>
          <p:cNvSpPr/>
          <p:nvPr/>
        </p:nvSpPr>
        <p:spPr>
          <a:xfrm>
            <a:off x="8818529" y="-2"/>
            <a:ext cx="3406131" cy="4274948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B5D8E1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53" name="Рисунок 22" descr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7729" y="-9876106"/>
            <a:ext cx="4128544" cy="580610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Квадрат">
            <a:extLst>
              <a:ext uri="{FF2B5EF4-FFF2-40B4-BE49-F238E27FC236}">
                <a16:creationId xmlns:a16="http://schemas.microsoft.com/office/drawing/2014/main" id="{515364BE-F6DA-2843-A7EF-F9EDF64F5C32}"/>
              </a:ext>
            </a:extLst>
          </p:cNvPr>
          <p:cNvSpPr/>
          <p:nvPr/>
        </p:nvSpPr>
        <p:spPr>
          <a:xfrm>
            <a:off x="8818526" y="2349045"/>
            <a:ext cx="3404109" cy="4529333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BB3C1"/>
                </a:solidFill>
              </a:defRPr>
            </a:pPr>
            <a:endParaRPr/>
          </a:p>
        </p:txBody>
      </p:sp>
      <p:pic>
        <p:nvPicPr>
          <p:cNvPr id="3" name="Рисунок 2" descr="Изображение выглядит как небо, человек, оранжевый, проигрыватель&#10;&#10;Автоматически созданное описание">
            <a:extLst>
              <a:ext uri="{FF2B5EF4-FFF2-40B4-BE49-F238E27FC236}">
                <a16:creationId xmlns:a16="http://schemas.microsoft.com/office/drawing/2014/main" id="{BC7FF919-0348-EE46-A018-E2296DB41A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" t="160" b="6860"/>
          <a:stretch/>
        </p:blipFill>
        <p:spPr>
          <a:xfrm>
            <a:off x="8818526" y="2349916"/>
            <a:ext cx="3406182" cy="451628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54E817-36BD-2103-7561-D27F5D8F11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902" y="123825"/>
            <a:ext cx="2678848" cy="20474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9159" y="487281"/>
            <a:ext cx="4287641" cy="369328"/>
          </a:xfrm>
          <a:prstGeom prst="rect">
            <a:avLst/>
          </a:prstGeom>
          <a:solidFill>
            <a:srgbClr val="FFFFFF"/>
          </a:solidFill>
          <a:ln w="28575" cap="flat">
            <a:solidFill>
              <a:srgbClr val="7030A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Акселератор ПсковГУ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89159" y="5948198"/>
            <a:ext cx="4287641" cy="369328"/>
          </a:xfrm>
          <a:prstGeom prst="rect">
            <a:avLst/>
          </a:prstGeom>
          <a:solidFill>
            <a:srgbClr val="FFFFFF"/>
          </a:solidFill>
          <a:ln w="28575" cap="flat">
            <a:solidFill>
              <a:srgbClr val="7030A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>
                <a:ln>
                  <a:noFill/>
                </a:ln>
                <a:solidFill>
                  <a:srgbClr val="8F00FF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ПУТП 2024</a:t>
            </a:r>
          </a:p>
        </p:txBody>
      </p:sp>
    </p:spTree>
    <p:extLst>
      <p:ext uri="{BB962C8B-B14F-4D97-AF65-F5344CB8AC3E}">
        <p14:creationId xmlns:p14="http://schemas.microsoft.com/office/powerpoint/2010/main" val="103444742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Прямоугольник 16"/>
          <p:cNvGrpSpPr/>
          <p:nvPr/>
        </p:nvGrpSpPr>
        <p:grpSpPr>
          <a:xfrm>
            <a:off x="-18521" y="6358526"/>
            <a:ext cx="542260" cy="506841"/>
            <a:chOff x="0" y="0"/>
            <a:chExt cx="542258" cy="506839"/>
          </a:xfrm>
        </p:grpSpPr>
        <p:sp>
          <p:nvSpPr>
            <p:cNvPr id="186" name="Прямоугольник"/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FD493D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87" name="7"/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t>2</a:t>
              </a:r>
            </a:p>
          </p:txBody>
        </p:sp>
      </p:grpSp>
      <p:sp>
        <p:nvSpPr>
          <p:cNvPr id="194" name="Текст 2"/>
          <p:cNvSpPr txBox="1"/>
          <p:nvPr/>
        </p:nvSpPr>
        <p:spPr>
          <a:xfrm>
            <a:off x="4018099" y="1146979"/>
            <a:ext cx="4989790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8" tIns="45718" rIns="45718" bIns="45718" anchor="t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1400">
                <a:latin typeface="Helvetica"/>
              </a:rPr>
              <a:t>Проблема: </a:t>
            </a:r>
            <a:r>
              <a:rPr lang="ru-RU" sz="1400">
                <a:latin typeface="Helvetica"/>
                <a:cs typeface="Times New Roman"/>
              </a:rPr>
              <a:t>Распечатывание фотографий в типографии занимает очень много времени и много контакта с другими людьми. Чтобы распечатать фотографию в типографии нужно выполнить множество шагов.</a:t>
            </a:r>
            <a:endParaRPr lang="ru-RU" sz="1400">
              <a:solidFill>
                <a:srgbClr val="333333"/>
              </a:solidFill>
              <a:latin typeface="Helvetica"/>
              <a:cs typeface="Times New Roman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>
                <a:solidFill>
                  <a:schemeClr val="tx1"/>
                </a:solidFill>
              </a:rPr>
              <a:t>Описание проекта/решаемая проблема/актуальность</a:t>
            </a:r>
            <a:endParaRPr sz="1600" cap="all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7EE9582-5A31-84D1-F274-1A5299D294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209190"/>
              </p:ext>
            </p:extLst>
          </p:nvPr>
        </p:nvGraphicFramePr>
        <p:xfrm>
          <a:off x="423333" y="1147703"/>
          <a:ext cx="3078479" cy="542544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3078479">
                  <a:extLst>
                    <a:ext uri="{9D8B030D-6E8A-4147-A177-3AD203B41FA5}">
                      <a16:colId xmlns:a16="http://schemas.microsoft.com/office/drawing/2014/main" val="3621512737"/>
                    </a:ext>
                  </a:extLst>
                </a:gridCol>
              </a:tblGrid>
              <a:tr h="3972559">
                <a:tc>
                  <a:txBody>
                    <a:bodyPr/>
                    <a:lstStyle/>
                    <a:p>
                      <a:pPr algn="l" rtl="0" fontAlgn="base">
                        <a:buFont typeface="+mj-lt"/>
                        <a:buAutoNum type="arabicPeriod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Цели проекта: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Предоставление удобного сервиса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Использование как рекламоносителя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Улучшение качества фотографий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Автоматизации процессов </a:t>
                      </a:r>
                    </a:p>
                    <a:p>
                      <a:pPr algn="l" rtl="0" fontAlgn="base">
                        <a:buFont typeface="+mj-lt"/>
                        <a:buAutoNum type="arabicPeriod" startAt="2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Задачи проекта: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Сбор данных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Печать на бумаге с перфорацией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Редакция фотографий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Интеграция с другими системами </a:t>
                      </a:r>
                    </a:p>
                    <a:p>
                      <a:pPr algn="l" rtl="0" fontAlgn="base">
                        <a:buFont typeface="+mj-lt"/>
                        <a:buAutoNum type="arabicPeriod" startAt="3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Ожидаемые результаты: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Большой прирост клиентов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Улучшение качества работы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Стабильный доход</a:t>
                      </a:r>
                    </a:p>
                    <a:p>
                      <a:pPr algn="l" rtl="0" fontAlgn="base">
                        <a:buFont typeface="+mj-lt"/>
                        <a:buAutoNum type="arabicPeriod" startAt="4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Области применения результатов (где и как сможем применить проект):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Торговые центры.</a:t>
                      </a:r>
                    </a:p>
                    <a:p>
                      <a:pPr algn="l" rtl="0" fontAlgn="base">
                        <a:buFont typeface="+mj-lt"/>
                        <a:buAutoNum type="arabicPeriod" startAt="5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 Потенциальные потребительские сегменты (кто будет покупать):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Школьники </a:t>
                      </a:r>
                    </a:p>
                    <a:p>
                      <a:pPr algn="l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Helvetica Neue"/>
                        </a:rPr>
                        <a:t>Студенты 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0435197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956D11-6067-1B3E-489E-E197662F3CBD}"/>
              </a:ext>
            </a:extLst>
          </p:cNvPr>
          <p:cNvSpPr/>
          <p:nvPr/>
        </p:nvSpPr>
        <p:spPr>
          <a:xfrm>
            <a:off x="4020726" y="2197896"/>
            <a:ext cx="4780845" cy="2462208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r>
              <a:rPr lang="ru-RU" sz="1400">
                <a:solidFill>
                  <a:srgbClr val="212529"/>
                </a:solidFill>
                <a:ea typeface="+mn-lt"/>
                <a:cs typeface="+mn-lt"/>
              </a:rPr>
              <a:t>Актуальность: Современный ритм жизни требует от нас скорости и удобства во всем. Будки моментальной печати фотографий предлагают идеальное решение для тех, кто хочет быстро и легко перенести свои любимые фото со смартфона на бумагу. Будь то памятное событие, веселая прогулка или спонтанный кадр, вы можете мгновенно получить качественную фотографию, не тратя время на сложные онлайн-заказы и ожидание доставки. Это простой и эффективный способ сохранить яркие моменты здесь и сейчас</a:t>
            </a:r>
            <a:endParaRPr lang="ru-RU" sz="1400"/>
          </a:p>
        </p:txBody>
      </p:sp>
    </p:spTree>
    <p:extLst>
      <p:ext uri="{BB962C8B-B14F-4D97-AF65-F5344CB8AC3E}">
        <p14:creationId xmlns:p14="http://schemas.microsoft.com/office/powerpoint/2010/main" val="37583048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Прямоугольник 16"/>
          <p:cNvGrpSpPr/>
          <p:nvPr/>
        </p:nvGrpSpPr>
        <p:grpSpPr>
          <a:xfrm>
            <a:off x="-18521" y="6358526"/>
            <a:ext cx="542260" cy="506841"/>
            <a:chOff x="0" y="0"/>
            <a:chExt cx="542258" cy="506839"/>
          </a:xfrm>
        </p:grpSpPr>
        <p:sp>
          <p:nvSpPr>
            <p:cNvPr id="186" name="Прямоугольник"/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FCAF1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87" name="7"/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rPr lang="ru-RU"/>
                <a:t>3</a:t>
              </a:r>
              <a:endParaRPr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4" y="353951"/>
            <a:ext cx="10716438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>
                <a:solidFill>
                  <a:schemeClr val="tx1"/>
                </a:solidFill>
              </a:rPr>
              <a:t>Технология решения проблемы/описание продукта/ценностное предложение</a:t>
            </a:r>
            <a:endParaRPr sz="1600" cap="all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2" name="Текст 2">
            <a:extLst>
              <a:ext uri="{FF2B5EF4-FFF2-40B4-BE49-F238E27FC236}">
                <a16:creationId xmlns:a16="http://schemas.microsoft.com/office/drawing/2014/main" id="{1DDE4AED-F6DD-A527-4565-F40167CC4C2E}"/>
              </a:ext>
            </a:extLst>
          </p:cNvPr>
          <p:cNvSpPr txBox="1"/>
          <p:nvPr/>
        </p:nvSpPr>
        <p:spPr>
          <a:xfrm>
            <a:off x="256326" y="3871340"/>
            <a:ext cx="4345769" cy="16004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t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1600">
                <a:solidFill>
                  <a:srgbClr val="8F00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pP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Представьте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себе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стильную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и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современную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фотобудку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,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размещенную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в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популярных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местах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вашего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города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.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Она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выглядит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привлекательно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и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интуитивно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понятно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, с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большим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сенсорным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экраном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и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яркой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подсветкой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. С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помощью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которой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можно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решить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любую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проблему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печати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.</a:t>
            </a:r>
            <a:endParaRPr lang="ru-RU" sz="1400">
              <a:latin typeface="Helvetica"/>
            </a:endParaRP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C6B68C62-35A5-0EB2-1E14-760A4057FE5C}"/>
              </a:ext>
            </a:extLst>
          </p:cNvPr>
          <p:cNvSpPr txBox="1"/>
          <p:nvPr/>
        </p:nvSpPr>
        <p:spPr>
          <a:xfrm>
            <a:off x="251671" y="1175201"/>
            <a:ext cx="4989789" cy="2923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t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Будки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быстрой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печати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фотографий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с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телефона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решают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эту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проблему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,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предоставляя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 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моментальный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и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удобный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 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сервис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.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Технологическое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решение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состоит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из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нескольких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ключевых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элементов</a:t>
            </a:r>
            <a:r>
              <a:rPr lang="en-US" sz="1400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:</a:t>
            </a:r>
          </a:p>
          <a:p>
            <a:pPr marL="285750" indent="-285750">
              <a:buFont typeface="Arial"/>
              <a:buChar char="•"/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Беспроводное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подключение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(Bluetooth/Wi-Fi)</a:t>
            </a:r>
            <a:endParaRPr lang="en-US" sz="1400">
              <a:latin typeface="Helvetica"/>
            </a:endParaRPr>
          </a:p>
          <a:p>
            <a:pPr marL="285750" indent="-285750">
              <a:buFont typeface="Arial"/>
              <a:buChar char="•"/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Мобильное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приложение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(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или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веб-приложение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)</a:t>
            </a:r>
            <a:endParaRPr lang="ru-RU" sz="1400">
              <a:latin typeface="Helvetica"/>
            </a:endParaRPr>
          </a:p>
          <a:p>
            <a:pPr marL="285750" indent="-285750">
              <a:buFont typeface="Arial"/>
              <a:buChar char="•"/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Печатающее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устройство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(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термопринтер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или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струйный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)</a:t>
            </a:r>
            <a:endParaRPr lang="ru-RU" sz="1400">
              <a:latin typeface="Helvetica"/>
            </a:endParaRPr>
          </a:p>
          <a:p>
            <a:pPr marL="285750" indent="-285750">
              <a:buFont typeface="Arial"/>
              <a:buChar char="•"/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Система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оплаты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(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безналичная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и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наличная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):</a:t>
            </a:r>
            <a:endParaRPr lang="ru-RU" sz="1400">
              <a:latin typeface="Helvetica"/>
            </a:endParaRPr>
          </a:p>
          <a:p>
            <a:pPr marL="285750" indent="-285750">
              <a:buFont typeface="Arial"/>
              <a:buChar char="•"/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Программное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обеспечение</a:t>
            </a:r>
            <a:endParaRPr lang="en-US" sz="1400" b="1" err="1">
              <a:solidFill>
                <a:srgbClr val="212529"/>
              </a:solidFill>
              <a:latin typeface="Helvetica"/>
              <a:cs typeface="Helvetica"/>
            </a:endParaRPr>
          </a:p>
          <a:p>
            <a:pPr marL="285750" indent="-285750">
              <a:buFont typeface="Arial"/>
              <a:buChar char="•"/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Удобный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пользовательский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интерфейс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(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сенсорный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 </a:t>
            </a:r>
            <a:r>
              <a:rPr lang="en-US" sz="1400" b="1" err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экран</a:t>
            </a:r>
            <a:r>
              <a:rPr lang="en-US" sz="1400" b="1">
                <a:solidFill>
                  <a:srgbClr val="212529"/>
                </a:solidFill>
                <a:latin typeface="Helvetica"/>
                <a:ea typeface="+mn-lt"/>
                <a:cs typeface="+mn-lt"/>
              </a:rPr>
              <a:t>)</a:t>
            </a:r>
            <a:endParaRPr lang="ru-RU" sz="1400">
              <a:latin typeface="Helvetica"/>
            </a:endParaRP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41D4DC-F16C-34D4-8BFF-DC39CE733754}"/>
              </a:ext>
            </a:extLst>
          </p:cNvPr>
          <p:cNvSpPr txBox="1"/>
          <p:nvPr/>
        </p:nvSpPr>
        <p:spPr>
          <a:xfrm>
            <a:off x="6238993" y="1177808"/>
            <a:ext cx="5076237" cy="1384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err="1">
                <a:solidFill>
                  <a:srgbClr val="212529"/>
                </a:solidFill>
                <a:latin typeface="Helvetica"/>
              </a:rPr>
              <a:t>Мгновенные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воспоминания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в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ваших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руках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!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Наша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фотобудка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позволяет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быстро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,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легко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и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удобно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печатать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фотографии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прямо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со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смартфона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,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сохраняя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самые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яркие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моменты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вашей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жизни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в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физическом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формате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.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Больше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не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нужно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ждать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доставки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или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посещать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фотосалоны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–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создавайте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памятные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снимки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здесь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 и </a:t>
            </a:r>
            <a:r>
              <a:rPr lang="en-US" sz="1400" err="1">
                <a:solidFill>
                  <a:srgbClr val="212529"/>
                </a:solidFill>
                <a:latin typeface="Helvetica"/>
              </a:rPr>
              <a:t>сейчас</a:t>
            </a:r>
            <a:r>
              <a:rPr lang="en-US" sz="1400">
                <a:solidFill>
                  <a:srgbClr val="212529"/>
                </a:solidFill>
                <a:latin typeface="Helvetica"/>
              </a:rPr>
              <a:t>!</a:t>
            </a:r>
            <a:endParaRPr lang="en-US" sz="1600"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47289278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>
                <a:solidFill>
                  <a:schemeClr val="tx1"/>
                </a:solidFill>
              </a:rPr>
              <a:t>Анализ конкурентов</a:t>
            </a:r>
            <a:endParaRPr sz="1600" cap="all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grpSp>
        <p:nvGrpSpPr>
          <p:cNvPr id="17" name="Прямоугольник 16">
            <a:extLst>
              <a:ext uri="{FF2B5EF4-FFF2-40B4-BE49-F238E27FC236}">
                <a16:creationId xmlns:a16="http://schemas.microsoft.com/office/drawing/2014/main" id="{D0AC4939-3E75-879F-2D62-A1A70AEE2485}"/>
              </a:ext>
            </a:extLst>
          </p:cNvPr>
          <p:cNvGrpSpPr/>
          <p:nvPr/>
        </p:nvGrpSpPr>
        <p:grpSpPr>
          <a:xfrm>
            <a:off x="-6778" y="6365338"/>
            <a:ext cx="542260" cy="506841"/>
            <a:chOff x="0" y="0"/>
            <a:chExt cx="542258" cy="506839"/>
          </a:xfrm>
        </p:grpSpPr>
        <p:sp>
          <p:nvSpPr>
            <p:cNvPr id="18" name="Прямоугольник">
              <a:extLst>
                <a:ext uri="{FF2B5EF4-FFF2-40B4-BE49-F238E27FC236}">
                  <a16:creationId xmlns:a16="http://schemas.microsoft.com/office/drawing/2014/main" id="{8C07383D-A779-999E-0905-118699854C4B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9" name="7">
              <a:extLst>
                <a:ext uri="{FF2B5EF4-FFF2-40B4-BE49-F238E27FC236}">
                  <a16:creationId xmlns:a16="http://schemas.microsoft.com/office/drawing/2014/main" id="{9AB41EF7-860D-FD06-CFAA-82A2016AC802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t>4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B341380-46A0-802B-C02E-ACD663E78A6A}"/>
              </a:ext>
            </a:extLst>
          </p:cNvPr>
          <p:cNvSpPr txBox="1"/>
          <p:nvPr/>
        </p:nvSpPr>
        <p:spPr>
          <a:xfrm>
            <a:off x="538104" y="782696"/>
            <a:ext cx="5014148" cy="533991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>
                <a:solidFill>
                  <a:srgbClr val="212529"/>
                </a:solidFill>
                <a:latin typeface="-apple-system"/>
              </a:rPr>
              <a:t>1.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Прямые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конкуренты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</a:p>
          <a:p>
            <a:pPr marL="228600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Фотобудки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с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печатью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с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телефона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(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аналогичные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стартапы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и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компании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):</a:t>
            </a:r>
          </a:p>
          <a:p>
            <a:pPr marL="228600" lvl="1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Описание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Компании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предлагающие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аналогичные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будки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с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возможностью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печати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фотографий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смартфонов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Bluetooth/Wi-Fi,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используя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мобильное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приложение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или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веб-интерфейс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.</a:t>
            </a:r>
          </a:p>
          <a:p>
            <a:pPr marL="228600" lvl="1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Анализ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Ассортимент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Какие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форматы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печати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предлагают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(10x15,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полароид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квадрат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и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др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.),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есть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ли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опции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с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фильтрами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Качество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печати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Оценить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качество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отпечатков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(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четкость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яркость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цветопередача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долговечность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) —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как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они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это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показывают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Скорость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печати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Сколько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времени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занимает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процесс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отправки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на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печать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до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получения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отпечатка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Удобство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использования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Насколько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интуитивно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понятен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интерфейс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насколько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быстро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происходит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подключение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к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смартфону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Стоимость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Какая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цена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за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печать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Есть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ли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скидки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или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абонементы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Способы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оплаты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Какие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есть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варианты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оплаты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(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карты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наличные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мобильные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приложения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)?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Местоположение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Где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расположены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их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будки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(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торговые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центры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мероприятия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кафе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)?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Маркетинг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Как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они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продвигают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свой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сервис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(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социальные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сети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реклама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партнерства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)?</a:t>
            </a:r>
          </a:p>
          <a:p>
            <a:pPr marL="228600" lvl="2" indent="-228600">
              <a:buFont typeface=""/>
              <a:buChar char="•"/>
            </a:pPr>
            <a:r>
              <a:rPr lang="en-US" sz="1200" b="1" err="1">
                <a:solidFill>
                  <a:srgbClr val="212529"/>
                </a:solidFill>
                <a:latin typeface="-apple-system"/>
              </a:rPr>
              <a:t>Уровень</a:t>
            </a:r>
            <a:r>
              <a:rPr lang="en-US" sz="12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b="1" err="1">
                <a:solidFill>
                  <a:srgbClr val="212529"/>
                </a:solidFill>
                <a:latin typeface="-apple-system"/>
              </a:rPr>
              <a:t>технологий</a:t>
            </a:r>
            <a:r>
              <a:rPr lang="en-US" sz="12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Какие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технологии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беспроводной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связи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используют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(Bluetooth, Wi-Fi, NFC),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насколько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стабильно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работают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1" indent="-228600">
              <a:buFont typeface=""/>
              <a:buChar char="•"/>
            </a:pPr>
            <a:r>
              <a:rPr lang="en-US" sz="1200" b="1" err="1">
                <a:solidFill>
                  <a:srgbClr val="212529"/>
                </a:solidFill>
                <a:latin typeface="-apple-system"/>
              </a:rPr>
              <a:t>Ключевые</a:t>
            </a:r>
            <a:r>
              <a:rPr lang="en-US" sz="12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b="1" err="1">
                <a:solidFill>
                  <a:srgbClr val="212529"/>
                </a:solidFill>
                <a:latin typeface="-apple-system"/>
              </a:rPr>
              <a:t>вопросы</a:t>
            </a:r>
            <a:r>
              <a:rPr lang="en-US" sz="12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b="1" err="1">
                <a:solidFill>
                  <a:srgbClr val="212529"/>
                </a:solidFill>
                <a:latin typeface="-apple-system"/>
              </a:rPr>
              <a:t>для</a:t>
            </a:r>
            <a:r>
              <a:rPr lang="en-US" sz="12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b="1" err="1">
                <a:solidFill>
                  <a:srgbClr val="212529"/>
                </a:solidFill>
                <a:latin typeface="-apple-system"/>
              </a:rPr>
              <a:t>исследования</a:t>
            </a:r>
            <a:r>
              <a:rPr lang="en-US" sz="1200" b="1">
                <a:solidFill>
                  <a:srgbClr val="212529"/>
                </a:solidFill>
                <a:latin typeface="-apple-system"/>
              </a:rPr>
              <a:t>:</a:t>
            </a:r>
          </a:p>
          <a:p>
            <a:pPr marL="228600" lvl="2" indent="-228600">
              <a:buFont typeface=""/>
              <a:buChar char="•"/>
            </a:pPr>
            <a:r>
              <a:rPr lang="en-US" sz="1200" err="1">
                <a:solidFill>
                  <a:srgbClr val="212529"/>
                </a:solidFill>
                <a:latin typeface="-apple-system"/>
              </a:rPr>
              <a:t>Какие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преимущества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они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предлагают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которых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нет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у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вас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200" err="1">
                <a:solidFill>
                  <a:srgbClr val="212529"/>
                </a:solidFill>
                <a:latin typeface="-apple-system"/>
              </a:rPr>
              <a:t>Какие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у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них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недостатки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которые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вы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можете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исправить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200" err="1">
                <a:solidFill>
                  <a:srgbClr val="212529"/>
                </a:solidFill>
                <a:latin typeface="-apple-system"/>
              </a:rPr>
              <a:t>Какая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у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них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целевая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аудитория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200" err="1">
                <a:solidFill>
                  <a:srgbClr val="212529"/>
                </a:solidFill>
                <a:latin typeface="-apple-system"/>
              </a:rPr>
              <a:t>Как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они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работают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с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обратной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связью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от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пользователей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1" indent="-228600">
              <a:buFont typeface=""/>
              <a:buChar char="•"/>
            </a:pPr>
            <a:r>
              <a:rPr lang="en-US" sz="1200" b="1" err="1">
                <a:solidFill>
                  <a:srgbClr val="212529"/>
                </a:solidFill>
                <a:latin typeface="-apple-system"/>
              </a:rPr>
              <a:t>Примеры</a:t>
            </a:r>
            <a:r>
              <a:rPr lang="en-US" sz="12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Поиск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через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поисковые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системы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и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маркетплейсы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(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возможно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будут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небольшие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200" err="1">
                <a:solidFill>
                  <a:srgbClr val="212529"/>
                </a:solidFill>
                <a:latin typeface="-apple-system"/>
              </a:rPr>
              <a:t>стартапы</a:t>
            </a:r>
            <a:r>
              <a:rPr lang="en-US" sz="1200">
                <a:solidFill>
                  <a:srgbClr val="212529"/>
                </a:solidFill>
                <a:latin typeface="-apple-system"/>
              </a:rPr>
              <a:t>).</a:t>
            </a:r>
            <a:endParaRPr lang="en-US" sz="1200" b="0" i="0">
              <a:solidFill>
                <a:srgbClr val="212529"/>
              </a:solidFill>
              <a:latin typeface="-apple-syste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468698-299A-8BA1-8444-8F8E76293077}"/>
              </a:ext>
            </a:extLst>
          </p:cNvPr>
          <p:cNvSpPr txBox="1"/>
          <p:nvPr/>
        </p:nvSpPr>
        <p:spPr>
          <a:xfrm>
            <a:off x="6022622" y="782697"/>
            <a:ext cx="6397036" cy="49398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>
                <a:solidFill>
                  <a:srgbClr val="212529"/>
                </a:solidFill>
                <a:latin typeface="-apple-system"/>
              </a:rPr>
              <a:t>2.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Косвенные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конкуренты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</a:p>
          <a:p>
            <a:pPr marL="228600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Онлайн-сервисы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печати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фотографий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(с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доставкой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):</a:t>
            </a:r>
          </a:p>
          <a:p>
            <a:pPr marL="228600" lvl="1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Описание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Сервисы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предлагающие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печать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фотографий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через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сайт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или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приложение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с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доставкой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на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дом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.</a:t>
            </a:r>
          </a:p>
          <a:p>
            <a:pPr marL="228600" lvl="1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Анализ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Ассортимент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Какой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выбор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форматов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и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фотопродуктов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(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альбомы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календари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сувениры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)?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Цены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Какие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цены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за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печать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Есть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ли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скидки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и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акции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Качество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Насколько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высокое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качество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отпечатков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Время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доставки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Сколько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занимает</a:t>
            </a:r>
            <a:r>
              <a:rPr lang="en-US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доставка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Удобство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Насколько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прост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и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понятен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интерфейс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приложения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/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сайта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Недостатки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Длительное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ожидание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доставки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отсутствие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моментальности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печати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.</a:t>
            </a:r>
          </a:p>
          <a:p>
            <a:pPr marL="228600" lvl="1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Портативные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принтеры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для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печати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со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смартфона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</a:p>
          <a:p>
            <a:pPr marL="228600" lvl="1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Описание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Небольшие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персональные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принтеры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подключаемые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к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телефону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Bluetooth/Wi-Fi.</a:t>
            </a:r>
          </a:p>
          <a:p>
            <a:pPr marL="228600" lvl="1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Анализ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Цена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Сколько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стоит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сам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принтер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расходные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материалы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Размер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печати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Какой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формат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отпечатков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Качество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Насколько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высоко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качество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отпечатков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Удобство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Насколько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удобны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в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использовании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требуется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ли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установка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приложения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Недостатки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Небольшой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формат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печати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необходимость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покупки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расходных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материалов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персональное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использование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а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общественное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.</a:t>
            </a:r>
          </a:p>
          <a:p>
            <a:pPr marL="228600" lvl="1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Фотосалоны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с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печатью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фотографий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</a:p>
          <a:p>
            <a:pPr marL="228600" lvl="1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Описание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Фотосалоны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предлагающие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печать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фотографий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с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цифровых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носителей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или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смартфонов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.</a:t>
            </a:r>
          </a:p>
          <a:p>
            <a:pPr marL="228600" lvl="1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Анализ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Ассортимент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Какой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выбор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форматов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материалов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и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услуг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Цены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Какие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цены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за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печать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Время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печати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Сколько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времени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занимает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печать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Удобство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Нужно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ли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посещать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фотосалон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есть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ли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возможность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отправить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фото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онлайн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?</a:t>
            </a:r>
          </a:p>
          <a:p>
            <a:pPr marL="228600" lvl="2" indent="-228600">
              <a:buFont typeface=""/>
              <a:buChar char="•"/>
            </a:pPr>
            <a:r>
              <a:rPr lang="en-US" sz="1100" b="1" err="1">
                <a:solidFill>
                  <a:srgbClr val="212529"/>
                </a:solidFill>
                <a:latin typeface="-apple-system"/>
              </a:rPr>
              <a:t>Недостатки</a:t>
            </a:r>
            <a:r>
              <a:rPr lang="en-US" sz="1100" b="1">
                <a:solidFill>
                  <a:srgbClr val="212529"/>
                </a:solidFill>
                <a:latin typeface="-apple-system"/>
              </a:rPr>
              <a:t>: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 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Требуется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время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,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печать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не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sz="1100" err="1">
                <a:solidFill>
                  <a:srgbClr val="212529"/>
                </a:solidFill>
                <a:latin typeface="-apple-system"/>
              </a:rPr>
              <a:t>моментальная</a:t>
            </a:r>
            <a:r>
              <a:rPr lang="en-US" sz="1100">
                <a:solidFill>
                  <a:srgbClr val="212529"/>
                </a:solidFill>
                <a:latin typeface="-apple-system"/>
              </a:rPr>
              <a:t>.</a:t>
            </a:r>
            <a:endParaRPr lang="en-US" sz="1100" b="0" i="0">
              <a:solidFill>
                <a:srgbClr val="212529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42143747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">
            <a:extLst>
              <a:ext uri="{FF2B5EF4-FFF2-40B4-BE49-F238E27FC236}">
                <a16:creationId xmlns:a16="http://schemas.microsoft.com/office/drawing/2014/main" id="{7615DC8D-D4B4-E0EB-52C4-3055190C7740}"/>
              </a:ext>
            </a:extLst>
          </p:cNvPr>
          <p:cNvSpPr/>
          <p:nvPr/>
        </p:nvSpPr>
        <p:spPr>
          <a:xfrm>
            <a:off x="6096000" y="0"/>
            <a:ext cx="6096000" cy="68732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00639E2F-6BCB-D6BD-96FD-ED6BA872F990}"/>
              </a:ext>
            </a:extLst>
          </p:cNvPr>
          <p:cNvSpPr txBox="1"/>
          <p:nvPr/>
        </p:nvSpPr>
        <p:spPr>
          <a:xfrm>
            <a:off x="6615058" y="51758"/>
            <a:ext cx="759795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1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id="{40ECE85A-89B4-B034-BBCD-C51FD33B6118}"/>
              </a:ext>
            </a:extLst>
          </p:cNvPr>
          <p:cNvSpPr txBox="1"/>
          <p:nvPr/>
        </p:nvSpPr>
        <p:spPr>
          <a:xfrm>
            <a:off x="6506864" y="2989415"/>
            <a:ext cx="759795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3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4DFDD2C4-A9D5-4F3A-4266-393EF2C2CFE8}"/>
              </a:ext>
            </a:extLst>
          </p:cNvPr>
          <p:cNvSpPr txBox="1"/>
          <p:nvPr/>
        </p:nvSpPr>
        <p:spPr>
          <a:xfrm>
            <a:off x="9684871" y="1450176"/>
            <a:ext cx="759794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2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BA0B350F-B5B5-5B17-0C85-C204DA452869}"/>
              </a:ext>
            </a:extLst>
          </p:cNvPr>
          <p:cNvSpPr txBox="1"/>
          <p:nvPr/>
        </p:nvSpPr>
        <p:spPr>
          <a:xfrm>
            <a:off x="10197670" y="3912844"/>
            <a:ext cx="759794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r>
              <a:t>4</a:t>
            </a:r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id="{E449CD20-430A-7DD9-ED27-9D1F7DA327CE}"/>
              </a:ext>
            </a:extLst>
          </p:cNvPr>
          <p:cNvSpPr txBox="1"/>
          <p:nvPr/>
        </p:nvSpPr>
        <p:spPr>
          <a:xfrm>
            <a:off x="6572539" y="4562803"/>
            <a:ext cx="1565011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t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rPr lang="ru-RU"/>
              <a:t>Поиск Инвесторов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27BAC03B-EB46-314B-DC45-E7AD5C314E3C}"/>
              </a:ext>
            </a:extLst>
          </p:cNvPr>
          <p:cNvSpPr txBox="1"/>
          <p:nvPr/>
        </p:nvSpPr>
        <p:spPr>
          <a:xfrm>
            <a:off x="6662525" y="1560522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t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rPr lang="ru-RU"/>
              <a:t>Идея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000D3CE4-34EE-E26E-E7A2-678BFE00736C}"/>
              </a:ext>
            </a:extLst>
          </p:cNvPr>
          <p:cNvSpPr txBox="1"/>
          <p:nvPr/>
        </p:nvSpPr>
        <p:spPr>
          <a:xfrm>
            <a:off x="9718283" y="2977844"/>
            <a:ext cx="1565011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t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rPr lang="ru-RU"/>
              <a:t>Способы </a:t>
            </a:r>
            <a:r>
              <a:rPr lang="ru-RU" err="1"/>
              <a:t>реализиции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166F96AD-EABC-03A5-50C6-42E5F6853235}"/>
              </a:ext>
            </a:extLst>
          </p:cNvPr>
          <p:cNvSpPr txBox="1"/>
          <p:nvPr/>
        </p:nvSpPr>
        <p:spPr>
          <a:xfrm>
            <a:off x="10266423" y="5438847"/>
            <a:ext cx="15650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t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lvl1pPr>
          </a:lstStyle>
          <a:p>
            <a:r>
              <a:rPr lang="ru-RU"/>
              <a:t>Готовый аппарат </a:t>
            </a:r>
          </a:p>
        </p:txBody>
      </p:sp>
      <p:sp>
        <p:nvSpPr>
          <p:cNvPr id="29" name="Соединительная линия уступом 2">
            <a:extLst>
              <a:ext uri="{FF2B5EF4-FFF2-40B4-BE49-F238E27FC236}">
                <a16:creationId xmlns:a16="http://schemas.microsoft.com/office/drawing/2014/main" id="{9428A32D-CAF8-886B-9A02-19EBCAA4CFE9}"/>
              </a:ext>
            </a:extLst>
          </p:cNvPr>
          <p:cNvSpPr/>
          <p:nvPr/>
        </p:nvSpPr>
        <p:spPr>
          <a:xfrm>
            <a:off x="7477146" y="1011301"/>
            <a:ext cx="2162014" cy="1323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30" name="Соединительная линия уступом 26">
            <a:extLst>
              <a:ext uri="{FF2B5EF4-FFF2-40B4-BE49-F238E27FC236}">
                <a16:creationId xmlns:a16="http://schemas.microsoft.com/office/drawing/2014/main" id="{7901E5FE-4CBA-7A96-46EB-10221AA8CFD0}"/>
              </a:ext>
            </a:extLst>
          </p:cNvPr>
          <p:cNvSpPr/>
          <p:nvPr/>
        </p:nvSpPr>
        <p:spPr>
          <a:xfrm flipH="1">
            <a:off x="7663413" y="2702913"/>
            <a:ext cx="1828805" cy="10668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31" name="Соединительная линия уступом 29">
            <a:extLst>
              <a:ext uri="{FF2B5EF4-FFF2-40B4-BE49-F238E27FC236}">
                <a16:creationId xmlns:a16="http://schemas.microsoft.com/office/drawing/2014/main" id="{601636D4-6453-1D84-B08B-B46065B512D9}"/>
              </a:ext>
            </a:extLst>
          </p:cNvPr>
          <p:cNvSpPr/>
          <p:nvPr/>
        </p:nvSpPr>
        <p:spPr>
          <a:xfrm>
            <a:off x="7663413" y="4171270"/>
            <a:ext cx="2319868" cy="822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>
                <a:solidFill>
                  <a:schemeClr val="tx1"/>
                </a:solidFill>
              </a:rPr>
              <a:t>Бизнес-модель/Стадия проекта</a:t>
            </a:r>
            <a:endParaRPr sz="1600" cap="all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grpSp>
        <p:nvGrpSpPr>
          <p:cNvPr id="15" name="Прямоугольник 16">
            <a:extLst>
              <a:ext uri="{FF2B5EF4-FFF2-40B4-BE49-F238E27FC236}">
                <a16:creationId xmlns:a16="http://schemas.microsoft.com/office/drawing/2014/main" id="{CB5DF538-1EDC-5349-F002-B4735B6B0626}"/>
              </a:ext>
            </a:extLst>
          </p:cNvPr>
          <p:cNvGrpSpPr/>
          <p:nvPr/>
        </p:nvGrpSpPr>
        <p:grpSpPr>
          <a:xfrm>
            <a:off x="-6778" y="6365338"/>
            <a:ext cx="542260" cy="506841"/>
            <a:chOff x="0" y="0"/>
            <a:chExt cx="542258" cy="506839"/>
          </a:xfrm>
        </p:grpSpPr>
        <p:sp>
          <p:nvSpPr>
            <p:cNvPr id="16" name="Прямоугольник">
              <a:extLst>
                <a:ext uri="{FF2B5EF4-FFF2-40B4-BE49-F238E27FC236}">
                  <a16:creationId xmlns:a16="http://schemas.microsoft.com/office/drawing/2014/main" id="{39179E90-F735-31E8-C444-C4534593C3B1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FBB3C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7" name="7">
              <a:extLst>
                <a:ext uri="{FF2B5EF4-FFF2-40B4-BE49-F238E27FC236}">
                  <a16:creationId xmlns:a16="http://schemas.microsoft.com/office/drawing/2014/main" id="{22FF4839-9270-E971-069A-1D9472A4EA51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t>6</a:t>
              </a:r>
            </a:p>
          </p:txBody>
        </p:sp>
      </p:grpSp>
      <p:sp>
        <p:nvSpPr>
          <p:cNvPr id="18" name="Текст 2">
            <a:extLst>
              <a:ext uri="{FF2B5EF4-FFF2-40B4-BE49-F238E27FC236}">
                <a16:creationId xmlns:a16="http://schemas.microsoft.com/office/drawing/2014/main" id="{CC68C9A4-3E4B-D871-8F70-73B8389772C2}"/>
              </a:ext>
            </a:extLst>
          </p:cNvPr>
          <p:cNvSpPr txBox="1"/>
          <p:nvPr/>
        </p:nvSpPr>
        <p:spPr>
          <a:xfrm>
            <a:off x="129374" y="855349"/>
            <a:ext cx="5883492" cy="6124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t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>
                <a:latin typeface="Calibri"/>
                <a:ea typeface="Calibri"/>
                <a:cs typeface="Calibri"/>
              </a:rPr>
              <a:t>1.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Ценностное</a:t>
            </a:r>
            <a:r>
              <a:rPr lang="en-US" sz="1000" b="1" i="1">
                <a:latin typeface="Calibri"/>
                <a:ea typeface="Calibri"/>
                <a:cs typeface="Calibri"/>
              </a:rPr>
              <a:t>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предложение</a:t>
            </a:r>
            <a:endParaRPr lang="ru-RU" err="1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u="sng" err="1">
                <a:latin typeface="Calibri"/>
                <a:ea typeface="Calibri"/>
                <a:cs typeface="Calibri"/>
              </a:rPr>
              <a:t>Что</a:t>
            </a:r>
            <a:r>
              <a:rPr lang="en-US" sz="1000" i="1" u="sng">
                <a:latin typeface="Calibri"/>
                <a:ea typeface="Calibri"/>
                <a:cs typeface="Calibri"/>
              </a:rPr>
              <a:t> </a:t>
            </a:r>
            <a:r>
              <a:rPr lang="en-US" sz="1000" i="1" u="sng" err="1">
                <a:latin typeface="Calibri"/>
                <a:ea typeface="Calibri"/>
                <a:cs typeface="Calibri"/>
              </a:rPr>
              <a:t>производим</a:t>
            </a:r>
            <a:r>
              <a:rPr lang="en-US" sz="1000" i="1" u="sng">
                <a:latin typeface="Calibri"/>
                <a:ea typeface="Calibri"/>
                <a:cs typeface="Calibri"/>
              </a:rPr>
              <a:t>: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Фотографии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для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удовлетворения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личных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потребностей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en-US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u="sng" err="1">
                <a:latin typeface="Calibri"/>
                <a:ea typeface="Calibri"/>
                <a:cs typeface="Calibri"/>
              </a:rPr>
              <a:t>Товары</a:t>
            </a:r>
            <a:r>
              <a:rPr lang="en-US" sz="1000" i="1" u="sng">
                <a:latin typeface="Calibri"/>
                <a:ea typeface="Calibri"/>
                <a:cs typeface="Calibri"/>
              </a:rPr>
              <a:t> и </a:t>
            </a:r>
            <a:r>
              <a:rPr lang="en-US" sz="1000" i="1" u="sng" err="1">
                <a:latin typeface="Calibri"/>
                <a:ea typeface="Calibri"/>
                <a:cs typeface="Calibri"/>
              </a:rPr>
              <a:t>услуги</a:t>
            </a:r>
            <a:r>
              <a:rPr lang="en-US" sz="1000" i="1" u="sng">
                <a:latin typeface="Calibri"/>
                <a:ea typeface="Calibri"/>
                <a:cs typeface="Calibri"/>
              </a:rPr>
              <a:t>: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материальные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en-US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u="sng" err="1">
                <a:latin typeface="Calibri"/>
                <a:ea typeface="Calibri"/>
                <a:cs typeface="Calibri"/>
              </a:rPr>
              <a:t>Отличие</a:t>
            </a:r>
            <a:r>
              <a:rPr lang="en-US" sz="1000" i="1" u="sng">
                <a:latin typeface="Calibri"/>
                <a:ea typeface="Calibri"/>
                <a:cs typeface="Calibri"/>
              </a:rPr>
              <a:t> </a:t>
            </a:r>
            <a:r>
              <a:rPr lang="en-US" sz="1000" i="1" u="sng" err="1">
                <a:latin typeface="Calibri"/>
                <a:ea typeface="Calibri"/>
                <a:cs typeface="Calibri"/>
              </a:rPr>
              <a:t>от</a:t>
            </a:r>
            <a:r>
              <a:rPr lang="en-US" sz="1000" i="1" u="sng">
                <a:latin typeface="Calibri"/>
                <a:ea typeface="Calibri"/>
                <a:cs typeface="Calibri"/>
              </a:rPr>
              <a:t> </a:t>
            </a:r>
            <a:r>
              <a:rPr lang="en-US" sz="1000" i="1" u="sng" err="1">
                <a:latin typeface="Calibri"/>
                <a:ea typeface="Calibri"/>
                <a:cs typeface="Calibri"/>
              </a:rPr>
              <a:t>конкурентов</a:t>
            </a:r>
            <a:r>
              <a:rPr lang="en-US" sz="1000" i="1" u="sng">
                <a:latin typeface="Calibri"/>
                <a:ea typeface="Calibri"/>
                <a:cs typeface="Calibri"/>
              </a:rPr>
              <a:t>: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Низкая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цена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высокая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доступность</a:t>
            </a:r>
            <a:r>
              <a:rPr lang="en-US" sz="1000" i="1">
                <a:latin typeface="Calibri"/>
                <a:ea typeface="Calibri"/>
                <a:cs typeface="Calibri"/>
              </a:rPr>
              <a:t> и </a:t>
            </a:r>
            <a:r>
              <a:rPr lang="en-US" sz="1000" i="1" err="1">
                <a:latin typeface="Calibri"/>
                <a:ea typeface="Calibri"/>
                <a:cs typeface="Calibri"/>
              </a:rPr>
              <a:t>удобство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при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использовании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en-US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err="1">
                <a:latin typeface="Calibri"/>
                <a:ea typeface="Calibri"/>
                <a:cs typeface="Calibri"/>
              </a:rPr>
              <a:t>Наш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автомат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помогает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клиенту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который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хочет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получить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качественные</a:t>
            </a:r>
            <a:r>
              <a:rPr lang="en-US" sz="1000" i="1">
                <a:latin typeface="Calibri"/>
                <a:ea typeface="Calibri"/>
                <a:cs typeface="Calibri"/>
              </a:rPr>
              <a:t> и </a:t>
            </a:r>
            <a:r>
              <a:rPr lang="en-US" sz="1000" i="1" err="1">
                <a:latin typeface="Calibri"/>
                <a:ea typeface="Calibri"/>
                <a:cs typeface="Calibri"/>
              </a:rPr>
              <a:t>красивые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фотографии</a:t>
            </a:r>
            <a:r>
              <a:rPr lang="en-US" sz="1000" i="1">
                <a:latin typeface="Calibri"/>
                <a:ea typeface="Calibri"/>
                <a:cs typeface="Calibri"/>
              </a:rPr>
              <a:t>, с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помощью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удобного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редактирования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на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сайте</a:t>
            </a:r>
            <a:r>
              <a:rPr lang="en-US" sz="1000" i="1">
                <a:latin typeface="Calibri"/>
                <a:ea typeface="Calibri"/>
                <a:cs typeface="Calibri"/>
              </a:rPr>
              <a:t> и </a:t>
            </a:r>
            <a:r>
              <a:rPr lang="en-US" sz="1000" i="1" err="1">
                <a:latin typeface="Calibri"/>
                <a:ea typeface="Calibri"/>
                <a:cs typeface="Calibri"/>
              </a:rPr>
              <a:t>быстрой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печати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>
                <a:latin typeface="Calibri"/>
                <a:ea typeface="Calibri"/>
                <a:cs typeface="Calibri"/>
              </a:rPr>
              <a:t>2.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Потребители</a:t>
            </a:r>
            <a:r>
              <a:rPr lang="en-US" sz="1000" b="1" i="1">
                <a:latin typeface="Calibri"/>
                <a:ea typeface="Calibri"/>
                <a:cs typeface="Calibri"/>
              </a:rPr>
              <a:t> и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объем</a:t>
            </a:r>
            <a:r>
              <a:rPr lang="en-US" sz="1000" b="1" i="1">
                <a:latin typeface="Calibri"/>
                <a:ea typeface="Calibri"/>
                <a:cs typeface="Calibri"/>
              </a:rPr>
              <a:t>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рынка</a:t>
            </a:r>
            <a:endParaRPr lang="ru-RU" err="1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u="sng" err="1">
                <a:latin typeface="Calibri"/>
                <a:ea typeface="Calibri"/>
                <a:cs typeface="Calibri"/>
              </a:rPr>
              <a:t>Потребители</a:t>
            </a:r>
            <a:r>
              <a:rPr lang="en-US" sz="1000" i="1" u="sng">
                <a:latin typeface="Calibri"/>
                <a:ea typeface="Calibri"/>
                <a:cs typeface="Calibri"/>
              </a:rPr>
              <a:t>: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Люди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от</a:t>
            </a:r>
            <a:r>
              <a:rPr lang="en-US" sz="1000" i="1">
                <a:latin typeface="Calibri"/>
                <a:ea typeface="Calibri"/>
                <a:cs typeface="Calibri"/>
              </a:rPr>
              <a:t> 16 </a:t>
            </a:r>
            <a:r>
              <a:rPr lang="en-US" sz="1000" i="1" err="1">
                <a:latin typeface="Calibri"/>
                <a:ea typeface="Calibri"/>
                <a:cs typeface="Calibri"/>
              </a:rPr>
              <a:t>до</a:t>
            </a:r>
            <a:r>
              <a:rPr lang="en-US" sz="1000" i="1">
                <a:latin typeface="Calibri"/>
                <a:ea typeface="Calibri"/>
                <a:cs typeface="Calibri"/>
              </a:rPr>
              <a:t> 22 </a:t>
            </a:r>
            <a:r>
              <a:rPr lang="en-US" sz="1000" i="1" err="1">
                <a:latin typeface="Calibri"/>
                <a:ea typeface="Calibri"/>
                <a:cs typeface="Calibri"/>
              </a:rPr>
              <a:t>лет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u="sng" err="1">
                <a:latin typeface="Calibri"/>
                <a:ea typeface="Calibri"/>
                <a:cs typeface="Calibri"/>
              </a:rPr>
              <a:t>Объем</a:t>
            </a:r>
            <a:r>
              <a:rPr lang="en-US" sz="1000" i="1" u="sng">
                <a:latin typeface="Calibri"/>
                <a:ea typeface="Calibri"/>
                <a:cs typeface="Calibri"/>
              </a:rPr>
              <a:t> </a:t>
            </a:r>
            <a:r>
              <a:rPr lang="en-US" sz="1000" i="1" u="sng" err="1">
                <a:latin typeface="Calibri"/>
                <a:ea typeface="Calibri"/>
                <a:cs typeface="Calibri"/>
              </a:rPr>
              <a:t>рынка</a:t>
            </a:r>
            <a:r>
              <a:rPr lang="en-US" sz="1000" i="1" u="sng">
                <a:latin typeface="Calibri"/>
                <a:ea typeface="Calibri"/>
                <a:cs typeface="Calibri"/>
              </a:rPr>
              <a:t>: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массовый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рынок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err="1">
                <a:latin typeface="Calibri"/>
                <a:ea typeface="Calibri"/>
                <a:cs typeface="Calibri"/>
              </a:rPr>
              <a:t>Все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клиенты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одинаково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важны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>
                <a:latin typeface="Calibri"/>
                <a:ea typeface="Calibri"/>
                <a:cs typeface="Calibri"/>
              </a:rPr>
              <a:t>3.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Конкурентность</a:t>
            </a:r>
            <a:endParaRPr err="1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u="sng" err="1">
                <a:latin typeface="Calibri"/>
                <a:ea typeface="Calibri"/>
                <a:cs typeface="Calibri"/>
              </a:rPr>
              <a:t>Конкуренты</a:t>
            </a:r>
            <a:r>
              <a:rPr lang="en-US" sz="1000" i="1" u="sng">
                <a:latin typeface="Calibri"/>
                <a:ea typeface="Calibri"/>
                <a:cs typeface="Calibri"/>
              </a:rPr>
              <a:t>: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Типография</a:t>
            </a:r>
            <a:r>
              <a:rPr lang="en-US" sz="1000" i="1">
                <a:latin typeface="Calibri"/>
                <a:ea typeface="Calibri"/>
                <a:cs typeface="Calibri"/>
              </a:rPr>
              <a:t> –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преимущества</a:t>
            </a:r>
            <a:r>
              <a:rPr lang="en-US" sz="1000" i="1">
                <a:latin typeface="Calibri"/>
                <a:ea typeface="Calibri"/>
                <a:cs typeface="Calibri"/>
              </a:rPr>
              <a:t> (</a:t>
            </a:r>
            <a:r>
              <a:rPr lang="en-US" sz="1000" i="1" err="1">
                <a:latin typeface="Calibri"/>
                <a:ea typeface="Calibri"/>
                <a:cs typeface="Calibri"/>
              </a:rPr>
              <a:t>цена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большой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объем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за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раз</a:t>
            </a:r>
            <a:r>
              <a:rPr lang="en-US" sz="1000" i="1">
                <a:latin typeface="Calibri"/>
                <a:ea typeface="Calibri"/>
                <a:cs typeface="Calibri"/>
              </a:rPr>
              <a:t>),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недостатки</a:t>
            </a:r>
            <a:r>
              <a:rPr lang="en-US" sz="1000" i="1">
                <a:latin typeface="Calibri"/>
                <a:ea typeface="Calibri"/>
                <a:cs typeface="Calibri"/>
              </a:rPr>
              <a:t> (</a:t>
            </a:r>
            <a:r>
              <a:rPr lang="en-US" sz="1000" i="1" err="1">
                <a:latin typeface="Calibri"/>
                <a:ea typeface="Calibri"/>
                <a:cs typeface="Calibri"/>
              </a:rPr>
              <a:t>долгая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подготовка</a:t>
            </a:r>
            <a:r>
              <a:rPr lang="en-US" sz="1000" i="1">
                <a:latin typeface="Calibri"/>
                <a:ea typeface="Calibri"/>
                <a:cs typeface="Calibri"/>
              </a:rPr>
              <a:t> к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печати</a:t>
            </a:r>
            <a:r>
              <a:rPr lang="en-US" sz="1000" i="1">
                <a:latin typeface="Calibri"/>
                <a:ea typeface="Calibri"/>
                <a:cs typeface="Calibri"/>
              </a:rPr>
              <a:t> и </a:t>
            </a:r>
            <a:r>
              <a:rPr lang="en-US" sz="1000" i="1" err="1">
                <a:latin typeface="Calibri"/>
                <a:ea typeface="Calibri"/>
                <a:cs typeface="Calibri"/>
              </a:rPr>
              <a:t>длительное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ожидание</a:t>
            </a:r>
            <a:r>
              <a:rPr lang="en-US" sz="1000" i="1">
                <a:latin typeface="Calibri"/>
                <a:ea typeface="Calibri"/>
                <a:cs typeface="Calibri"/>
              </a:rPr>
              <a:t>) 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u="sng" err="1">
                <a:latin typeface="Calibri"/>
                <a:ea typeface="Calibri"/>
                <a:cs typeface="Calibri"/>
              </a:rPr>
              <a:t>Наши</a:t>
            </a:r>
            <a:r>
              <a:rPr lang="en-US" sz="1000" i="1" u="sng">
                <a:latin typeface="Calibri"/>
                <a:ea typeface="Calibri"/>
                <a:cs typeface="Calibri"/>
              </a:rPr>
              <a:t> </a:t>
            </a:r>
            <a:r>
              <a:rPr lang="en-US" sz="1000" i="1" u="sng" err="1">
                <a:latin typeface="Calibri"/>
                <a:ea typeface="Calibri"/>
                <a:cs typeface="Calibri"/>
              </a:rPr>
              <a:t>преимущества</a:t>
            </a:r>
            <a:r>
              <a:rPr lang="en-US" sz="1000" i="1" u="sng">
                <a:latin typeface="Calibri"/>
                <a:ea typeface="Calibri"/>
                <a:cs typeface="Calibri"/>
              </a:rPr>
              <a:t>: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Быстрая</a:t>
            </a:r>
            <a:r>
              <a:rPr lang="en-US" sz="1000" i="1">
                <a:latin typeface="Calibri"/>
                <a:ea typeface="Calibri"/>
                <a:cs typeface="Calibri"/>
              </a:rPr>
              <a:t> и </a:t>
            </a:r>
            <a:r>
              <a:rPr lang="en-US" sz="1000" i="1" err="1">
                <a:latin typeface="Calibri"/>
                <a:ea typeface="Calibri"/>
                <a:cs typeface="Calibri"/>
              </a:rPr>
              <a:t>качественная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распечатка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фотографий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возможность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выбора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размера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фотографий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возможность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редактирования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фотографий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хорошее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местоположение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отсутствие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вербального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общения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u="sng" err="1">
                <a:latin typeface="Calibri"/>
                <a:ea typeface="Calibri"/>
                <a:cs typeface="Calibri"/>
              </a:rPr>
              <a:t>Наши</a:t>
            </a:r>
            <a:r>
              <a:rPr lang="en-US" sz="1000" i="1" u="sng">
                <a:latin typeface="Calibri"/>
                <a:ea typeface="Calibri"/>
                <a:cs typeface="Calibri"/>
              </a:rPr>
              <a:t> </a:t>
            </a:r>
            <a:r>
              <a:rPr lang="en-US" sz="1000" i="1" u="sng" err="1">
                <a:latin typeface="Calibri"/>
                <a:ea typeface="Calibri"/>
                <a:cs typeface="Calibri"/>
              </a:rPr>
              <a:t>недостатки</a:t>
            </a:r>
            <a:r>
              <a:rPr lang="en-US" sz="1000" i="1" u="sng">
                <a:latin typeface="Calibri"/>
                <a:ea typeface="Calibri"/>
                <a:cs typeface="Calibri"/>
              </a:rPr>
              <a:t>: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сложность</a:t>
            </a:r>
            <a:r>
              <a:rPr lang="en-US" sz="1000" i="1">
                <a:latin typeface="Calibri"/>
                <a:ea typeface="Calibri"/>
                <a:cs typeface="Calibri"/>
              </a:rPr>
              <a:t> в </a:t>
            </a:r>
            <a:r>
              <a:rPr lang="en-US" sz="1000" i="1" err="1">
                <a:latin typeface="Calibri"/>
                <a:ea typeface="Calibri"/>
                <a:cs typeface="Calibri"/>
              </a:rPr>
              <a:t>аренде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места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проблема</a:t>
            </a:r>
            <a:r>
              <a:rPr lang="en-US" sz="1000" i="1">
                <a:latin typeface="Calibri"/>
                <a:ea typeface="Calibri"/>
                <a:cs typeface="Calibri"/>
              </a:rPr>
              <a:t> в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создании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сайта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риск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вандализма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>
                <a:latin typeface="Calibri"/>
                <a:ea typeface="Calibri"/>
                <a:cs typeface="Calibri"/>
              </a:rPr>
              <a:t>4.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Каналы</a:t>
            </a:r>
            <a:r>
              <a:rPr lang="en-US" sz="1000" b="1" i="1">
                <a:latin typeface="Calibri"/>
                <a:ea typeface="Calibri"/>
                <a:cs typeface="Calibri"/>
              </a:rPr>
              <a:t>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сбыта</a:t>
            </a:r>
            <a:endParaRPr lang="ru-RU" err="1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u="sng" err="1">
                <a:latin typeface="Calibri"/>
                <a:ea typeface="Calibri"/>
                <a:cs typeface="Calibri"/>
              </a:rPr>
              <a:t>Этапы</a:t>
            </a:r>
            <a:r>
              <a:rPr lang="en-US" sz="1000" i="1" u="sng">
                <a:latin typeface="Calibri"/>
                <a:ea typeface="Calibri"/>
                <a:cs typeface="Calibri"/>
              </a:rPr>
              <a:t> </a:t>
            </a:r>
            <a:r>
              <a:rPr lang="en-US" sz="1000" i="1" u="sng" err="1">
                <a:latin typeface="Calibri"/>
                <a:ea typeface="Calibri"/>
                <a:cs typeface="Calibri"/>
              </a:rPr>
              <a:t>сбыта</a:t>
            </a:r>
            <a:r>
              <a:rPr lang="en-US" sz="1000" i="1" u="sng">
                <a:latin typeface="Calibri"/>
                <a:ea typeface="Calibri"/>
                <a:cs typeface="Calibri"/>
              </a:rPr>
              <a:t>:</a:t>
            </a:r>
            <a:r>
              <a:rPr lang="en-US" sz="1000" i="1">
                <a:latin typeface="Calibri"/>
                <a:ea typeface="Calibri"/>
                <a:cs typeface="Calibri"/>
              </a:rPr>
              <a:t> 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>
                <a:latin typeface="Calibri"/>
                <a:ea typeface="Calibri"/>
                <a:cs typeface="Calibri"/>
              </a:rPr>
              <a:t>· </a:t>
            </a:r>
            <a:r>
              <a:rPr lang="en-US" sz="1000" i="1" err="1">
                <a:latin typeface="Calibri"/>
                <a:ea typeface="Calibri"/>
                <a:cs typeface="Calibri"/>
              </a:rPr>
              <a:t>Информирование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потребителей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при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помощи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постов</a:t>
            </a:r>
            <a:r>
              <a:rPr lang="en-US" sz="1000" i="1">
                <a:latin typeface="Calibri"/>
                <a:ea typeface="Calibri"/>
                <a:cs typeface="Calibri"/>
              </a:rPr>
              <a:t> в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социальных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сетях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вывесок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на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сайте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агитационных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плакатов</a:t>
            </a:r>
            <a:r>
              <a:rPr lang="en-US" sz="1000" i="1">
                <a:latin typeface="Calibri"/>
                <a:ea typeface="Calibri"/>
                <a:cs typeface="Calibri"/>
              </a:rPr>
              <a:t> и </a:t>
            </a:r>
            <a:r>
              <a:rPr lang="en-US" sz="1000" i="1" err="1">
                <a:latin typeface="Calibri"/>
                <a:ea typeface="Calibri"/>
                <a:cs typeface="Calibri"/>
              </a:rPr>
              <a:t>листовок</a:t>
            </a:r>
            <a:r>
              <a:rPr lang="en-US" sz="1000" i="1">
                <a:latin typeface="Calibri"/>
                <a:ea typeface="Calibri"/>
                <a:cs typeface="Calibri"/>
              </a:rPr>
              <a:t>;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>
                <a:latin typeface="Calibri"/>
                <a:ea typeface="Calibri"/>
                <a:cs typeface="Calibri"/>
              </a:rPr>
              <a:t>·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Предоставление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возможности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оценить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удобство</a:t>
            </a:r>
            <a:r>
              <a:rPr lang="en-US" sz="1000" i="1">
                <a:latin typeface="Calibri"/>
                <a:ea typeface="Calibri"/>
                <a:cs typeface="Calibri"/>
              </a:rPr>
              <a:t> и </a:t>
            </a:r>
            <a:r>
              <a:rPr lang="en-US" sz="1000" i="1" err="1">
                <a:latin typeface="Calibri"/>
                <a:ea typeface="Calibri"/>
                <a:cs typeface="Calibri"/>
              </a:rPr>
              <a:t>качество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использования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нашего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автомата</a:t>
            </a:r>
            <a:r>
              <a:rPr lang="en-US" sz="1000" i="1">
                <a:latin typeface="Calibri"/>
                <a:ea typeface="Calibri"/>
                <a:cs typeface="Calibri"/>
              </a:rPr>
              <a:t>;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>
                <a:latin typeface="Calibri"/>
                <a:ea typeface="Calibri"/>
                <a:cs typeface="Calibri"/>
              </a:rPr>
              <a:t>· </a:t>
            </a:r>
            <a:r>
              <a:rPr lang="en-US" sz="1000" i="1" err="1">
                <a:latin typeface="Calibri"/>
                <a:ea typeface="Calibri"/>
                <a:cs typeface="Calibri"/>
              </a:rPr>
              <a:t>Возможность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приобрести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продукт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сразу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на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руки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>
                <a:latin typeface="Calibri"/>
                <a:ea typeface="Calibri"/>
                <a:cs typeface="Calibri"/>
              </a:rPr>
              <a:t>5.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Взаимоотношения</a:t>
            </a:r>
            <a:r>
              <a:rPr lang="en-US" sz="1000" b="1" i="1">
                <a:latin typeface="Calibri"/>
                <a:ea typeface="Calibri"/>
                <a:cs typeface="Calibri"/>
              </a:rPr>
              <a:t> с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клиентами</a:t>
            </a:r>
            <a:endParaRPr lang="ru-RU" err="1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err="1">
                <a:latin typeface="Calibri"/>
                <a:ea typeface="Calibri"/>
                <a:cs typeface="Calibri"/>
              </a:rPr>
              <a:t>Каждый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потребительский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сегмент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ждет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самообслуживание</a:t>
            </a:r>
            <a:r>
              <a:rPr lang="en-US" sz="1000" i="1">
                <a:latin typeface="Calibri"/>
                <a:ea typeface="Calibri"/>
                <a:cs typeface="Calibri"/>
              </a:rPr>
              <a:t>. </a:t>
            </a:r>
            <a:r>
              <a:rPr lang="en-US" sz="1000" i="1" err="1">
                <a:latin typeface="Calibri"/>
                <a:ea typeface="Calibri"/>
                <a:cs typeface="Calibri"/>
              </a:rPr>
              <a:t>Человек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устанавливает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связь</a:t>
            </a:r>
            <a:r>
              <a:rPr lang="en-US" sz="1000" i="1">
                <a:latin typeface="Calibri"/>
                <a:ea typeface="Calibri"/>
                <a:cs typeface="Calibri"/>
              </a:rPr>
              <a:t> с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сайтом</a:t>
            </a:r>
            <a:r>
              <a:rPr lang="en-US" sz="1000" i="1">
                <a:latin typeface="Calibri"/>
                <a:ea typeface="Calibri"/>
                <a:cs typeface="Calibri"/>
              </a:rPr>
              <a:t> и </a:t>
            </a:r>
            <a:r>
              <a:rPr lang="en-US" sz="1000" i="1" err="1">
                <a:latin typeface="Calibri"/>
                <a:ea typeface="Calibri"/>
                <a:cs typeface="Calibri"/>
              </a:rPr>
              <a:t>автоматом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использование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которых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не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требует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дополнительных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расходов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>
                <a:latin typeface="Calibri"/>
                <a:ea typeface="Calibri"/>
                <a:cs typeface="Calibri"/>
              </a:rPr>
              <a:t>6.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Потоки</a:t>
            </a:r>
            <a:r>
              <a:rPr lang="en-US" sz="1000" b="1" i="1">
                <a:latin typeface="Calibri"/>
                <a:ea typeface="Calibri"/>
                <a:cs typeface="Calibri"/>
              </a:rPr>
              <a:t>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поступления</a:t>
            </a:r>
            <a:r>
              <a:rPr lang="en-US" sz="1000" b="1" i="1">
                <a:latin typeface="Calibri"/>
                <a:ea typeface="Calibri"/>
                <a:cs typeface="Calibri"/>
              </a:rPr>
              <a:t>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доходов</a:t>
            </a:r>
            <a:endParaRPr lang="ru-RU" err="1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err="1">
                <a:latin typeface="Calibri"/>
                <a:ea typeface="Calibri"/>
                <a:cs typeface="Calibri"/>
              </a:rPr>
              <a:t>Регулярный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доход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от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периодических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платежей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u="sng" err="1">
                <a:latin typeface="Calibri"/>
                <a:ea typeface="Calibri"/>
                <a:cs typeface="Calibri"/>
              </a:rPr>
              <a:t>Способ</a:t>
            </a:r>
            <a:r>
              <a:rPr lang="en-US" sz="1000" i="1" u="sng">
                <a:latin typeface="Calibri"/>
                <a:ea typeface="Calibri"/>
                <a:cs typeface="Calibri"/>
              </a:rPr>
              <a:t> </a:t>
            </a:r>
            <a:r>
              <a:rPr lang="en-US" sz="1000" i="1" u="sng" err="1">
                <a:latin typeface="Calibri"/>
                <a:ea typeface="Calibri"/>
                <a:cs typeface="Calibri"/>
              </a:rPr>
              <a:t>генерации</a:t>
            </a:r>
            <a:r>
              <a:rPr lang="en-US" sz="1000" i="1" u="sng">
                <a:latin typeface="Calibri"/>
                <a:ea typeface="Calibri"/>
                <a:cs typeface="Calibri"/>
              </a:rPr>
              <a:t> </a:t>
            </a:r>
            <a:r>
              <a:rPr lang="en-US" sz="1000" i="1" u="sng" err="1">
                <a:latin typeface="Calibri"/>
                <a:ea typeface="Calibri"/>
                <a:cs typeface="Calibri"/>
              </a:rPr>
              <a:t>дохода</a:t>
            </a:r>
            <a:r>
              <a:rPr lang="en-US" sz="1000" i="1" u="sng">
                <a:latin typeface="Calibri"/>
                <a:ea typeface="Calibri"/>
                <a:cs typeface="Calibri"/>
              </a:rPr>
              <a:t>: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Плата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за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использование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онлайн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через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сайт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или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терминалом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встроенным</a:t>
            </a:r>
            <a:r>
              <a:rPr lang="en-US" sz="1000" i="1">
                <a:latin typeface="Calibri"/>
                <a:ea typeface="Calibri"/>
                <a:cs typeface="Calibri"/>
              </a:rPr>
              <a:t> в </a:t>
            </a:r>
            <a:r>
              <a:rPr lang="en-US" sz="1000" i="1" err="1">
                <a:latin typeface="Calibri"/>
                <a:ea typeface="Calibri"/>
                <a:cs typeface="Calibri"/>
              </a:rPr>
              <a:t>автомат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>
                <a:latin typeface="Calibri"/>
                <a:ea typeface="Calibri"/>
                <a:cs typeface="Calibri"/>
              </a:rPr>
              <a:t>7.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Ключевые</a:t>
            </a:r>
            <a:r>
              <a:rPr lang="en-US" sz="1000" b="1" i="1">
                <a:latin typeface="Calibri"/>
                <a:ea typeface="Calibri"/>
                <a:cs typeface="Calibri"/>
              </a:rPr>
              <a:t>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ресурсы</a:t>
            </a:r>
            <a:endParaRPr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u="sng" err="1">
                <a:latin typeface="Calibri"/>
                <a:ea typeface="Calibri"/>
                <a:cs typeface="Calibri"/>
              </a:rPr>
              <a:t>Материальные</a:t>
            </a:r>
            <a:r>
              <a:rPr lang="en-US" sz="1000" i="1" u="sng">
                <a:latin typeface="Calibri"/>
                <a:ea typeface="Calibri"/>
                <a:cs typeface="Calibri"/>
              </a:rPr>
              <a:t> </a:t>
            </a:r>
            <a:r>
              <a:rPr lang="en-US" sz="1000" i="1" u="sng" err="1">
                <a:latin typeface="Calibri"/>
                <a:ea typeface="Calibri"/>
                <a:cs typeface="Calibri"/>
              </a:rPr>
              <a:t>ресурсы</a:t>
            </a:r>
            <a:r>
              <a:rPr lang="en-US" sz="1000" i="1" u="sng">
                <a:latin typeface="Calibri"/>
                <a:ea typeface="Calibri"/>
                <a:cs typeface="Calibri"/>
              </a:rPr>
              <a:t>: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краска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фотобумага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u="sng" err="1">
                <a:latin typeface="Calibri"/>
                <a:ea typeface="Calibri"/>
                <a:cs typeface="Calibri"/>
              </a:rPr>
              <a:t>Финансы</a:t>
            </a:r>
            <a:r>
              <a:rPr lang="en-US" sz="1000" i="1" u="sng">
                <a:latin typeface="Calibri"/>
                <a:ea typeface="Calibri"/>
                <a:cs typeface="Calibri"/>
              </a:rPr>
              <a:t>: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аренда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места</a:t>
            </a:r>
            <a:r>
              <a:rPr lang="en-US" sz="1000" i="1">
                <a:latin typeface="Calibri"/>
                <a:ea typeface="Calibri"/>
                <a:cs typeface="Calibri"/>
              </a:rPr>
              <a:t> в </a:t>
            </a:r>
            <a:r>
              <a:rPr lang="en-US" sz="1000" i="1" err="1">
                <a:latin typeface="Calibri"/>
                <a:ea typeface="Calibri"/>
                <a:cs typeface="Calibri"/>
              </a:rPr>
              <a:t>торговых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центрах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создание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сайта</a:t>
            </a:r>
            <a:r>
              <a:rPr lang="en-US" sz="1000" i="1">
                <a:latin typeface="Calibri"/>
                <a:ea typeface="Calibri"/>
                <a:cs typeface="Calibri"/>
              </a:rPr>
              <a:t>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>
                <a:latin typeface="Calibri"/>
                <a:ea typeface="Calibri"/>
                <a:cs typeface="Calibri"/>
              </a:rPr>
              <a:t>8.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Ключевые</a:t>
            </a:r>
            <a:r>
              <a:rPr lang="en-US" sz="1000" b="1" i="1">
                <a:latin typeface="Calibri"/>
                <a:ea typeface="Calibri"/>
                <a:cs typeface="Calibri"/>
              </a:rPr>
              <a:t>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виды</a:t>
            </a:r>
            <a:r>
              <a:rPr lang="en-US" sz="1000" b="1" i="1">
                <a:latin typeface="Calibri"/>
                <a:ea typeface="Calibri"/>
                <a:cs typeface="Calibri"/>
              </a:rPr>
              <a:t> </a:t>
            </a:r>
            <a:r>
              <a:rPr lang="en-US" sz="1000" b="1" i="1" err="1">
                <a:latin typeface="Calibri"/>
                <a:ea typeface="Calibri"/>
                <a:cs typeface="Calibri"/>
              </a:rPr>
              <a:t>деятельности</a:t>
            </a:r>
            <a:endParaRPr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sz="1000" i="1" err="1">
                <a:latin typeface="Calibri"/>
                <a:ea typeface="Calibri"/>
                <a:cs typeface="Calibri"/>
              </a:rPr>
              <a:t>Производство</a:t>
            </a:r>
            <a:r>
              <a:rPr lang="en-US" sz="1000" i="1">
                <a:latin typeface="Calibri"/>
                <a:ea typeface="Calibri"/>
                <a:cs typeface="Calibri"/>
              </a:rPr>
              <a:t> (</a:t>
            </a:r>
            <a:r>
              <a:rPr lang="en-US" sz="1000" i="1" err="1">
                <a:latin typeface="Calibri"/>
                <a:ea typeface="Calibri"/>
                <a:cs typeface="Calibri"/>
              </a:rPr>
              <a:t>распечатка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фотографий</a:t>
            </a:r>
            <a:r>
              <a:rPr lang="en-US" sz="1000" i="1">
                <a:latin typeface="Calibri"/>
                <a:ea typeface="Calibri"/>
                <a:cs typeface="Calibri"/>
              </a:rPr>
              <a:t>),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платформы</a:t>
            </a:r>
            <a:r>
              <a:rPr lang="en-US" sz="1000" i="1">
                <a:latin typeface="Calibri"/>
                <a:ea typeface="Calibri"/>
                <a:cs typeface="Calibri"/>
              </a:rPr>
              <a:t> (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сайт</a:t>
            </a:r>
            <a:r>
              <a:rPr lang="en-US" sz="1000" i="1">
                <a:latin typeface="Calibri"/>
                <a:ea typeface="Calibri"/>
                <a:cs typeface="Calibri"/>
              </a:rPr>
              <a:t>, </a:t>
            </a:r>
            <a:r>
              <a:rPr lang="en-US" sz="1000" i="1" err="1">
                <a:latin typeface="Calibri"/>
                <a:ea typeface="Calibri"/>
                <a:cs typeface="Calibri"/>
              </a:rPr>
              <a:t>посты</a:t>
            </a:r>
            <a:r>
              <a:rPr lang="en-US" sz="1000" i="1">
                <a:latin typeface="Calibri"/>
                <a:ea typeface="Calibri"/>
                <a:cs typeface="Calibri"/>
              </a:rPr>
              <a:t> с </a:t>
            </a:r>
            <a:r>
              <a:rPr lang="en-US" sz="1000" i="1" err="1">
                <a:latin typeface="Calibri"/>
                <a:ea typeface="Calibri"/>
                <a:cs typeface="Calibri"/>
              </a:rPr>
              <a:t>информацией</a:t>
            </a:r>
            <a:r>
              <a:rPr lang="en-US" sz="1000" i="1">
                <a:latin typeface="Calibri"/>
                <a:ea typeface="Calibri"/>
                <a:cs typeface="Calibri"/>
              </a:rPr>
              <a:t> в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социальных</a:t>
            </a:r>
            <a:r>
              <a:rPr lang="en-US" sz="1000" i="1">
                <a:latin typeface="Calibri"/>
                <a:ea typeface="Calibri"/>
                <a:cs typeface="Calibri"/>
              </a:rPr>
              <a:t> </a:t>
            </a:r>
            <a:r>
              <a:rPr lang="en-US" sz="1000" i="1" err="1">
                <a:latin typeface="Calibri"/>
                <a:ea typeface="Calibri"/>
                <a:cs typeface="Calibri"/>
              </a:rPr>
              <a:t>сетях</a:t>
            </a:r>
            <a:r>
              <a:rPr lang="en-US" sz="1000" i="1">
                <a:latin typeface="Calibri"/>
                <a:ea typeface="Calibri"/>
                <a:cs typeface="Calibri"/>
              </a:rPr>
              <a:t>).</a:t>
            </a:r>
            <a:endParaRPr lang="ru-RU"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1996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CAC815B-16BD-C06B-C8DE-386D9FCB03D9}"/>
              </a:ext>
            </a:extLst>
          </p:cNvPr>
          <p:cNvSpPr txBox="1"/>
          <p:nvPr/>
        </p:nvSpPr>
        <p:spPr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lvl1pPr>
          </a:lstStyle>
          <a:p>
            <a:pPr algn="l"/>
            <a:r>
              <a:rPr lang="ru-RU" sz="1600" cap="all">
                <a:solidFill>
                  <a:schemeClr val="tx1"/>
                </a:solidFill>
              </a:rPr>
              <a:t>Команда проекта</a:t>
            </a:r>
            <a:endParaRPr sz="1600" cap="all">
              <a:solidFill>
                <a:schemeClr val="tx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6FE38B4-CCC3-5C6F-2A06-BEE6F0CA6A94}"/>
              </a:ext>
            </a:extLst>
          </p:cNvPr>
          <p:cNvGrpSpPr/>
          <p:nvPr/>
        </p:nvGrpSpPr>
        <p:grpSpPr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7EF9EFC-18C6-D78F-A136-2170C155DC9D}"/>
                </a:ext>
              </a:extLst>
            </p:cNvPr>
            <p:cNvSpPr/>
            <p:nvPr/>
          </p:nvSpPr>
          <p:spPr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F208CE8-E48B-A174-9E94-5BC223131363}"/>
                </a:ext>
              </a:extLst>
            </p:cNvPr>
            <p:cNvSpPr/>
            <p:nvPr/>
          </p:nvSpPr>
          <p:spPr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A2B6F7E-21FD-83AE-F39B-22D30630ABC7}"/>
                </a:ext>
              </a:extLst>
            </p:cNvPr>
            <p:cNvSpPr/>
            <p:nvPr/>
          </p:nvSpPr>
          <p:spPr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CF9F7D1-7BF3-EA03-B5FD-E43A082B9DF0}"/>
                </a:ext>
              </a:extLst>
            </p:cNvPr>
            <p:cNvSpPr/>
            <p:nvPr/>
          </p:nvSpPr>
          <p:spPr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BBF0A27-944E-3E60-A404-425DB025F9D2}"/>
                </a:ext>
              </a:extLst>
            </p:cNvPr>
            <p:cNvSpPr/>
            <p:nvPr/>
          </p:nvSpPr>
          <p:spPr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grpSp>
        <p:nvGrpSpPr>
          <p:cNvPr id="19" name="Прямоугольник 16">
            <a:extLst>
              <a:ext uri="{FF2B5EF4-FFF2-40B4-BE49-F238E27FC236}">
                <a16:creationId xmlns:a16="http://schemas.microsoft.com/office/drawing/2014/main" id="{2E5AE94E-E90D-E173-A00A-18964D62909E}"/>
              </a:ext>
            </a:extLst>
          </p:cNvPr>
          <p:cNvGrpSpPr/>
          <p:nvPr/>
        </p:nvGrpSpPr>
        <p:grpSpPr>
          <a:xfrm>
            <a:off x="-6778" y="6365338"/>
            <a:ext cx="542260" cy="506841"/>
            <a:chOff x="0" y="0"/>
            <a:chExt cx="542258" cy="506839"/>
          </a:xfrm>
        </p:grpSpPr>
        <p:sp>
          <p:nvSpPr>
            <p:cNvPr id="20" name="Прямоугольник">
              <a:extLst>
                <a:ext uri="{FF2B5EF4-FFF2-40B4-BE49-F238E27FC236}">
                  <a16:creationId xmlns:a16="http://schemas.microsoft.com/office/drawing/2014/main" id="{000382F8-A895-A166-51BB-13EC465BAB70}"/>
                </a:ext>
              </a:extLst>
            </p:cNvPr>
            <p:cNvSpPr/>
            <p:nvPr/>
          </p:nvSpPr>
          <p:spPr>
            <a:xfrm>
              <a:off x="-1" y="0"/>
              <a:ext cx="542260" cy="506841"/>
            </a:xfrm>
            <a:prstGeom prst="rect">
              <a:avLst/>
            </a:prstGeom>
            <a:solidFill>
              <a:srgbClr val="FCAF1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21" name="7">
              <a:extLst>
                <a:ext uri="{FF2B5EF4-FFF2-40B4-BE49-F238E27FC236}">
                  <a16:creationId xmlns:a16="http://schemas.microsoft.com/office/drawing/2014/main" id="{37AE1662-C7F3-3A92-F4F2-ED5719E92166}"/>
                </a:ext>
              </a:extLst>
            </p:cNvPr>
            <p:cNvSpPr txBox="1"/>
            <p:nvPr/>
          </p:nvSpPr>
          <p:spPr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  <a:sym typeface="Gilroy-Bold"/>
                </a:defRPr>
              </a:lvl1pPr>
            </a:lstStyle>
            <a:p>
              <a:r>
                <a:t>7</a:t>
              </a:r>
            </a:p>
          </p:txBody>
        </p:sp>
      </p:grpSp>
      <p:pic>
        <p:nvPicPr>
          <p:cNvPr id="2" name="Рисунок 1" descr="Изображение выглядит как Человеческое лицо, человек, одежда, улыбка&#10;&#10;Автоматически созданное описание">
            <a:extLst>
              <a:ext uri="{FF2B5EF4-FFF2-40B4-BE49-F238E27FC236}">
                <a16:creationId xmlns:a16="http://schemas.microsoft.com/office/drawing/2014/main" id="{7C405447-A9F7-0BC9-33A7-24852FF94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474" y="895115"/>
            <a:ext cx="3362960" cy="2524760"/>
          </a:xfrm>
          <a:prstGeom prst="rect">
            <a:avLst/>
          </a:prstGeom>
        </p:spPr>
      </p:pic>
      <p:pic>
        <p:nvPicPr>
          <p:cNvPr id="4" name="Рисунок 3" descr="Изображение выглядит как Человеческое лицо, человек, одежда, улыбка&#10;&#10;Автоматически созданное описание">
            <a:extLst>
              <a:ext uri="{FF2B5EF4-FFF2-40B4-BE49-F238E27FC236}">
                <a16:creationId xmlns:a16="http://schemas.microsoft.com/office/drawing/2014/main" id="{A8099E26-E548-E134-8AC6-C74F9B6AD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520" y="897128"/>
            <a:ext cx="3119120" cy="2523744"/>
          </a:xfrm>
          <a:prstGeom prst="rect">
            <a:avLst/>
          </a:prstGeom>
        </p:spPr>
      </p:pic>
      <p:pic>
        <p:nvPicPr>
          <p:cNvPr id="5" name="Рисунок 4" descr="Изображение выглядит как человек, Человеческое лицо, одежда, Длинные волосы&#10;&#10;Автоматически созданное описание">
            <a:extLst>
              <a:ext uri="{FF2B5EF4-FFF2-40B4-BE49-F238E27FC236}">
                <a16:creationId xmlns:a16="http://schemas.microsoft.com/office/drawing/2014/main" id="{AA625814-AE83-4266-8D92-608D251B9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6880" y="896620"/>
            <a:ext cx="3200400" cy="25247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6D33A0-B44A-4EBC-FD3B-50EE9E29973F}"/>
              </a:ext>
            </a:extLst>
          </p:cNvPr>
          <p:cNvSpPr txBox="1"/>
          <p:nvPr/>
        </p:nvSpPr>
        <p:spPr>
          <a:xfrm>
            <a:off x="731520" y="4013199"/>
            <a:ext cx="338328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/>
              <a:t>Секретина Калерия Константиновна</a:t>
            </a: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1F39B8-67FE-3636-F504-38D635955306}"/>
              </a:ext>
            </a:extLst>
          </p:cNvPr>
          <p:cNvSpPr txBox="1"/>
          <p:nvPr/>
        </p:nvSpPr>
        <p:spPr>
          <a:xfrm>
            <a:off x="4592320" y="3972560"/>
            <a:ext cx="302768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/>
              <a:t>Буянова Александра Александровна</a:t>
            </a: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E9C15-7D49-CBD6-AFE3-D9472E992E09}"/>
              </a:ext>
            </a:extLst>
          </p:cNvPr>
          <p:cNvSpPr txBox="1"/>
          <p:nvPr/>
        </p:nvSpPr>
        <p:spPr>
          <a:xfrm>
            <a:off x="8077200" y="4084320"/>
            <a:ext cx="314960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/>
              <a:t>Рыбалка Владлена Игоревна</a:t>
            </a: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5534390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Прямоугольник 7"/>
          <p:cNvSpPr/>
          <p:nvPr/>
        </p:nvSpPr>
        <p:spPr>
          <a:xfrm>
            <a:off x="6103137" y="1742787"/>
            <a:ext cx="6121524" cy="5131928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9F00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90" name="Прямоугольник 10"/>
          <p:cNvSpPr/>
          <p:nvPr/>
        </p:nvSpPr>
        <p:spPr>
          <a:xfrm>
            <a:off x="6103137" y="-6261"/>
            <a:ext cx="6121526" cy="1800326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91" name="Прямоугольник 13"/>
          <p:cNvSpPr/>
          <p:nvPr/>
        </p:nvSpPr>
        <p:spPr>
          <a:xfrm>
            <a:off x="6102381" y="5347906"/>
            <a:ext cx="2372738" cy="1515887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292" name="Прямоугольник 9"/>
          <p:cNvSpPr/>
          <p:nvPr/>
        </p:nvSpPr>
        <p:spPr>
          <a:xfrm>
            <a:off x="8355782" y="-12041"/>
            <a:ext cx="3868878" cy="1811885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ADDAE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93" name="Рисунок 24" descr="Рисунок 24"/>
          <p:cNvPicPr>
            <a:picLocks noChangeAspect="1"/>
          </p:cNvPicPr>
          <p:nvPr/>
        </p:nvPicPr>
        <p:blipFill>
          <a:blip r:embed="rId2"/>
          <a:srcRect b="5188"/>
          <a:stretch>
            <a:fillRect/>
          </a:stretch>
        </p:blipFill>
        <p:spPr>
          <a:xfrm>
            <a:off x="8806690" y="2300578"/>
            <a:ext cx="3417972" cy="45574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image2.png" descr="image2.png"/>
          <p:cNvPicPr>
            <a:picLocks noChangeAspect="1"/>
          </p:cNvPicPr>
          <p:nvPr/>
        </p:nvPicPr>
        <p:blipFill>
          <a:blip r:embed="rId3"/>
          <a:srcRect t="720" b="5621"/>
          <a:stretch>
            <a:fillRect/>
          </a:stretch>
        </p:blipFill>
        <p:spPr>
          <a:xfrm>
            <a:off x="8362274" y="1788748"/>
            <a:ext cx="3862389" cy="5087332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Текст 2"/>
          <p:cNvSpPr txBox="1"/>
          <p:nvPr/>
        </p:nvSpPr>
        <p:spPr>
          <a:xfrm>
            <a:off x="532009" y="995119"/>
            <a:ext cx="4831212" cy="4529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>
              <a:defRPr sz="72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r>
              <a:rPr sz="6900"/>
              <a:t>СПАСИБО</a:t>
            </a:r>
            <a:r>
              <a:t>!</a:t>
            </a:r>
          </a:p>
          <a:p>
            <a:pPr>
              <a:defRPr sz="24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  <a:sym typeface="Gilroy-ExtraBold"/>
              </a:defRPr>
            </a:pPr>
            <a:endParaRPr/>
          </a:p>
          <a:p>
            <a:pPr>
              <a:lnSpc>
                <a:spcPct val="150000"/>
              </a:lnSpc>
              <a:defRPr sz="2300">
                <a:solidFill>
                  <a:srgbClr val="8F00FF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КОНТАКТЫ</a:t>
            </a:r>
            <a:endParaRPr>
              <a:latin typeface="Gilroy-ExtraBold"/>
              <a:ea typeface="Gilroy-ExtraBold"/>
              <a:cs typeface="Gilroy-ExtraBold"/>
              <a:sym typeface="Gilroy-ExtraBold"/>
            </a:endParaRPr>
          </a:p>
          <a:p>
            <a:pPr>
              <a:lnSpc>
                <a:spcPct val="150000"/>
              </a:lnSpc>
              <a:defRPr sz="23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8 888 888 88 88 </a:t>
            </a:r>
          </a:p>
          <a:p>
            <a:pPr>
              <a:lnSpc>
                <a:spcPct val="150000"/>
              </a:lnSpc>
              <a:defRPr sz="23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t>email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7</Slides>
  <Notes>1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Бокарева</dc:creator>
  <cp:revision>4</cp:revision>
  <dcterms:modified xsi:type="dcterms:W3CDTF">2024-12-22T17:32:41Z</dcterms:modified>
</cp:coreProperties>
</file>