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93" r:id="rId2"/>
    <p:sldId id="294" r:id="rId3"/>
    <p:sldId id="281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69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2F2D"/>
    <a:srgbClr val="8F00FF"/>
    <a:srgbClr val="FBB3C1"/>
    <a:srgbClr val="FD493D"/>
    <a:srgbClr val="B5D8E1"/>
    <a:srgbClr val="FCAF17"/>
    <a:srgbClr val="9F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081" autoAdjust="0"/>
    <p:restoredTop sz="94694"/>
  </p:normalViewPr>
  <p:slideViewPr>
    <p:cSldViewPr snapToGrid="0" snapToObjects="1" showGuides="1">
      <p:cViewPr varScale="1">
        <p:scale>
          <a:sx n="68" d="100"/>
          <a:sy n="68" d="100"/>
        </p:scale>
        <p:origin x="-612" y="-96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50253582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6" r:id="rId5"/>
    <p:sldLayoutId id="2147483657" r:id="rId6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morozova\Desktop\новый стиль\угол сети2.png">
            <a:extLst>
              <a:ext uri="{FF2B5EF4-FFF2-40B4-BE49-F238E27FC236}">
                <a16:creationId xmlns:a16="http://schemas.microsoft.com/office/drawing/2014/main" xmlns="" id="{DCE4ED35-8CB8-C028-3E5D-C438A4D6E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" y="1630649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morozova\Desktop\новый стиль\угол сети1.png">
            <a:extLst>
              <a:ext uri="{FF2B5EF4-FFF2-40B4-BE49-F238E27FC236}">
                <a16:creationId xmlns:a16="http://schemas.microsoft.com/office/drawing/2014/main" xmlns="" id="{EA0522E4-3A58-B44A-D557-A24BCD5EF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724024" y="3568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7A435FD6-BFE6-ECC7-58AF-856C924311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5027" y="1395520"/>
            <a:ext cx="2226757" cy="1213209"/>
          </a:xfrm>
          <a:prstGeom prst="rect">
            <a:avLst/>
          </a:prstGeom>
        </p:spPr>
      </p:pic>
      <p:pic>
        <p:nvPicPr>
          <p:cNvPr id="10" name="Picture 2" descr="C:\Users\gabidullin\Downloads\logo_KIU.png">
            <a:extLst>
              <a:ext uri="{FF2B5EF4-FFF2-40B4-BE49-F238E27FC236}">
                <a16:creationId xmlns:a16="http://schemas.microsoft.com/office/drawing/2014/main" xmlns="" id="{FBE95B2D-0B95-3DE0-CD60-29C0CC8DD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2448" y="1306381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3C290EB-6EE8-27E7-C004-E0AA53CC0B8E}"/>
              </a:ext>
            </a:extLst>
          </p:cNvPr>
          <p:cNvSpPr txBox="1"/>
          <p:nvPr/>
        </p:nvSpPr>
        <p:spPr>
          <a:xfrm>
            <a:off x="2540863" y="3429000"/>
            <a:ext cx="7110274" cy="19082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eaLnBrk="1" hangingPunct="1"/>
            <a:r>
              <a:rPr lang="ru-RU" altLang="ru-RU" sz="32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32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32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18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18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18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945083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orozova\Desktop\новый стиль\угол сети2.png">
            <a:extLst>
              <a:ext uri="{FF2B5EF4-FFF2-40B4-BE49-F238E27FC236}">
                <a16:creationId xmlns:a16="http://schemas.microsoft.com/office/drawing/2014/main" xmlns="" id="{72895AD9-1808-610A-F0D0-F877E1D78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" y="1630649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Users\morozova\Desktop\новый стиль\угол сети1.png">
            <a:extLst>
              <a:ext uri="{FF2B5EF4-FFF2-40B4-BE49-F238E27FC236}">
                <a16:creationId xmlns:a16="http://schemas.microsoft.com/office/drawing/2014/main" xmlns="" id="{44EC2923-059E-FE5B-BC67-5F9E86F0C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724023" y="0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gabidullin\Downloads\logo_KIU.png">
            <a:extLst>
              <a:ext uri="{FF2B5EF4-FFF2-40B4-BE49-F238E27FC236}">
                <a16:creationId xmlns:a16="http://schemas.microsoft.com/office/drawing/2014/main" xmlns="" id="{957FB2BD-4D4C-8242-21D1-611883D88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8594" y="1360323"/>
            <a:ext cx="1428749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067FC0B-225D-F236-D735-63699FE38C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1280" y="1360323"/>
            <a:ext cx="2226757" cy="12132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81AA749-8C4F-9C46-22B1-073FFF90687E}"/>
              </a:ext>
            </a:extLst>
          </p:cNvPr>
          <p:cNvSpPr txBox="1"/>
          <p:nvPr/>
        </p:nvSpPr>
        <p:spPr>
          <a:xfrm>
            <a:off x="3047260" y="3077276"/>
            <a:ext cx="6094520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4000" b="0" i="0" u="none" strike="noStrike" kern="1200" cap="none" spc="0" normalizeH="0" baseline="0" noProof="0">
                <a:ln>
                  <a:noFill/>
                </a:ln>
                <a:solidFill>
                  <a:srgbClr val="173277"/>
                </a:solidFill>
                <a:effectLst/>
                <a:uLnTx/>
                <a:uFillTx/>
                <a:latin typeface="Geometria" pitchFamily="34" charset="-52"/>
                <a:ea typeface="+mn-ea"/>
                <a:cs typeface="+mn-cs"/>
              </a:rPr>
              <a:t>Harmony Heal</a:t>
            </a:r>
            <a:endParaRPr kumimoji="0" lang="en-US" altLang="ru-RU" sz="4000" b="0" i="0" u="none" strike="noStrike" kern="1200" cap="none" spc="0" normalizeH="0" baseline="0" noProof="0" dirty="0">
              <a:ln>
                <a:noFill/>
              </a:ln>
              <a:solidFill>
                <a:srgbClr val="173277"/>
              </a:solidFill>
              <a:effectLst/>
              <a:uLnTx/>
              <a:uFillTx/>
              <a:latin typeface="Geometria" pitchFamily="34" charset="-52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C662361-067B-9442-0728-D2F176C3E7F0}"/>
              </a:ext>
            </a:extLst>
          </p:cNvPr>
          <p:cNvSpPr txBox="1"/>
          <p:nvPr/>
        </p:nvSpPr>
        <p:spPr>
          <a:xfrm>
            <a:off x="3128429" y="4404237"/>
            <a:ext cx="6094520" cy="6304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497" b="0" i="0" u="none" strike="noStrike" kern="1200" cap="none" spc="0" normalizeH="0" baseline="0" noProof="0" dirty="0">
                <a:ln>
                  <a:noFill/>
                </a:ln>
                <a:solidFill>
                  <a:srgbClr val="173277"/>
                </a:solidFill>
                <a:effectLst/>
                <a:uLnTx/>
                <a:uFillTx/>
                <a:latin typeface="Geometria" pitchFamily="34" charset="-52"/>
                <a:ea typeface="+mn-ea"/>
                <a:cs typeface="+mn-cs"/>
              </a:rPr>
              <a:t>Романов Максим Юрьевич</a:t>
            </a:r>
            <a:endParaRPr kumimoji="0" lang="ru-RU" altLang="ru-RU" sz="2997" b="0" i="0" u="none" strike="noStrike" kern="1200" cap="none" spc="0" normalizeH="0" baseline="0" noProof="0" dirty="0">
              <a:ln>
                <a:noFill/>
              </a:ln>
              <a:solidFill>
                <a:srgbClr val="173277"/>
              </a:solidFill>
              <a:effectLst/>
              <a:uLnTx/>
              <a:uFillTx/>
              <a:latin typeface="Geometria" pitchFamily="34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52397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30008" y="97067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Актуальность проекта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336583" y="2518117"/>
            <a:ext cx="4488636" cy="3046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заключается в увеличении количества стресса в жизни людей и их желания получить пролонгированную и тщательно прорабатывающую их проблему терапию, не тратя на это много личного времени.</a:t>
            </a:r>
            <a:endParaRPr sz="24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996" y="692500"/>
            <a:ext cx="7106004" cy="554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xmlns="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336583" y="1941342"/>
            <a:ext cx="3870699" cy="3785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ym typeface="Gilroy-Light"/>
              </a:rPr>
              <a:t>заключается в увеличении количества психически нестабильных людей, которые не могут найти свободного времени и денег для занятий на прямую со специалистом и при этом всё ещё остро нуждаются в помощи.</a:t>
            </a:r>
            <a:endParaRPr sz="2400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336583" y="106914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Проблема</a:t>
            </a:r>
            <a:endParaRPr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57244" y="353951"/>
            <a:ext cx="7435113" cy="392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8F00FF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xmlns="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609152" y="2138289"/>
            <a:ext cx="11261719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buFont typeface="Wingdings" pitchFamily="2" charset="2"/>
              <a:buChar char="ü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latin typeface="Candara" pitchFamily="34" charset="0"/>
                <a:ea typeface="Gadugi" pitchFamily="34" charset="0"/>
                <a:cs typeface="Times New Roman" pitchFamily="18" charset="0"/>
              </a:rPr>
              <a:t>А</a:t>
            </a:r>
            <a:r>
              <a:rPr lang="ru-RU" sz="2400" dirty="0" smtClean="0">
                <a:latin typeface="Candara" pitchFamily="34" charset="0"/>
                <a:ea typeface="Gadugi" pitchFamily="34" charset="0"/>
                <a:cs typeface="Times New Roman" pitchFamily="18" charset="0"/>
              </a:rPr>
              <a:t>втоматизация </a:t>
            </a:r>
            <a:r>
              <a:rPr lang="ru-RU" sz="2400" dirty="0">
                <a:latin typeface="Candara" pitchFamily="34" charset="0"/>
                <a:ea typeface="Gadugi" pitchFamily="34" charset="0"/>
                <a:cs typeface="Times New Roman" pitchFamily="18" charset="0"/>
              </a:rPr>
              <a:t>психологической помощи, что стало возможно благодаря современным технологиям: </a:t>
            </a:r>
            <a:r>
              <a:rPr lang="ru-RU" sz="2400" dirty="0" err="1" smtClean="0">
                <a:latin typeface="Candara" pitchFamily="34" charset="0"/>
                <a:ea typeface="Gadugi" pitchFamily="34" charset="0"/>
                <a:cs typeface="Times New Roman" pitchFamily="18" charset="0"/>
              </a:rPr>
              <a:t>нейросетям</a:t>
            </a:r>
            <a:r>
              <a:rPr lang="ru-RU" sz="2400" dirty="0">
                <a:latin typeface="Candara" pitchFamily="34" charset="0"/>
                <a:ea typeface="Gadugi" pitchFamily="34" charset="0"/>
                <a:cs typeface="Times New Roman" pitchFamily="18" charset="0"/>
              </a:rPr>
              <a:t>. </a:t>
            </a:r>
            <a:endParaRPr lang="ru-RU" sz="2400" dirty="0" smtClean="0">
              <a:latin typeface="Candara" pitchFamily="34" charset="0"/>
              <a:ea typeface="Gadugi" pitchFamily="34" charset="0"/>
              <a:cs typeface="Times New Roman" pitchFamily="18" charset="0"/>
            </a:endParaRPr>
          </a:p>
          <a:p>
            <a:pPr lvl="8">
              <a:buFont typeface="Wingdings" pitchFamily="2" charset="2"/>
              <a:buChar char="ü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>
                <a:latin typeface="Candara" pitchFamily="34" charset="0"/>
                <a:ea typeface="Gadugi" pitchFamily="34" charset="0"/>
                <a:cs typeface="Times New Roman" pitchFamily="18" charset="0"/>
              </a:rPr>
              <a:t>Наше </a:t>
            </a:r>
            <a:r>
              <a:rPr lang="ru-RU" sz="2400" dirty="0">
                <a:latin typeface="Candara" pitchFamily="34" charset="0"/>
                <a:ea typeface="Gadugi" pitchFamily="34" charset="0"/>
                <a:cs typeface="Times New Roman" pitchFamily="18" charset="0"/>
              </a:rPr>
              <a:t>приложение предлагает широкий спектр услуг и предложений способных удовлетворить большинство пользователей. </a:t>
            </a:r>
            <a:endParaRPr lang="ru-RU" sz="2400" dirty="0" smtClean="0">
              <a:latin typeface="Candara" pitchFamily="34" charset="0"/>
              <a:ea typeface="Gadugi" pitchFamily="34" charset="0"/>
              <a:cs typeface="Times New Roman" pitchFamily="18" charset="0"/>
            </a:endParaRPr>
          </a:p>
          <a:p>
            <a:pPr lvl="8">
              <a:buFont typeface="Wingdings" pitchFamily="2" charset="2"/>
              <a:buChar char="ü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>
                <a:latin typeface="Candara" pitchFamily="34" charset="0"/>
                <a:ea typeface="Gadugi" pitchFamily="34" charset="0"/>
                <a:cs typeface="Times New Roman" pitchFamily="18" charset="0"/>
              </a:rPr>
              <a:t>Искусственный </a:t>
            </a:r>
            <a:r>
              <a:rPr lang="ru-RU" sz="2400" dirty="0">
                <a:latin typeface="Candara" pitchFamily="34" charset="0"/>
                <a:ea typeface="Gadugi" pitchFamily="34" charset="0"/>
                <a:cs typeface="Times New Roman" pitchFamily="18" charset="0"/>
              </a:rPr>
              <a:t>интеллект подбирает метод лечения с помощью игр и музыки(методы имеющие научно доказательную базу)</a:t>
            </a:r>
            <a:r>
              <a:rPr sz="2400" dirty="0">
                <a:latin typeface="Candara" pitchFamily="34" charset="0"/>
                <a:ea typeface="Gadugi" pitchFamily="34" charset="0"/>
                <a:cs typeface="Times New Roman" pitchFamily="18" charset="0"/>
              </a:rPr>
              <a:t> 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609152" y="101287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Решение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xmlns="" val="32285647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chemeClr val="tx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xmlns="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559690" y="124557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Рынок</a:t>
            </a:r>
            <a:endParaRPr sz="3600" dirty="0"/>
          </a:p>
        </p:txBody>
      </p:sp>
      <p:sp>
        <p:nvSpPr>
          <p:cNvPr id="17" name="Овал 16"/>
          <p:cNvSpPr/>
          <p:nvPr/>
        </p:nvSpPr>
        <p:spPr>
          <a:xfrm>
            <a:off x="2609012" y="275379"/>
            <a:ext cx="5821090" cy="5521263"/>
          </a:xfrm>
          <a:prstGeom prst="ellipse">
            <a:avLst/>
          </a:prstGeom>
          <a:solidFill>
            <a:srgbClr val="FBB3C1"/>
          </a:solidFill>
          <a:ln w="25400" cap="flat">
            <a:solidFill>
              <a:srgbClr val="FBB3C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3127340" y="1548478"/>
            <a:ext cx="4659658" cy="4248164"/>
          </a:xfrm>
          <a:prstGeom prst="ellipse">
            <a:avLst/>
          </a:prstGeom>
          <a:solidFill>
            <a:srgbClr val="8F00FF"/>
          </a:solidFill>
          <a:ln w="25400" cap="flat">
            <a:solidFill>
              <a:srgbClr val="8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57601" y="889659"/>
            <a:ext cx="4062406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400" dirty="0">
                <a:latin typeface="Gilroy-Light"/>
              </a:rPr>
              <a:t>Рынок </a:t>
            </a:r>
            <a:r>
              <a:rPr lang="en-US" sz="2400" dirty="0">
                <a:latin typeface="Gilroy-Light"/>
              </a:rPr>
              <a:t>TAM </a:t>
            </a:r>
            <a:r>
              <a:rPr lang="ru-RU" sz="2400" dirty="0">
                <a:latin typeface="Gilroy-Light"/>
              </a:rPr>
              <a:t>1 750 000 000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Light"/>
              <a:sym typeface="Helvetic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45392" y="1984192"/>
            <a:ext cx="2110154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Gilroy-Light"/>
              </a:rPr>
              <a:t>Рынок SAM</a:t>
            </a:r>
            <a:r>
              <a:rPr lang="ru-RU" sz="2400" dirty="0" smtClean="0">
                <a:solidFill>
                  <a:schemeClr val="bg1"/>
                </a:solidFill>
                <a:latin typeface="Gilroy-Light"/>
              </a:rPr>
              <a:t>: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Gilroy-Light"/>
              </a:rPr>
              <a:t>350 </a:t>
            </a:r>
            <a:r>
              <a:rPr lang="ru-RU" sz="2400" dirty="0">
                <a:solidFill>
                  <a:schemeClr val="bg1"/>
                </a:solidFill>
                <a:latin typeface="Gilroy-Light"/>
              </a:rPr>
              <a:t>000 000 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ilroy-Light"/>
              <a:sym typeface="Helvetica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3993502" y="2815185"/>
            <a:ext cx="2969466" cy="2981457"/>
          </a:xfrm>
          <a:prstGeom prst="ellipse">
            <a:avLst/>
          </a:prstGeom>
          <a:solidFill>
            <a:srgbClr val="FF2F2D"/>
          </a:solidFill>
          <a:ln w="25400" cap="flat">
            <a:solidFill>
              <a:srgbClr val="FF2F2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22348" y="4130947"/>
            <a:ext cx="2717541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Рынок </a:t>
            </a:r>
            <a:r>
              <a:rPr lang="ru-RU" sz="2400" dirty="0">
                <a:latin typeface="Gilroy-Light"/>
              </a:rPr>
              <a:t>SOM</a:t>
            </a:r>
            <a:r>
              <a:rPr lang="ru-RU" sz="2400" dirty="0" smtClean="0">
                <a:latin typeface="Gilroy-Light"/>
              </a:rPr>
              <a:t>:</a:t>
            </a:r>
          </a:p>
          <a:p>
            <a:pPr algn="ctr"/>
            <a:r>
              <a:rPr lang="ru-RU" sz="2400" dirty="0" smtClean="0">
                <a:latin typeface="Gilroy-Light"/>
              </a:rPr>
              <a:t>70 </a:t>
            </a:r>
            <a:r>
              <a:rPr lang="ru-RU" sz="2400" dirty="0">
                <a:latin typeface="Gilroy-Light"/>
              </a:rPr>
              <a:t>000 000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roy-Light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60417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xmlns="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673166" y="2456799"/>
            <a:ext cx="10932680" cy="34163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indent="457200">
              <a:buFont typeface="Wingdings" pitchFamily="2" charset="2"/>
              <a:buChar char="ü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Потребители зарегистрируются в приложении и укажут основную проблему, которая их тревожит. </a:t>
            </a:r>
            <a:endParaRPr lang="ru-RU" sz="2400" dirty="0" smtClean="0"/>
          </a:p>
          <a:p>
            <a:pPr lvl="8" indent="457200">
              <a:buFont typeface="Wingdings" pitchFamily="2" charset="2"/>
              <a:buChar char="ü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err="1" smtClean="0"/>
              <a:t>Нейросеть</a:t>
            </a:r>
            <a:r>
              <a:rPr lang="ru-RU" sz="2400" dirty="0" smtClean="0"/>
              <a:t> </a:t>
            </a:r>
            <a:r>
              <a:rPr lang="ru-RU" sz="2400" dirty="0"/>
              <a:t>подберёт оптимальный и уникальный курс реабилитации со всеми услугами и возможностями, после окончание пробного периода в 1 месяц </a:t>
            </a:r>
            <a:r>
              <a:rPr lang="ru-RU" sz="2400" dirty="0" smtClean="0"/>
              <a:t>клиенту </a:t>
            </a:r>
            <a:r>
              <a:rPr lang="ru-RU" sz="2400" dirty="0"/>
              <a:t>будут представлены виды подписок. </a:t>
            </a:r>
            <a:endParaRPr lang="ru-RU" sz="2400" dirty="0" smtClean="0"/>
          </a:p>
          <a:p>
            <a:pPr lvl="8" indent="457200">
              <a:buFont typeface="Wingdings" pitchFamily="2" charset="2"/>
              <a:buChar char="ü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/>
              <a:t>Оплата </a:t>
            </a:r>
            <a:r>
              <a:rPr lang="ru-RU" sz="2400" dirty="0"/>
              <a:t>будет осуществляться безналичным способ через онлайн кассу банка на выбор. </a:t>
            </a:r>
            <a:endParaRPr lang="ru-RU" sz="2400" dirty="0" smtClean="0"/>
          </a:p>
          <a:p>
            <a:pPr lvl="8" indent="457200">
              <a:buFont typeface="Wingdings" pitchFamily="2" charset="2"/>
              <a:buChar char="ü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 smtClean="0"/>
              <a:t>Для </a:t>
            </a:r>
            <a:r>
              <a:rPr lang="ru-RU" sz="2400" dirty="0"/>
              <a:t>продвижения приложения будет использоваться реклама в социальных сетях и рекламы у </a:t>
            </a:r>
            <a:r>
              <a:rPr lang="ru-RU" sz="2400" dirty="0" err="1" smtClean="0"/>
              <a:t>блогеров</a:t>
            </a:r>
            <a:r>
              <a:rPr lang="ru-RU" sz="2400" dirty="0" smtClean="0"/>
              <a:t>.</a:t>
            </a:r>
            <a:endParaRPr sz="2400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559690" y="116414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xmlns="" val="34810442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xmlns="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523740" y="2447778"/>
            <a:ext cx="11124309" cy="3816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indent="457200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200" dirty="0">
                <a:sym typeface="Gilroy-Light"/>
              </a:rPr>
              <a:t>То к чему мы пришли на данный момент: Уровень готовности продукта TRL 1 - разработана идея проекта</a:t>
            </a:r>
            <a:r>
              <a:rPr lang="ru-RU" sz="2200" dirty="0" smtClean="0">
                <a:sym typeface="Gilroy-Light"/>
              </a:rPr>
              <a:t>.</a:t>
            </a:r>
          </a:p>
          <a:p>
            <a:pPr lvl="8" indent="457200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200" dirty="0" smtClean="0">
                <a:sym typeface="Gilroy-Light"/>
              </a:rPr>
              <a:t/>
            </a:r>
            <a:br>
              <a:rPr lang="ru-RU" sz="2200" dirty="0" smtClean="0">
                <a:sym typeface="Gilroy-Light"/>
              </a:rPr>
            </a:br>
            <a:r>
              <a:rPr lang="ru-RU" sz="2200" dirty="0" smtClean="0">
                <a:sym typeface="Gilroy-Light"/>
              </a:rPr>
              <a:t>"</a:t>
            </a:r>
            <a:r>
              <a:rPr lang="ru-RU" sz="2200" dirty="0">
                <a:sym typeface="Gilroy-Light"/>
              </a:rPr>
              <a:t>Задел": предложена идея проекта и концепция ее реализации, сформулирована и проверена гипотеза о востребованности услуги в виде мобильного приложения для психологической помощи, проведено проблемное интервью, на основе которого определена целевая аудитория, определен потенциал рынка и основные конкуренты, построена и уточнена бизнес модель, сформулировано ценностное предложение, построена карта пути клиента, оценены ключевые экономические показатели проекта, подготовлена презентация для представления проекта потенциальным партнерам и инвесторам</a:t>
            </a:r>
            <a:r>
              <a:rPr sz="2200" dirty="0"/>
              <a:t> 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559690" y="130911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Текущие результаты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xmlns="" val="299303782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486684" y="9434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Команда</a:t>
            </a:r>
            <a:endParaRPr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993857" y="2090057"/>
            <a:ext cx="10091485" cy="41549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2400" dirty="0" smtClean="0">
                <a:latin typeface="Gilroy-Light"/>
              </a:rPr>
              <a:t>Романов Максим Юрьевич </a:t>
            </a:r>
          </a:p>
          <a:p>
            <a:pPr algn="ctr"/>
            <a:r>
              <a:rPr lang="ru-RU" sz="2400" dirty="0" smtClean="0">
                <a:latin typeface="Gilroy-Light"/>
              </a:rPr>
              <a:t>– CEO, лидер, опыт в обучении Акселераторе КИУ. Компетенции: готовность взять на себя ответственность за команду. Обеспечивает управление рабочей группой и контроль качества в рамках всех этапов проекта.</a:t>
            </a:r>
          </a:p>
          <a:p>
            <a:pPr algn="ctr"/>
            <a:endParaRPr lang="ru-RU" sz="2400" dirty="0" smtClean="0">
              <a:latin typeface="Gilroy-Light"/>
            </a:endParaRPr>
          </a:p>
          <a:p>
            <a:pPr algn="ctr"/>
            <a:r>
              <a:rPr lang="ru-RU" sz="2400" dirty="0" smtClean="0">
                <a:latin typeface="Gilroy-Light"/>
              </a:rPr>
              <a:t>Лисовский </a:t>
            </a:r>
            <a:r>
              <a:rPr lang="ru-RU" sz="2400" dirty="0">
                <a:latin typeface="Gilroy-Light"/>
              </a:rPr>
              <a:t>Валерий Сергеевич </a:t>
            </a:r>
            <a:endParaRPr lang="ru-RU" sz="2400" dirty="0" smtClean="0">
              <a:latin typeface="Gilroy-Light"/>
            </a:endParaRPr>
          </a:p>
          <a:p>
            <a:pPr algn="ctr"/>
            <a:r>
              <a:rPr lang="ru-RU" sz="2400" dirty="0" smtClean="0">
                <a:latin typeface="Gilroy-Light"/>
              </a:rPr>
              <a:t>- </a:t>
            </a:r>
            <a:r>
              <a:rPr lang="ru-RU" sz="2400" dirty="0">
                <a:latin typeface="Gilroy-Light"/>
              </a:rPr>
              <a:t>Маркетолог с опытом в обучении Акселераторе КИУ.  Способен оценивать рынок и выделять тренды для роста компании.</a:t>
            </a:r>
          </a:p>
          <a:p>
            <a:pPr algn="ctr"/>
            <a:endParaRPr lang="ru-RU" sz="2400" dirty="0" smtClean="0">
              <a:latin typeface="Gilroy-Light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12682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chemeClr val="tx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10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xmlns="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673166" y="1858365"/>
            <a:ext cx="11114762" cy="48936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ym typeface="Gilroy-Light"/>
              </a:rPr>
              <a:t>1. Расширение географического охвата: Постепенное расширение приложения на новые города, регионы и страны чтобы увеличить количество потенциальных клиентов и исполнителей.</a:t>
            </a:r>
            <a:br>
              <a:rPr lang="ru-RU" sz="2000" dirty="0">
                <a:sym typeface="Gilroy-Light"/>
              </a:rPr>
            </a:br>
            <a:r>
              <a:rPr lang="ru-RU" sz="2000" dirty="0">
                <a:sym typeface="Gilroy-Light"/>
              </a:rPr>
              <a:t>2. Расширение категорий услуг: Добавление новых категорий услуг, чтобы удовлетворить потребности различных клиентов. </a:t>
            </a:r>
            <a:br>
              <a:rPr lang="ru-RU" sz="2000" dirty="0">
                <a:sym typeface="Gilroy-Light"/>
              </a:rPr>
            </a:br>
            <a:r>
              <a:rPr lang="ru-RU" sz="2000" dirty="0">
                <a:sym typeface="Gilroy-Light"/>
              </a:rPr>
              <a:t>3. Улучшение пользовательского интерфейса: Постоянное совершенствование дизайна и функциональности приложения, чтобы обеспечить максимальную удобство и интуитивность использования для клиентов и исполнителей.</a:t>
            </a:r>
            <a:br>
              <a:rPr lang="ru-RU" sz="2000" dirty="0">
                <a:sym typeface="Gilroy-Light"/>
              </a:rPr>
            </a:br>
            <a:r>
              <a:rPr lang="ru-RU" sz="2000" dirty="0">
                <a:sym typeface="Gilroy-Light"/>
              </a:rPr>
              <a:t>4. Внедрение функций рейтинга и отзывов: Реализация системы оценок и отзывов, чтобы клиенты могли делиться своим опытом работы с исполнителями, а исполнители могли получать положительные отзывы и повышать свою репутацию.</a:t>
            </a:r>
            <a:br>
              <a:rPr lang="ru-RU" sz="2000" dirty="0">
                <a:sym typeface="Gilroy-Light"/>
              </a:rPr>
            </a:br>
            <a:r>
              <a:rPr lang="ru-RU" sz="2000" dirty="0">
                <a:sym typeface="Gilroy-Light"/>
              </a:rPr>
              <a:t>6. Разработка программы лояльности: Создание программы лояльности, которая будет поощрять клиентов и их друзей, которые выступили по реферальной ссылке, например, скидками, бонусами или специальными предложениями.</a:t>
            </a:r>
            <a:r>
              <a:rPr lang="ru-RU" sz="1600" dirty="0">
                <a:sym typeface="Gilroy-Light"/>
              </a:rPr>
              <a:t/>
            </a:r>
            <a:br>
              <a:rPr lang="ru-RU" sz="1600" dirty="0">
                <a:sym typeface="Gilroy-Light"/>
              </a:rPr>
            </a:br>
            <a:endParaRPr lang="ru-RU" sz="1600" dirty="0">
              <a:sym typeface="Gilroy-Ligh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673166" y="100080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Планы развития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xmlns="" val="26190381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3200" dirty="0"/>
              <a:t>КОНТАКТЫ</a:t>
            </a:r>
            <a:endParaRPr sz="32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+7</a:t>
            </a:r>
            <a:r>
              <a:rPr dirty="0"/>
              <a:t> </a:t>
            </a:r>
            <a:r>
              <a:rPr lang="ru-RU" dirty="0"/>
              <a:t>917 884 83 03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E</a:t>
            </a:r>
            <a:r>
              <a:rPr dirty="0"/>
              <a:t>mail</a:t>
            </a:r>
            <a:r>
              <a:rPr lang="ru-RU" dirty="0"/>
              <a:t> </a:t>
            </a:r>
            <a:r>
              <a:rPr lang="en-US" dirty="0"/>
              <a:t>romanovm116@gmail.com</a:t>
            </a:r>
            <a:endParaRPr dirty="0"/>
          </a:p>
        </p:txBody>
      </p:sp>
      <p:sp>
        <p:nvSpPr>
          <p:cNvPr id="9" name="Квадрат"/>
          <p:cNvSpPr/>
          <p:nvPr/>
        </p:nvSpPr>
        <p:spPr>
          <a:xfrm rot="5400000">
            <a:off x="8002736" y="2636073"/>
            <a:ext cx="5063933" cy="3379921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3305</TotalTime>
  <Words>320</Words>
  <Application>Microsoft Office PowerPoint</Application>
  <PresentationFormat>Произвольный</PresentationFormat>
  <Paragraphs>48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Елена</cp:lastModifiedBy>
  <cp:revision>37</cp:revision>
  <dcterms:modified xsi:type="dcterms:W3CDTF">2023-11-27T18:14:21Z</dcterms:modified>
</cp:coreProperties>
</file>