
<file path=[Content_Types].xml><?xml version="1.0" encoding="utf-8"?>
<Types xmlns="http://schemas.openxmlformats.org/package/2006/content-types">
  <Default Extension="fntdata" ContentType="application/x-fontdata"/>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9144000" cy="5143500" type="screen16x9"/>
  <p:notesSz cx="6858000" cy="9144000"/>
  <p:embeddedFontLst>
    <p:embeddedFont>
      <p:font typeface="Nunito" pitchFamily="2" charset="-52"/>
      <p:regular r:id="rId12"/>
      <p:bold r:id="rId13"/>
      <p:italic r:id="rId14"/>
      <p:boldItalic r:id="rId15"/>
    </p:embeddedFont>
    <p:embeddedFont>
      <p:font typeface="Trebuchet MS" panose="020B0603020202020204" pitchFamily="34" charset="0"/>
      <p:regular r:id="rId16"/>
      <p:bold r:id="rId17"/>
      <p:italic r:id="rId18"/>
      <p:boldItalic r:id="rId19"/>
    </p:embeddedFont>
    <p:embeddedFont>
      <p:font typeface="Wingdings 3" panose="05040102010807070707" pitchFamily="18" charset="2"/>
      <p:regular r:id="rId20"/>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291" autoAdjust="0"/>
    <p:restoredTop sz="94660"/>
  </p:normalViewPr>
  <p:slideViewPr>
    <p:cSldViewPr snapToGrid="0">
      <p:cViewPr varScale="1">
        <p:scale>
          <a:sx n="88" d="100"/>
          <a:sy n="88" d="100"/>
        </p:scale>
        <p:origin x="912" y="7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4.fntdata"/><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 name="Google Shape;52;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В презентации вы можете использовать </a:t>
            </a:r>
            <a:r>
              <a:rPr lang="ru" b="1">
                <a:solidFill>
                  <a:schemeClr val="dk1"/>
                </a:solidFill>
                <a:latin typeface="Nunito"/>
                <a:ea typeface="Nunito"/>
                <a:cs typeface="Nunito"/>
                <a:sym typeface="Nunito"/>
              </a:rPr>
              <a:t>любой дизайн, который вам нравится.</a:t>
            </a:r>
            <a:r>
              <a:rPr lang="ru">
                <a:solidFill>
                  <a:schemeClr val="dk1"/>
                </a:solidFill>
                <a:latin typeface="Nunito"/>
                <a:ea typeface="Nunito"/>
                <a:cs typeface="Nunito"/>
                <a:sym typeface="Nunito"/>
              </a:rPr>
              <a:t> Шаблон предназначен для копирования!</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На титульном слайде укажите: </a:t>
            </a:r>
            <a:endParaRPr>
              <a:solidFill>
                <a:schemeClr val="dk1"/>
              </a:solidFill>
              <a:latin typeface="Nunito"/>
              <a:ea typeface="Nunito"/>
              <a:cs typeface="Nunito"/>
              <a:sym typeface="Nunito"/>
            </a:endParaRPr>
          </a:p>
          <a:p>
            <a:pPr marL="457200" lvl="0" indent="-298450" algn="l" rtl="0">
              <a:lnSpc>
                <a:spcPct val="115000"/>
              </a:lnSpc>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название вашего проекта (в тексте миссии есть статья с рекомендациями как стоит и как не стоит называть проект)</a:t>
            </a:r>
            <a:endParaRPr>
              <a:solidFill>
                <a:schemeClr val="dk1"/>
              </a:solidFill>
              <a:latin typeface="Nunito"/>
              <a:ea typeface="Nunito"/>
              <a:cs typeface="Nunito"/>
              <a:sym typeface="Nunito"/>
            </a:endParaRPr>
          </a:p>
          <a:p>
            <a:pPr marL="457200" lvl="0" indent="-298450" algn="l" rtl="0">
              <a:lnSpc>
                <a:spcPct val="115000"/>
              </a:lnSpc>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ваш вуз или колледж (название или принятую аббревиатуру)</a:t>
            </a:r>
            <a:endParaRPr>
              <a:solidFill>
                <a:schemeClr val="dk1"/>
              </a:solidFill>
              <a:latin typeface="Nunito"/>
              <a:ea typeface="Nunito"/>
              <a:cs typeface="Nunito"/>
              <a:sym typeface="Nunito"/>
            </a:endParaRPr>
          </a:p>
          <a:p>
            <a:pPr marL="457200" lvl="0" indent="-298450" algn="l" rtl="0">
              <a:lnSpc>
                <a:spcPct val="115000"/>
              </a:lnSpc>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номинацию (подробнее о номинациях см. положение о конкурсе):</a:t>
            </a:r>
            <a:endParaRPr>
              <a:solidFill>
                <a:schemeClr val="dk1"/>
              </a:solidFill>
              <a:latin typeface="Nunito"/>
              <a:ea typeface="Nunito"/>
              <a:cs typeface="Nunito"/>
              <a:sym typeface="Nunito"/>
            </a:endParaRPr>
          </a:p>
          <a:p>
            <a:pPr marL="914400" lvl="0" indent="-298450" algn="l" rtl="0">
              <a:lnSpc>
                <a:spcPct val="115000"/>
              </a:lnSpc>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«Развитие городской среды»</a:t>
            </a:r>
            <a:endParaRPr>
              <a:solidFill>
                <a:schemeClr val="dk1"/>
              </a:solidFill>
              <a:latin typeface="Nunito"/>
              <a:ea typeface="Nunito"/>
              <a:cs typeface="Nunito"/>
              <a:sym typeface="Nunito"/>
            </a:endParaRPr>
          </a:p>
          <a:p>
            <a:pPr marL="914400" lvl="0" indent="-298450" algn="l" rtl="0">
              <a:lnSpc>
                <a:spcPct val="115000"/>
              </a:lnSpc>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«Молодежный социальный проект»</a:t>
            </a:r>
            <a:endParaRPr>
              <a:solidFill>
                <a:schemeClr val="dk1"/>
              </a:solidFill>
              <a:latin typeface="Nunito"/>
              <a:ea typeface="Nunito"/>
              <a:cs typeface="Nunito"/>
              <a:sym typeface="Nunito"/>
            </a:endParaRPr>
          </a:p>
          <a:p>
            <a:pPr marL="914400" lvl="0" indent="-298450" algn="l" rtl="0">
              <a:lnSpc>
                <a:spcPct val="115000"/>
              </a:lnSpc>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«Восстановление промышленного потенциала Республики»</a:t>
            </a:r>
            <a:endParaRPr>
              <a:solidFill>
                <a:schemeClr val="dk1"/>
              </a:solidFill>
              <a:latin typeface="Nunito"/>
              <a:ea typeface="Nunito"/>
              <a:cs typeface="Nunito"/>
              <a:sym typeface="Nunito"/>
            </a:endParaRPr>
          </a:p>
          <a:p>
            <a:pPr marL="914400" lvl="0" indent="-298450" algn="l" rtl="0">
              <a:lnSpc>
                <a:spcPct val="115000"/>
              </a:lnSpc>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«Социальное предпринимательство и создание сообществ молодых предпринимателей»</a:t>
            </a:r>
            <a:endParaRPr>
              <a:solidFill>
                <a:schemeClr val="dk1"/>
              </a:solidFill>
              <a:latin typeface="Nunito"/>
              <a:ea typeface="Nunito"/>
              <a:cs typeface="Nunito"/>
              <a:sym typeface="Nunito"/>
            </a:endParaRPr>
          </a:p>
          <a:p>
            <a:pPr marL="914400" lvl="0" indent="-298450" algn="l" rtl="0">
              <a:lnSpc>
                <a:spcPct val="115000"/>
              </a:lnSpc>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«Развитие агропромышленного комплекса»</a:t>
            </a:r>
            <a:endParaRPr>
              <a:solidFill>
                <a:schemeClr val="dk1"/>
              </a:solidFill>
              <a:latin typeface="Nunito"/>
              <a:ea typeface="Nunito"/>
              <a:cs typeface="Nunito"/>
              <a:sym typeface="Nunito"/>
            </a:endParaRPr>
          </a:p>
          <a:p>
            <a:pPr marL="914400" lvl="0" indent="-298450" algn="l" rtl="0">
              <a:lnSpc>
                <a:spcPct val="115000"/>
              </a:lnSpc>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«ЭКО Инициатива»</a:t>
            </a:r>
            <a:endParaRPr>
              <a:solidFill>
                <a:schemeClr val="dk1"/>
              </a:solidFill>
              <a:latin typeface="Nunito"/>
              <a:ea typeface="Nunito"/>
              <a:cs typeface="Nunito"/>
              <a:sym typeface="Nunito"/>
            </a:endParaRPr>
          </a:p>
          <a:p>
            <a:pPr marL="914400" lvl="0" indent="-298450" algn="l" rtl="0">
              <a:lnSpc>
                <a:spcPct val="115000"/>
              </a:lnSpc>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«Крепкая семья»</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9" name="Google Shape;59;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0" algn="l" rtl="0">
              <a:lnSpc>
                <a:spcPct val="115000"/>
              </a:lnSpc>
              <a:spcBef>
                <a:spcPts val="1200"/>
              </a:spcBef>
              <a:spcAft>
                <a:spcPts val="0"/>
              </a:spcAft>
              <a:buClr>
                <a:schemeClr val="dk1"/>
              </a:buClr>
              <a:buSzPts val="1100"/>
              <a:buFont typeface="Arial"/>
              <a:buNone/>
            </a:pPr>
            <a:r>
              <a:rPr lang="ru">
                <a:solidFill>
                  <a:schemeClr val="dk1"/>
                </a:solidFill>
                <a:highlight>
                  <a:srgbClr val="FFFF00"/>
                </a:highlight>
                <a:latin typeface="Nunito"/>
                <a:ea typeface="Nunito"/>
                <a:cs typeface="Nunito"/>
                <a:sym typeface="Nunito"/>
              </a:rPr>
              <a:t>Перед заполнением слайда обратите внимание на статьи о заполнении паспорта проектной идеи и об ошибках при его заполнении — они указаны в тексте миссии</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Проблема, которую вы решаете, не существует в вакууме.</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Должен быть кто-то, кто от неё страдает, иначе это не проблема. В качестве пользователя мы предлагаем выбрать группу людей, для которых эта проблема актуальна. Например, в группу могут входить люди определенной профессии или рода деятельности, жители района или города, потребители какого-то товара или услуги, владельцы какой-то собственности и так далее.</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Проблема возникает не на пустом месте.</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А тогда, когда пользователь совершает некоторые действия, чтобы прийти к желаемому результату. Масштабы действия могут быть разные: от продажи квартиры и выбора учебного заведения до заполнения формы на сайте или выброса мусора.</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Так или иначе, при совершении этого действия что-то идёт не так, пользователь сталкивается с каким-то неудобством, барьером, которое либо вообще не даёт совершить это действие, либо затрудняет его, делает неприятным.</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Хороший индикатор: пользователь вынужден тратить дополнительное время, деньги, нервы, здоровье, чтобы решить свою первоначальную задачу.</a:t>
            </a:r>
            <a:endParaRPr>
              <a:solidFill>
                <a:schemeClr val="dk1"/>
              </a:solidFill>
              <a:latin typeface="Nunito"/>
              <a:ea typeface="Nunito"/>
              <a:cs typeface="Nunito"/>
              <a:sym typeface="Nunito"/>
            </a:endParaRPr>
          </a:p>
          <a:p>
            <a:pPr marL="457200" lvl="0" indent="0" algn="l" rtl="0">
              <a:lnSpc>
                <a:spcPct val="115000"/>
              </a:lnSpc>
              <a:spcBef>
                <a:spcPts val="1200"/>
              </a:spcBef>
              <a:spcAft>
                <a:spcPts val="1200"/>
              </a:spcAft>
              <a:buClr>
                <a:schemeClr val="dk1"/>
              </a:buClr>
              <a:buSzPts val="1100"/>
              <a:buFont typeface="Arial"/>
              <a:buNone/>
            </a:pPr>
            <a:r>
              <a:rPr lang="ru">
                <a:solidFill>
                  <a:schemeClr val="dk1"/>
                </a:solidFill>
                <a:latin typeface="Nunito"/>
                <a:ea typeface="Nunito"/>
                <a:cs typeface="Nunito"/>
                <a:sym typeface="Nunito"/>
              </a:rPr>
              <a:t>Обратите внимание, что задача часто всё же решается, хоть и не самым оптимальным способом. Как раз в этом месте вы можете предложить более оптимальное решение, то есть, менее затратное по деньгам, времени или нервам. Именно решение вам и предстоит разработать в ходе интенсива.</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5" name="Google Shape;65;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Насколько актуальна проблема, которую вы решаете?</a:t>
            </a:r>
            <a:endParaRPr>
              <a:solidFill>
                <a:schemeClr val="dk1"/>
              </a:solidFill>
              <a:latin typeface="Nunito"/>
              <a:ea typeface="Nunito"/>
              <a:cs typeface="Nunito"/>
              <a:sym typeface="Nunito"/>
            </a:endParaRPr>
          </a:p>
          <a:p>
            <a:pPr marL="457200" lvl="0" indent="-298450" algn="l" rtl="0">
              <a:lnSpc>
                <a:spcPct val="115000"/>
              </a:lnSpc>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кто несёт ущерб и в чём он выражается? (время, деньги, здоровье и т.д.)</a:t>
            </a:r>
            <a:endParaRPr>
              <a:solidFill>
                <a:schemeClr val="dk1"/>
              </a:solidFill>
              <a:latin typeface="Nunito"/>
              <a:ea typeface="Nunito"/>
              <a:cs typeface="Nunito"/>
              <a:sym typeface="Nunito"/>
            </a:endParaRPr>
          </a:p>
          <a:p>
            <a:pPr marL="457200" lvl="0" indent="-298450" algn="l" rtl="0">
              <a:lnSpc>
                <a:spcPct val="115000"/>
              </a:lnSpc>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что будет, если проблему не решать? к каким последствиям это приведёт в ближайшее время и в отдалённой перспективе?</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0" lvl="0" indent="0" algn="l" rtl="0">
              <a:lnSpc>
                <a:spcPct val="115000"/>
              </a:lnSpc>
              <a:spcBef>
                <a:spcPts val="0"/>
              </a:spcBef>
              <a:spcAft>
                <a:spcPts val="0"/>
              </a:spcAft>
              <a:buClr>
                <a:schemeClr val="dk1"/>
              </a:buClr>
              <a:buSzPts val="1100"/>
              <a:buFont typeface="Arial"/>
              <a:buNone/>
            </a:pPr>
            <a:r>
              <a:rPr lang="ru">
                <a:solidFill>
                  <a:schemeClr val="dk1"/>
                </a:solidFill>
                <a:highlight>
                  <a:srgbClr val="FFFF00"/>
                </a:highlight>
                <a:latin typeface="Nunito"/>
                <a:ea typeface="Nunito"/>
                <a:cs typeface="Nunito"/>
                <a:sym typeface="Nunito"/>
              </a:rPr>
              <a:t>У вас может ещё не быть никаких данных о рынке или других цифр, которые подтверждают актуальность проблемы или задачи. Если так, пока пропустите этот слайд, но к нему нужно будет вернуться на втором этапе интенсива во время исследования.</a:t>
            </a:r>
            <a:endParaRPr>
              <a:solidFill>
                <a:schemeClr val="dk1"/>
              </a:solidFill>
              <a:highlight>
                <a:srgbClr val="FFFF00"/>
              </a:highlight>
              <a:latin typeface="Nunito"/>
              <a:ea typeface="Nunito"/>
              <a:cs typeface="Nunito"/>
              <a:sym typeface="Nunito"/>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1" name="Google Shape;71;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0" algn="l" rtl="0">
              <a:lnSpc>
                <a:spcPct val="100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Поиск аналогов своего продукта/услуги помогает команде позаимствовать чужие удачные решения для внедрения в собственный продукт, а также даёт базовое представление о рынке и о том, что сейчас на нём востребовано.</a:t>
            </a:r>
            <a:endParaRPr>
              <a:solidFill>
                <a:schemeClr val="dk1"/>
              </a:solidFill>
              <a:latin typeface="Nunito"/>
              <a:ea typeface="Nunito"/>
              <a:cs typeface="Nunito"/>
              <a:sym typeface="Nunito"/>
            </a:endParaRPr>
          </a:p>
          <a:p>
            <a:pPr marL="457200" lvl="0" indent="0" algn="l" rtl="0">
              <a:lnSpc>
                <a:spcPct val="100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Аналоги продукта бывают полными (прямые конкуренты) и частичными (косвенные конкуренты).</a:t>
            </a:r>
            <a:endParaRPr>
              <a:solidFill>
                <a:schemeClr val="dk1"/>
              </a:solidFill>
              <a:latin typeface="Nunito"/>
              <a:ea typeface="Nunito"/>
              <a:cs typeface="Nunito"/>
              <a:sym typeface="Nunito"/>
            </a:endParaRPr>
          </a:p>
          <a:p>
            <a:pPr marL="457200" lvl="0" indent="0" algn="l" rtl="0">
              <a:lnSpc>
                <a:spcPct val="100000"/>
              </a:lnSpc>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lnSpc>
                <a:spcPct val="100000"/>
              </a:lnSpc>
              <a:spcBef>
                <a:spcPts val="0"/>
              </a:spcBef>
              <a:spcAft>
                <a:spcPts val="0"/>
              </a:spcAft>
              <a:buClr>
                <a:schemeClr val="dk1"/>
              </a:buClr>
              <a:buSzPts val="1100"/>
              <a:buFont typeface="Arial"/>
              <a:buNone/>
            </a:pPr>
            <a:r>
              <a:rPr lang="ru" b="1">
                <a:solidFill>
                  <a:schemeClr val="dk1"/>
                </a:solidFill>
                <a:latin typeface="Nunito"/>
                <a:ea typeface="Nunito"/>
                <a:cs typeface="Nunito"/>
                <a:sym typeface="Nunito"/>
              </a:rPr>
              <a:t>Полные аналоги</a:t>
            </a:r>
            <a:r>
              <a:rPr lang="ru">
                <a:solidFill>
                  <a:schemeClr val="dk1"/>
                </a:solidFill>
                <a:latin typeface="Nunito"/>
                <a:ea typeface="Nunito"/>
                <a:cs typeface="Nunito"/>
                <a:sym typeface="Nunito"/>
              </a:rPr>
              <a:t> (прямые конкуренты) — это продукты, которые похожи на ваш, ориентированы на ту же аудиторию и решают те же задачи, что и ваш продукт. Например, полными аналогами машины марки Kia будут машины Skoda и Volkswagen.</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b="1">
                <a:solidFill>
                  <a:schemeClr val="dk1"/>
                </a:solidFill>
                <a:latin typeface="Nunito"/>
                <a:ea typeface="Nunito"/>
                <a:cs typeface="Nunito"/>
                <a:sym typeface="Nunito"/>
              </a:rPr>
              <a:t>Частичными аналогами</a:t>
            </a:r>
            <a:r>
              <a:rPr lang="ru">
                <a:solidFill>
                  <a:schemeClr val="dk1"/>
                </a:solidFill>
                <a:latin typeface="Nunito"/>
                <a:ea typeface="Nunito"/>
                <a:cs typeface="Nunito"/>
                <a:sym typeface="Nunito"/>
              </a:rPr>
              <a:t> (косвенными конкурентами) могут быть либо продукты, которые не похожи на ваш, но решают ту же проблему клиентов, либо схожие с вашим продукты, ориентированные на другую целевую аудиторию. Например, энергетические напитки — это частичные аналоги кофе, потому что они решают ту же задачу сохранения бодрости. Магазины профессиональной косметики — косвенные конкуренты салонов красоты, так как они вынуждают клиентов проводить себе процедуры самостоятельно, но при этом экономят им деньги. Косвенными конкурентами так же стоит считать иностранные продукты или услуги, не представленные в России, то есть ориентированные на другую целевую аудиторию. Важно посмотреть и их, так как они показывают перспективы развития технологического направления в России в дальнейшем.</a:t>
            </a:r>
            <a:endParaRPr>
              <a:solidFill>
                <a:schemeClr val="dk1"/>
              </a:solidFill>
              <a:latin typeface="Nunito"/>
              <a:ea typeface="Nunito"/>
              <a:cs typeface="Nunito"/>
              <a:sym typeface="Nunito"/>
            </a:endParaRPr>
          </a:p>
          <a:p>
            <a:pPr marL="457200" lvl="0" indent="0" algn="l" rtl="0">
              <a:lnSpc>
                <a:spcPct val="100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Как и с остальными слайдами, мы не ограничиваем вас в шаблоне. Вы можете изложить результаты в виде сравнительной таблицы, где ваш проект сравнивается с аналогичными по каким-то параметрам или свойствам. Главное, чтобы было понятно, </a:t>
            </a:r>
            <a:r>
              <a:rPr lang="ru" b="1">
                <a:solidFill>
                  <a:schemeClr val="dk1"/>
                </a:solidFill>
                <a:latin typeface="Nunito"/>
                <a:ea typeface="Nunito"/>
                <a:cs typeface="Nunito"/>
                <a:sym typeface="Nunito"/>
              </a:rPr>
              <a:t>чем ваш проект отличается от аналогов, в чем превосходит их и как это помогает решать заявленную проблему.</a:t>
            </a:r>
            <a:endParaRPr>
              <a:solidFill>
                <a:schemeClr val="dk1"/>
              </a:solidFill>
              <a:latin typeface="Nunito"/>
              <a:ea typeface="Nunito"/>
              <a:cs typeface="Nunito"/>
              <a:sym typeface="Nunito"/>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7" name="Google Shape;77;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0" algn="l" rtl="0">
              <a:lnSpc>
                <a:spcPct val="100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Мы используем такой шаблон формулировки решения, </a:t>
            </a:r>
            <a:r>
              <a:rPr lang="ru">
                <a:solidFill>
                  <a:schemeClr val="dk1"/>
                </a:solidFill>
                <a:highlight>
                  <a:srgbClr val="FFFF00"/>
                </a:highlight>
                <a:latin typeface="Nunito"/>
                <a:ea typeface="Nunito"/>
                <a:cs typeface="Nunito"/>
                <a:sym typeface="Nunito"/>
              </a:rPr>
              <a:t>но не настаиваем на нем:</a:t>
            </a:r>
            <a:r>
              <a:rPr lang="ru">
                <a:solidFill>
                  <a:schemeClr val="dk1"/>
                </a:solidFill>
                <a:latin typeface="Nunito"/>
                <a:ea typeface="Nunito"/>
                <a:cs typeface="Nunito"/>
                <a:sym typeface="Nunito"/>
              </a:rPr>
              <a:t> </a:t>
            </a:r>
            <a:endParaRPr>
              <a:solidFill>
                <a:schemeClr val="dk1"/>
              </a:solidFill>
              <a:latin typeface="Nunito"/>
              <a:ea typeface="Nunito"/>
              <a:cs typeface="Nunito"/>
              <a:sym typeface="Nunito"/>
            </a:endParaRPr>
          </a:p>
          <a:p>
            <a:pPr marL="457200" lvl="0" indent="0" algn="l" rtl="0">
              <a:lnSpc>
                <a:spcPct val="100000"/>
              </a:lnSpc>
              <a:spcBef>
                <a:spcPts val="0"/>
              </a:spcBef>
              <a:spcAft>
                <a:spcPts val="0"/>
              </a:spcAft>
              <a:buClr>
                <a:schemeClr val="dk1"/>
              </a:buClr>
              <a:buSzPts val="1100"/>
              <a:buFont typeface="Arial"/>
              <a:buNone/>
            </a:pPr>
            <a:r>
              <a:rPr lang="ru" i="1">
                <a:solidFill>
                  <a:schemeClr val="dk1"/>
                </a:solidFill>
                <a:latin typeface="Nunito"/>
                <a:ea typeface="Nunito"/>
                <a:cs typeface="Nunito"/>
                <a:sym typeface="Nunito"/>
              </a:rPr>
              <a:t>Для &lt;пользователей&gt;, которым нужно &lt;цель/желание потребность пользователя&gt;, Наш &lt;вид решения&gt; будет выполнять &lt;главную функцию&gt;. В отличие от &lt;альтернатив&gt;, наш продукт лучше тем, что &lt;описание преимуществ&gt;.</a:t>
            </a:r>
            <a:endParaRPr i="1">
              <a:solidFill>
                <a:schemeClr val="dk1"/>
              </a:solidFill>
              <a:latin typeface="Nunito"/>
              <a:ea typeface="Nunito"/>
              <a:cs typeface="Nunito"/>
              <a:sym typeface="Nunito"/>
            </a:endParaRPr>
          </a:p>
          <a:p>
            <a:pPr marL="457200" lvl="0" indent="0" algn="l" rtl="0">
              <a:lnSpc>
                <a:spcPct val="100000"/>
              </a:lnSpc>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lnSpc>
                <a:spcPct val="100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Так или иначе, из описания вашего решения должно быть понятно следующее:</a:t>
            </a:r>
            <a:endParaRPr>
              <a:solidFill>
                <a:schemeClr val="dk1"/>
              </a:solidFill>
              <a:latin typeface="Nunito"/>
              <a:ea typeface="Nunito"/>
              <a:cs typeface="Nunito"/>
              <a:sym typeface="Nunito"/>
            </a:endParaRPr>
          </a:p>
          <a:p>
            <a:pPr marL="914400" lvl="0" indent="-298450" algn="l" rtl="0">
              <a:lnSpc>
                <a:spcPct val="100000"/>
              </a:lnSpc>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чья проблема решается</a:t>
            </a:r>
            <a:endParaRPr>
              <a:solidFill>
                <a:schemeClr val="dk1"/>
              </a:solidFill>
              <a:latin typeface="Nunito"/>
              <a:ea typeface="Nunito"/>
              <a:cs typeface="Nunito"/>
              <a:sym typeface="Nunito"/>
            </a:endParaRPr>
          </a:p>
          <a:p>
            <a:pPr marL="914400" lvl="0" indent="-298450" algn="l" rtl="0">
              <a:lnSpc>
                <a:spcPct val="100000"/>
              </a:lnSpc>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что это за проблема</a:t>
            </a:r>
            <a:endParaRPr>
              <a:solidFill>
                <a:schemeClr val="dk1"/>
              </a:solidFill>
              <a:latin typeface="Nunito"/>
              <a:ea typeface="Nunito"/>
              <a:cs typeface="Nunito"/>
              <a:sym typeface="Nunito"/>
            </a:endParaRPr>
          </a:p>
          <a:p>
            <a:pPr marL="914400" lvl="0" indent="-298450" algn="l" rtl="0">
              <a:lnSpc>
                <a:spcPct val="100000"/>
              </a:lnSpc>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что представляет собой ваше решение</a:t>
            </a:r>
            <a:endParaRPr>
              <a:solidFill>
                <a:schemeClr val="dk1"/>
              </a:solidFill>
              <a:latin typeface="Nunito"/>
              <a:ea typeface="Nunito"/>
              <a:cs typeface="Nunito"/>
              <a:sym typeface="Nunito"/>
            </a:endParaRPr>
          </a:p>
          <a:p>
            <a:pPr marL="914400" lvl="0" indent="-298450" algn="l" rtl="0">
              <a:lnSpc>
                <a:spcPct val="100000"/>
              </a:lnSpc>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чем оно лучше аналогичных</a:t>
            </a:r>
            <a:endParaRPr>
              <a:solidFill>
                <a:schemeClr val="dk1"/>
              </a:solidFill>
              <a:latin typeface="Nunito"/>
              <a:ea typeface="Nunito"/>
              <a:cs typeface="Nunito"/>
              <a:sym typeface="Nunito"/>
            </a:endParaRPr>
          </a:p>
          <a:p>
            <a:pPr marL="457200" lvl="0" indent="0" algn="l" rtl="0">
              <a:lnSpc>
                <a:spcPct val="100000"/>
              </a:lnSpc>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lnSpc>
                <a:spcPct val="100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Например</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Для </a:t>
            </a:r>
            <a:r>
              <a:rPr lang="ru" b="1">
                <a:solidFill>
                  <a:schemeClr val="dk1"/>
                </a:solidFill>
                <a:latin typeface="Nunito"/>
                <a:ea typeface="Nunito"/>
                <a:cs typeface="Nunito"/>
                <a:sym typeface="Nunito"/>
              </a:rPr>
              <a:t>&lt;мам с колясками&gt;</a:t>
            </a:r>
            <a:r>
              <a:rPr lang="ru">
                <a:solidFill>
                  <a:schemeClr val="dk1"/>
                </a:solidFill>
                <a:latin typeface="Nunito"/>
                <a:ea typeface="Nunito"/>
                <a:cs typeface="Nunito"/>
                <a:sym typeface="Nunito"/>
              </a:rPr>
              <a:t>,</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которым нужно </a:t>
            </a:r>
            <a:r>
              <a:rPr lang="ru" b="1">
                <a:solidFill>
                  <a:schemeClr val="dk1"/>
                </a:solidFill>
                <a:latin typeface="Nunito"/>
                <a:ea typeface="Nunito"/>
                <a:cs typeface="Nunito"/>
                <a:sym typeface="Nunito"/>
              </a:rPr>
              <a:t>&lt;два раза в день гулять с ребенком&gt;</a:t>
            </a:r>
            <a:r>
              <a:rPr lang="ru">
                <a:solidFill>
                  <a:schemeClr val="dk1"/>
                </a:solidFill>
                <a:latin typeface="Nunito"/>
                <a:ea typeface="Nunito"/>
                <a:cs typeface="Nunito"/>
                <a:sym typeface="Nunito"/>
              </a:rPr>
              <a:t>,</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наше </a:t>
            </a:r>
            <a:r>
              <a:rPr lang="ru" b="1">
                <a:solidFill>
                  <a:schemeClr val="dk1"/>
                </a:solidFill>
                <a:latin typeface="Nunito"/>
                <a:ea typeface="Nunito"/>
                <a:cs typeface="Nunito"/>
                <a:sym typeface="Nunito"/>
              </a:rPr>
              <a:t>&lt;мобильное приложение&gt;</a:t>
            </a:r>
            <a:endParaRPr b="1">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будет </a:t>
            </a:r>
            <a:r>
              <a:rPr lang="ru" b="1">
                <a:solidFill>
                  <a:schemeClr val="dk1"/>
                </a:solidFill>
                <a:latin typeface="Nunito"/>
                <a:ea typeface="Nunito"/>
                <a:cs typeface="Nunito"/>
                <a:sym typeface="Nunito"/>
              </a:rPr>
              <a:t>&lt;строить удобные и интересные пешеходные маршруты прогулок&gt;.</a:t>
            </a:r>
            <a:endParaRPr b="1">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В отличие от </a:t>
            </a:r>
            <a:r>
              <a:rPr lang="ru" b="1">
                <a:solidFill>
                  <a:schemeClr val="dk1"/>
                </a:solidFill>
                <a:latin typeface="Nunito"/>
                <a:ea typeface="Nunito"/>
                <a:cs typeface="Nunito"/>
                <a:sym typeface="Nunito"/>
              </a:rPr>
              <a:t>&lt;Яндекс.Карт, Google Maps и 2Gis&gt;</a:t>
            </a:r>
            <a:r>
              <a:rPr lang="ru">
                <a:solidFill>
                  <a:schemeClr val="dk1"/>
                </a:solidFill>
                <a:latin typeface="Nunito"/>
                <a:ea typeface="Nunito"/>
                <a:cs typeface="Nunito"/>
                <a:sym typeface="Nunito"/>
              </a:rPr>
              <a:t>, наше приложение будет лучше тем,</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что </a:t>
            </a:r>
            <a:r>
              <a:rPr lang="ru" b="1">
                <a:solidFill>
                  <a:schemeClr val="dk1"/>
                </a:solidFill>
                <a:latin typeface="Nunito"/>
                <a:ea typeface="Nunito"/>
                <a:cs typeface="Nunito"/>
                <a:sym typeface="Nunito"/>
              </a:rPr>
              <a:t>&lt;оно будет учитывать все пандусы, лестницы, бордюры и подземные переходы и не будет предлагать мамам с колясками идти туда, где невозможно нормально пройти пешеходу&gt;.</a:t>
            </a:r>
            <a:endParaRPr b="1">
              <a:solidFill>
                <a:schemeClr val="dk1"/>
              </a:solidFill>
              <a:latin typeface="Nunito"/>
              <a:ea typeface="Nunito"/>
              <a:cs typeface="Nunito"/>
              <a:sym typeface="Nunito"/>
            </a:endParaRPr>
          </a:p>
          <a:p>
            <a:pPr marL="0" lvl="0" indent="0" algn="l" rtl="0">
              <a:lnSpc>
                <a:spcPct val="100000"/>
              </a:lnSpc>
              <a:spcBef>
                <a:spcPts val="120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3" name="Google Shape;83;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0" algn="l" rtl="0">
              <a:lnSpc>
                <a:spcPct val="100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Слайд с командой — это ваш способ представиться и показать, что вы способны справиться с поставленной задачей.</a:t>
            </a:r>
            <a:endParaRPr>
              <a:solidFill>
                <a:schemeClr val="dk1"/>
              </a:solidFill>
              <a:latin typeface="Nunito"/>
              <a:ea typeface="Nunito"/>
              <a:cs typeface="Nunito"/>
              <a:sym typeface="Nunito"/>
            </a:endParaRPr>
          </a:p>
          <a:p>
            <a:pPr marL="457200" lvl="0" indent="0" algn="l" rtl="0">
              <a:lnSpc>
                <a:spcPct val="100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Обычно здесь размещают фотографии, указывают, как кого зовут, должность в проекте</a:t>
            </a:r>
            <a:endParaRPr>
              <a:solidFill>
                <a:schemeClr val="dk1"/>
              </a:solidFill>
              <a:latin typeface="Nunito"/>
              <a:ea typeface="Nunito"/>
              <a:cs typeface="Nunito"/>
              <a:sym typeface="Nunito"/>
            </a:endParaRPr>
          </a:p>
          <a:p>
            <a:pPr marL="457200" lvl="0" indent="0" algn="l" rtl="0">
              <a:lnSpc>
                <a:spcPct val="100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Уместно рассказать о каких-то компетенциях и достижениях (если они у вас есть). Главное, чтобы эти они имели отношение к тому, что вы делаете. </a:t>
            </a:r>
            <a:endParaRPr>
              <a:solidFill>
                <a:schemeClr val="dk1"/>
              </a:solidFill>
              <a:latin typeface="Nunito"/>
              <a:ea typeface="Nunito"/>
              <a:cs typeface="Nunito"/>
              <a:sym typeface="Nunito"/>
            </a:endParaRPr>
          </a:p>
          <a:p>
            <a:pPr marL="457200" lvl="0" indent="0" algn="l" rtl="0">
              <a:lnSpc>
                <a:spcPct val="100000"/>
              </a:lnSpc>
              <a:spcBef>
                <a:spcPts val="0"/>
              </a:spcBef>
              <a:spcAft>
                <a:spcPts val="0"/>
              </a:spcAft>
              <a:buClr>
                <a:schemeClr val="dk1"/>
              </a:buClr>
              <a:buSzPts val="1100"/>
              <a:buFont typeface="Arial"/>
              <a:buNone/>
            </a:pPr>
            <a:r>
              <a:rPr lang="ru" i="1">
                <a:solidFill>
                  <a:schemeClr val="dk1"/>
                </a:solidFill>
                <a:latin typeface="Nunito"/>
                <a:ea typeface="Nunito"/>
                <a:cs typeface="Nunito"/>
                <a:sym typeface="Nunito"/>
              </a:rPr>
              <a:t>Например, в вашей команде есть участник, который помимо прочего работает фитнес-тренером. Если ваш проект связан, например, со спортивным питанием или мобильным приложением для спортсменов, то это большой плюс. Если же проект связан с компьютерным зрением или вы разрабатываете компьютерную игру — это не имеет значение и лучше этот факт опустить.   </a:t>
            </a:r>
            <a:endParaRPr i="1">
              <a:solidFill>
                <a:schemeClr val="dk1"/>
              </a:solidFill>
              <a:latin typeface="Nunito"/>
              <a:ea typeface="Nunito"/>
              <a:cs typeface="Nunito"/>
              <a:sym typeface="Nunito"/>
            </a:endParaRPr>
          </a:p>
          <a:p>
            <a:pPr marL="457200" lvl="0" indent="0" algn="l" rtl="0">
              <a:lnSpc>
                <a:spcPct val="100000"/>
              </a:lnSpc>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lnSpc>
                <a:spcPct val="100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Но ни в коем случае ничего не придумывайте и не вводите ваших зрителей в заблуждение!</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2e84c1f9743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2e84c1f974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a:t>На этом слайде запишите вопросы, на которые вы хотели бы получить ответы на данном этапе.</a:t>
            </a:r>
            <a:endParaRPr/>
          </a:p>
          <a:p>
            <a:pPr marL="0" lvl="0" indent="0" algn="l" rtl="0">
              <a:spcBef>
                <a:spcPts val="0"/>
              </a:spcBef>
              <a:spcAft>
                <a:spcPts val="0"/>
              </a:spcAft>
              <a:buNone/>
            </a:pPr>
            <a:endParaRPr/>
          </a:p>
          <a:p>
            <a:pPr marL="0" lvl="0" indent="0" algn="l" rtl="0">
              <a:spcBef>
                <a:spcPts val="0"/>
              </a:spcBef>
              <a:spcAft>
                <a:spcPts val="0"/>
              </a:spcAft>
              <a:buNone/>
            </a:pPr>
            <a:r>
              <a:rPr lang="ru" b="1"/>
              <a:t>Какие вопросы стоит задать</a:t>
            </a:r>
            <a:endParaRPr b="1"/>
          </a:p>
          <a:p>
            <a:pPr marL="0" lvl="0" indent="0" algn="l" rtl="0">
              <a:spcBef>
                <a:spcPts val="0"/>
              </a:spcBef>
              <a:spcAft>
                <a:spcPts val="0"/>
              </a:spcAft>
              <a:buNone/>
            </a:pPr>
            <a:endParaRPr/>
          </a:p>
          <a:p>
            <a:pPr marL="0" lvl="0" indent="0" algn="l" rtl="0">
              <a:spcBef>
                <a:spcPts val="0"/>
              </a:spcBef>
              <a:spcAft>
                <a:spcPts val="0"/>
              </a:spcAft>
              <a:buNone/>
            </a:pPr>
            <a:r>
              <a:rPr lang="ru"/>
              <a:t>О любом пункте, в котором вы не до конца уверены.</a:t>
            </a:r>
            <a:endParaRPr/>
          </a:p>
          <a:p>
            <a:pPr marL="0" lvl="0" indent="0" algn="l" rtl="0">
              <a:spcBef>
                <a:spcPts val="0"/>
              </a:spcBef>
              <a:spcAft>
                <a:spcPts val="0"/>
              </a:spcAft>
              <a:buNone/>
            </a:pPr>
            <a:r>
              <a:rPr lang="ru"/>
              <a:t>Здесь же вы можете высказывать разные предположения о том, как можно развить проект (если у вас их несколько и вы не знаете куда лучше двигаться) и попросить их прокомментировать.</a:t>
            </a:r>
            <a:endParaRPr/>
          </a:p>
          <a:p>
            <a:pPr marL="0" lvl="0" indent="0" algn="l" rtl="0">
              <a:spcBef>
                <a:spcPts val="0"/>
              </a:spcBef>
              <a:spcAft>
                <a:spcPts val="0"/>
              </a:spcAft>
              <a:buNone/>
            </a:pPr>
            <a:r>
              <a:rPr lang="ru"/>
              <a:t>О задаче, которую вы не знаете как решить. Не факт, что решение будет тут же найдено, но вам хотя бы смогут подсказать возможные направления.</a:t>
            </a:r>
            <a:endParaRPr/>
          </a:p>
          <a:p>
            <a:pPr marL="0" lvl="0" indent="0" algn="l" rtl="0">
              <a:spcBef>
                <a:spcPts val="0"/>
              </a:spcBef>
              <a:spcAft>
                <a:spcPts val="0"/>
              </a:spcAft>
              <a:buNone/>
            </a:pPr>
            <a:endParaRPr/>
          </a:p>
          <a:p>
            <a:pPr marL="0" lvl="0" indent="0" algn="l" rtl="0">
              <a:spcBef>
                <a:spcPts val="0"/>
              </a:spcBef>
              <a:spcAft>
                <a:spcPts val="0"/>
              </a:spcAft>
              <a:buNone/>
            </a:pPr>
            <a:r>
              <a:rPr lang="ru"/>
              <a:t>Хорошая практика — прокомментировать чем вызван ваш вопрос, указать на нюансы, о которых проверяющий может не знать: специфические погодные условия, ограничения и иные требования к решению. Например, </a:t>
            </a:r>
            <a:r>
              <a:rPr lang="ru" i="1"/>
              <a:t>«Поскольку наш продукт для пожилых людей, которые [имеют такие-то ограничения], мы хотим спросить о…»</a:t>
            </a:r>
            <a:endParaRPr i="1"/>
          </a:p>
          <a:p>
            <a:pPr marL="0" lvl="0" indent="0" algn="l" rtl="0">
              <a:spcBef>
                <a:spcPts val="0"/>
              </a:spcBef>
              <a:spcAft>
                <a:spcPts val="0"/>
              </a:spcAft>
              <a:buNone/>
            </a:pPr>
            <a:endParaRPr/>
          </a:p>
          <a:p>
            <a:pPr marL="0" lvl="0" indent="0" algn="l" rtl="0">
              <a:spcBef>
                <a:spcPts val="0"/>
              </a:spcBef>
              <a:spcAft>
                <a:spcPts val="0"/>
              </a:spcAft>
              <a:buNone/>
            </a:pPr>
            <a:r>
              <a:rPr lang="ru" b="1"/>
              <a:t>Какие вопросы можно не задавать</a:t>
            </a:r>
            <a:endParaRPr b="1"/>
          </a:p>
          <a:p>
            <a:pPr marL="0" lvl="0" indent="0" algn="l" rtl="0">
              <a:spcBef>
                <a:spcPts val="0"/>
              </a:spcBef>
              <a:spcAft>
                <a:spcPts val="0"/>
              </a:spcAft>
              <a:buNone/>
            </a:pPr>
            <a:endParaRPr/>
          </a:p>
          <a:p>
            <a:pPr marL="0" lvl="0" indent="0" algn="l" rtl="0">
              <a:spcBef>
                <a:spcPts val="0"/>
              </a:spcBef>
              <a:spcAft>
                <a:spcPts val="0"/>
              </a:spcAft>
              <a:buNone/>
            </a:pPr>
            <a:r>
              <a:rPr lang="ru"/>
              <a:t>Задача эксперта — дать комментарии по паспорту проекта. Соответственно, можете опустить вопросы типа всё ли правильно мы заполнили.</a:t>
            </a:r>
            <a:endParaRPr/>
          </a:p>
          <a:p>
            <a:pPr marL="0" lvl="0" indent="0" algn="l" rtl="0">
              <a:spcBef>
                <a:spcPts val="0"/>
              </a:spcBef>
              <a:spcAft>
                <a:spcPts val="0"/>
              </a:spcAft>
              <a:buNone/>
            </a:pPr>
            <a:endParaRPr/>
          </a:p>
          <a:p>
            <a:pPr marL="0" lvl="0" indent="0" algn="l" rtl="0">
              <a:spcBef>
                <a:spcPts val="0"/>
              </a:spcBef>
              <a:spcAft>
                <a:spcPts val="0"/>
              </a:spcAft>
              <a:buNone/>
            </a:pPr>
            <a:r>
              <a:rPr lang="ru"/>
              <a:t>Вопросы не должны быть преждевременными. Например, не стоит спрашивать о том, как вам продвигать свой продукт, т.к. самого продукта еще, скорее всего, нет. Технические подробности тоже рановато обсуждать.</a:t>
            </a:r>
            <a:endParaRPr/>
          </a:p>
          <a:p>
            <a:pPr marL="0" lvl="0" indent="0" algn="l" rtl="0">
              <a:spcBef>
                <a:spcPts val="0"/>
              </a:spcBef>
              <a:spcAft>
                <a:spcPts val="0"/>
              </a:spcAft>
              <a:buNone/>
            </a:pPr>
            <a:endParaRPr/>
          </a:p>
          <a:p>
            <a:pPr marL="0" lvl="0" indent="0" algn="l" rtl="0">
              <a:spcBef>
                <a:spcPts val="0"/>
              </a:spcBef>
              <a:spcAft>
                <a:spcPts val="0"/>
              </a:spcAft>
              <a:buNone/>
            </a:pPr>
            <a:r>
              <a:rPr lang="ru"/>
              <a:t>По-хорошему, эксперт не должен выполнять работу за вас. То есть, не спрашивайте о том, что должны были написать на слайдах. Например, какие существуют аналоги у вашего решения. Тем не менее, если проверяющий увидит недочёты в вашей работе, то укажет на них и даст рекомендации по исправлению.</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0" y="-6350"/>
            <a:ext cx="9144000" cy="5149850"/>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300" y="1803400"/>
            <a:ext cx="5825202" cy="1234727"/>
          </a:xfrm>
        </p:spPr>
        <p:txBody>
          <a:bodyPr anchor="b">
            <a:noAutofit/>
          </a:bodyPr>
          <a:lstStyle>
            <a:lvl1pPr algn="r">
              <a:defRPr sz="4050">
                <a:solidFill>
                  <a:schemeClr val="accent1"/>
                </a:solidFill>
              </a:defRPr>
            </a:lvl1pPr>
          </a:lstStyle>
          <a:p>
            <a:r>
              <a:rPr lang="ru-RU"/>
              <a:t>Образец заголовка</a:t>
            </a:r>
            <a:endParaRPr lang="en-US" dirty="0"/>
          </a:p>
        </p:txBody>
      </p:sp>
      <p:sp>
        <p:nvSpPr>
          <p:cNvPr id="3" name="Subtitle 2"/>
          <p:cNvSpPr>
            <a:spLocks noGrp="1"/>
          </p:cNvSpPr>
          <p:nvPr>
            <p:ph type="subTitle" idx="1"/>
          </p:nvPr>
        </p:nvSpPr>
        <p:spPr>
          <a:xfrm>
            <a:off x="1130300" y="3038125"/>
            <a:ext cx="5825202" cy="822674"/>
          </a:xfrm>
        </p:spPr>
        <p:txBody>
          <a:bodyPr anchor="t"/>
          <a:lstStyle>
            <a:lvl1pPr marL="0" indent="0" algn="r">
              <a:buNone/>
              <a:defRPr>
                <a:solidFill>
                  <a:schemeClr val="tx1">
                    <a:lumMod val="50000"/>
                    <a:lumOff val="5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6/29/2025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ru" smtClean="0"/>
              <a:t>‹#›</a:t>
            </a:fld>
            <a:endParaRPr lang="ru"/>
          </a:p>
        </p:txBody>
      </p:sp>
    </p:spTree>
    <p:extLst>
      <p:ext uri="{BB962C8B-B14F-4D97-AF65-F5344CB8AC3E}">
        <p14:creationId xmlns:p14="http://schemas.microsoft.com/office/powerpoint/2010/main" val="3975183559"/>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700"/>
            </a:lvl1p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6/29/2025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ru" smtClean="0"/>
              <a:t>‹#›</a:t>
            </a:fld>
            <a:endParaRPr lang="ru"/>
          </a:p>
        </p:txBody>
      </p:sp>
    </p:spTree>
    <p:extLst>
      <p:ext uri="{BB962C8B-B14F-4D97-AF65-F5344CB8AC3E}">
        <p14:creationId xmlns:p14="http://schemas.microsoft.com/office/powerpoint/2010/main" val="1530018880"/>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508001" y="2025651"/>
            <a:ext cx="6447501" cy="1369936"/>
          </a:xfrm>
        </p:spPr>
        <p:txBody>
          <a:bodyPr anchor="b"/>
          <a:lstStyle>
            <a:lvl1pPr algn="l">
              <a:defRPr sz="3000" b="0" cap="none"/>
            </a:lvl1pPr>
          </a:lstStyle>
          <a:p>
            <a:r>
              <a:rPr lang="ru-RU"/>
              <a:t>Образец заголовка</a:t>
            </a:r>
            <a:endParaRPr lang="en-US" dirty="0"/>
          </a:p>
        </p:txBody>
      </p:sp>
      <p:sp>
        <p:nvSpPr>
          <p:cNvPr id="3" name="Text Placeholder 2"/>
          <p:cNvSpPr>
            <a:spLocks noGrp="1"/>
          </p:cNvSpPr>
          <p:nvPr>
            <p:ph type="body" idx="1"/>
          </p:nvPr>
        </p:nvSpPr>
        <p:spPr>
          <a:xfrm>
            <a:off x="508001" y="3395586"/>
            <a:ext cx="6447501" cy="645300"/>
          </a:xfrm>
        </p:spPr>
        <p:txBody>
          <a:bodyPr anchor="t"/>
          <a:lstStyle>
            <a:lvl1pPr marL="0" indent="0" algn="l">
              <a:buNone/>
              <a:defRPr sz="150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6/29/2025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ru" smtClean="0"/>
              <a:t>‹#›</a:t>
            </a:fld>
            <a:endParaRPr lang="ru"/>
          </a:p>
        </p:txBody>
      </p:sp>
    </p:spTree>
    <p:extLst>
      <p:ext uri="{BB962C8B-B14F-4D97-AF65-F5344CB8AC3E}">
        <p14:creationId xmlns:p14="http://schemas.microsoft.com/office/powerpoint/2010/main" val="537399912"/>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508001" y="1620442"/>
            <a:ext cx="3138026" cy="2910579"/>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3817477" y="1620442"/>
            <a:ext cx="3138026" cy="291058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6/29/2025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ru" smtClean="0"/>
              <a:t>‹#›</a:t>
            </a:fld>
            <a:endParaRPr lang="ru"/>
          </a:p>
        </p:txBody>
      </p:sp>
    </p:spTree>
    <p:extLst>
      <p:ext uri="{BB962C8B-B14F-4D97-AF65-F5344CB8AC3E}">
        <p14:creationId xmlns:p14="http://schemas.microsoft.com/office/powerpoint/2010/main" val="3102563133"/>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506809" y="1620737"/>
            <a:ext cx="3139217" cy="432197"/>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a:t>Образец текста</a:t>
            </a:r>
          </a:p>
        </p:txBody>
      </p:sp>
      <p:sp>
        <p:nvSpPr>
          <p:cNvPr id="4" name="Content Placeholder 3"/>
          <p:cNvSpPr>
            <a:spLocks noGrp="1"/>
          </p:cNvSpPr>
          <p:nvPr>
            <p:ph sz="half" idx="2"/>
          </p:nvPr>
        </p:nvSpPr>
        <p:spPr>
          <a:xfrm>
            <a:off x="506809" y="2052934"/>
            <a:ext cx="3139217" cy="2478088"/>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3816287" y="1620737"/>
            <a:ext cx="3139214" cy="432197"/>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a:t>Образец текста</a:t>
            </a:r>
          </a:p>
        </p:txBody>
      </p:sp>
      <p:sp>
        <p:nvSpPr>
          <p:cNvPr id="6" name="Content Placeholder 5"/>
          <p:cNvSpPr>
            <a:spLocks noGrp="1"/>
          </p:cNvSpPr>
          <p:nvPr>
            <p:ph sz="quarter" idx="4"/>
          </p:nvPr>
        </p:nvSpPr>
        <p:spPr>
          <a:xfrm>
            <a:off x="3816288" y="2052934"/>
            <a:ext cx="3139213" cy="2478088"/>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6/29/2025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ru" smtClean="0"/>
              <a:t>‹#›</a:t>
            </a:fld>
            <a:endParaRPr lang="ru"/>
          </a:p>
        </p:txBody>
      </p:sp>
    </p:spTree>
    <p:extLst>
      <p:ext uri="{BB962C8B-B14F-4D97-AF65-F5344CB8AC3E}">
        <p14:creationId xmlns:p14="http://schemas.microsoft.com/office/powerpoint/2010/main" val="764127074"/>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508001" y="457200"/>
            <a:ext cx="6447501" cy="990600"/>
          </a:xfrm>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6/29/2025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ru" smtClean="0"/>
              <a:t>‹#›</a:t>
            </a:fld>
            <a:endParaRPr lang="ru"/>
          </a:p>
        </p:txBody>
      </p:sp>
    </p:spTree>
    <p:extLst>
      <p:ext uri="{BB962C8B-B14F-4D97-AF65-F5344CB8AC3E}">
        <p14:creationId xmlns:p14="http://schemas.microsoft.com/office/powerpoint/2010/main" val="5918760"/>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6/29/2025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ru" smtClean="0"/>
              <a:t>‹#›</a:t>
            </a:fld>
            <a:endParaRPr lang="ru"/>
          </a:p>
        </p:txBody>
      </p:sp>
    </p:spTree>
    <p:extLst>
      <p:ext uri="{BB962C8B-B14F-4D97-AF65-F5344CB8AC3E}">
        <p14:creationId xmlns:p14="http://schemas.microsoft.com/office/powerpoint/2010/main" val="1061447721"/>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508001" y="1123953"/>
            <a:ext cx="2890896" cy="958850"/>
          </a:xfrm>
        </p:spPr>
        <p:txBody>
          <a:bodyPr anchor="b">
            <a:normAutofit/>
          </a:bodyPr>
          <a:lstStyle>
            <a:lvl1pPr>
              <a:defRPr sz="1500"/>
            </a:lvl1pPr>
          </a:lstStyle>
          <a:p>
            <a:r>
              <a:rPr lang="ru-RU"/>
              <a:t>Образец заголовка</a:t>
            </a:r>
            <a:endParaRPr lang="en-US" dirty="0"/>
          </a:p>
        </p:txBody>
      </p:sp>
      <p:sp>
        <p:nvSpPr>
          <p:cNvPr id="3" name="Content Placeholder 2"/>
          <p:cNvSpPr>
            <a:spLocks noGrp="1"/>
          </p:cNvSpPr>
          <p:nvPr>
            <p:ph idx="1"/>
          </p:nvPr>
        </p:nvSpPr>
        <p:spPr>
          <a:xfrm>
            <a:off x="3570346" y="386193"/>
            <a:ext cx="3385156" cy="4144828"/>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508001" y="2082802"/>
            <a:ext cx="2890896" cy="1938337"/>
          </a:xfrm>
        </p:spPr>
        <p:txBody>
          <a:bodyPr>
            <a:normAutofit/>
          </a:bodyPr>
          <a:lstStyle>
            <a:lvl1pPr marL="0" indent="0">
              <a:buNone/>
              <a:defRPr sz="1050"/>
            </a:lvl1pPr>
            <a:lvl2pPr marL="342797" indent="0">
              <a:buNone/>
              <a:defRPr sz="1050"/>
            </a:lvl2pPr>
            <a:lvl3pPr marL="685595" indent="0">
              <a:buNone/>
              <a:defRPr sz="900"/>
            </a:lvl3pPr>
            <a:lvl4pPr marL="1028392" indent="0">
              <a:buNone/>
              <a:defRPr sz="750"/>
            </a:lvl4pPr>
            <a:lvl5pPr marL="1371188" indent="0">
              <a:buNone/>
              <a:defRPr sz="750"/>
            </a:lvl5pPr>
            <a:lvl6pPr marL="1713986" indent="0">
              <a:buNone/>
              <a:defRPr sz="750"/>
            </a:lvl6pPr>
            <a:lvl7pPr marL="2056783" indent="0">
              <a:buNone/>
              <a:defRPr sz="750"/>
            </a:lvl7pPr>
            <a:lvl8pPr marL="2399580" indent="0">
              <a:buNone/>
              <a:defRPr sz="750"/>
            </a:lvl8pPr>
            <a:lvl9pPr marL="2742377" indent="0">
              <a:buNone/>
              <a:defRPr sz="750"/>
            </a:lvl9pPr>
          </a:lstStyle>
          <a:p>
            <a:pPr lvl="0"/>
            <a:r>
              <a:rPr lang="ru-RU"/>
              <a:t>Образец текста</a:t>
            </a:r>
          </a:p>
        </p:txBody>
      </p:sp>
      <p:sp>
        <p:nvSpPr>
          <p:cNvPr id="5" name="Date Placeholder 4"/>
          <p:cNvSpPr>
            <a:spLocks noGrp="1"/>
          </p:cNvSpPr>
          <p:nvPr>
            <p:ph type="dt" sz="half" idx="10"/>
          </p:nvPr>
        </p:nvSpPr>
        <p:spPr/>
        <p:txBody>
          <a:bodyPr/>
          <a:lstStyle/>
          <a:p>
            <a:fld id="{42A54C80-263E-416B-A8E0-580EDEADCBDC}" type="datetimeFigureOut">
              <a:rPr lang="en-US" dirty="0"/>
              <a:t>6/29/2025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ru" smtClean="0"/>
              <a:t>‹#›</a:t>
            </a:fld>
            <a:endParaRPr lang="ru"/>
          </a:p>
        </p:txBody>
      </p:sp>
    </p:spTree>
    <p:extLst>
      <p:ext uri="{BB962C8B-B14F-4D97-AF65-F5344CB8AC3E}">
        <p14:creationId xmlns:p14="http://schemas.microsoft.com/office/powerpoint/2010/main" val="4248691372"/>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508001" y="3600450"/>
            <a:ext cx="6447500" cy="425054"/>
          </a:xfrm>
        </p:spPr>
        <p:txBody>
          <a:bodyPr anchor="b">
            <a:normAutofit/>
          </a:bodyPr>
          <a:lstStyle>
            <a:lvl1pPr algn="l">
              <a:defRPr sz="18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508001" y="457200"/>
            <a:ext cx="6447501" cy="2884289"/>
          </a:xfrm>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ru-RU"/>
              <a:t>Вставка рисунка</a:t>
            </a:r>
            <a:endParaRPr lang="en-US" dirty="0"/>
          </a:p>
        </p:txBody>
      </p:sp>
      <p:sp>
        <p:nvSpPr>
          <p:cNvPr id="4" name="Text Placeholder 3"/>
          <p:cNvSpPr>
            <a:spLocks noGrp="1"/>
          </p:cNvSpPr>
          <p:nvPr>
            <p:ph type="body" sz="half" idx="2"/>
          </p:nvPr>
        </p:nvSpPr>
        <p:spPr>
          <a:xfrm>
            <a:off x="508001" y="4025504"/>
            <a:ext cx="6447500" cy="505518"/>
          </a:xfrm>
        </p:spPr>
        <p:txBody>
          <a:bodyPr>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ru-RU"/>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6/29/2025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ru" smtClean="0"/>
              <a:t>‹#›</a:t>
            </a:fld>
            <a:endParaRPr lang="ru"/>
          </a:p>
        </p:txBody>
      </p:sp>
    </p:spTree>
    <p:extLst>
      <p:ext uri="{BB962C8B-B14F-4D97-AF65-F5344CB8AC3E}">
        <p14:creationId xmlns:p14="http://schemas.microsoft.com/office/powerpoint/2010/main" val="2471986781"/>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508001" y="457200"/>
            <a:ext cx="6447501" cy="2552700"/>
          </a:xfrm>
        </p:spPr>
        <p:txBody>
          <a:bodyPr anchor="ctr">
            <a:normAutofit/>
          </a:bodyPr>
          <a:lstStyle>
            <a:lvl1pPr algn="l">
              <a:defRPr sz="3300" b="0" cap="none"/>
            </a:lvl1pPr>
          </a:lstStyle>
          <a:p>
            <a:r>
              <a:rPr lang="ru-RU"/>
              <a:t>Образец заголовка</a:t>
            </a:r>
            <a:endParaRPr lang="en-US" dirty="0"/>
          </a:p>
        </p:txBody>
      </p:sp>
      <p:sp>
        <p:nvSpPr>
          <p:cNvPr id="3" name="Text Placeholder 2"/>
          <p:cNvSpPr>
            <a:spLocks noGrp="1"/>
          </p:cNvSpPr>
          <p:nvPr>
            <p:ph type="body" idx="1"/>
          </p:nvPr>
        </p:nvSpPr>
        <p:spPr>
          <a:xfrm>
            <a:off x="508001" y="3352800"/>
            <a:ext cx="6447501" cy="1178222"/>
          </a:xfrm>
        </p:spPr>
        <p:txBody>
          <a:bodyPr anchor="ctr">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6/29/2025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ru" smtClean="0"/>
              <a:t>‹#›</a:t>
            </a:fld>
            <a:endParaRPr lang="ru"/>
          </a:p>
        </p:txBody>
      </p:sp>
    </p:spTree>
    <p:extLst>
      <p:ext uri="{BB962C8B-B14F-4D97-AF65-F5344CB8AC3E}">
        <p14:creationId xmlns:p14="http://schemas.microsoft.com/office/powerpoint/2010/main" val="1937868051"/>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98500" y="457200"/>
            <a:ext cx="6070601" cy="2266950"/>
          </a:xfrm>
        </p:spPr>
        <p:txBody>
          <a:bodyPr anchor="ctr">
            <a:normAutofit/>
          </a:bodyPr>
          <a:lstStyle>
            <a:lvl1pPr algn="l">
              <a:defRPr sz="33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1024604" y="2724150"/>
            <a:ext cx="5418393" cy="285750"/>
          </a:xfrm>
        </p:spPr>
        <p:txBody>
          <a:bodyPr anchor="ctr">
            <a:noAutofit/>
          </a:bodyPr>
          <a:lstStyle>
            <a:lvl1pPr marL="0" indent="0">
              <a:buFontTx/>
              <a:buNone/>
              <a:defRPr sz="1200">
                <a:solidFill>
                  <a:schemeClr val="tx1">
                    <a:lumMod val="50000"/>
                    <a:lumOff val="50000"/>
                  </a:schemeClr>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ru-RU"/>
              <a:t>Образец текста</a:t>
            </a:r>
          </a:p>
        </p:txBody>
      </p:sp>
      <p:sp>
        <p:nvSpPr>
          <p:cNvPr id="3" name="Text Placeholder 2"/>
          <p:cNvSpPr>
            <a:spLocks noGrp="1"/>
          </p:cNvSpPr>
          <p:nvPr>
            <p:ph type="body" idx="1"/>
          </p:nvPr>
        </p:nvSpPr>
        <p:spPr>
          <a:xfrm>
            <a:off x="508001" y="3352800"/>
            <a:ext cx="6447501" cy="1178222"/>
          </a:xfrm>
        </p:spPr>
        <p:txBody>
          <a:bodyPr anchor="ctr">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6/29/2025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ru" smtClean="0"/>
              <a:t>‹#›</a:t>
            </a:fld>
            <a:endParaRPr lang="ru"/>
          </a:p>
        </p:txBody>
      </p:sp>
      <p:sp>
        <p:nvSpPr>
          <p:cNvPr id="20" name="TextBox 19"/>
          <p:cNvSpPr txBox="1"/>
          <p:nvPr/>
        </p:nvSpPr>
        <p:spPr>
          <a:xfrm>
            <a:off x="406403" y="592784"/>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6669758" y="2164917"/>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latin typeface="Arial"/>
              </a:rPr>
              <a:t>”</a:t>
            </a:r>
            <a:endParaRPr lang="en-US" sz="1050" dirty="0">
              <a:solidFill>
                <a:schemeClr val="accent1">
                  <a:lumMod val="60000"/>
                  <a:lumOff val="40000"/>
                </a:schemeClr>
              </a:solidFill>
              <a:latin typeface="Arial"/>
            </a:endParaRPr>
          </a:p>
        </p:txBody>
      </p:sp>
    </p:spTree>
    <p:extLst>
      <p:ext uri="{BB962C8B-B14F-4D97-AF65-F5344CB8AC3E}">
        <p14:creationId xmlns:p14="http://schemas.microsoft.com/office/powerpoint/2010/main" val="432784873"/>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508001" y="1448991"/>
            <a:ext cx="6447501" cy="1946595"/>
          </a:xfrm>
        </p:spPr>
        <p:txBody>
          <a:bodyPr anchor="b">
            <a:normAutofit/>
          </a:bodyPr>
          <a:lstStyle>
            <a:lvl1pPr algn="l">
              <a:defRPr sz="3300" b="0" cap="none"/>
            </a:lvl1pPr>
          </a:lstStyle>
          <a:p>
            <a:r>
              <a:rPr lang="ru-RU"/>
              <a:t>Образец заголовка</a:t>
            </a:r>
            <a:endParaRPr lang="en-US" dirty="0"/>
          </a:p>
        </p:txBody>
      </p:sp>
      <p:sp>
        <p:nvSpPr>
          <p:cNvPr id="3" name="Text Placeholder 2"/>
          <p:cNvSpPr>
            <a:spLocks noGrp="1"/>
          </p:cNvSpPr>
          <p:nvPr>
            <p:ph type="body" idx="1"/>
          </p:nvPr>
        </p:nvSpPr>
        <p:spPr>
          <a:xfrm>
            <a:off x="508001" y="3395586"/>
            <a:ext cx="6447501" cy="1135436"/>
          </a:xfrm>
        </p:spPr>
        <p:txBody>
          <a:bodyPr anchor="t">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6/29/2025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ru" smtClean="0"/>
              <a:t>‹#›</a:t>
            </a:fld>
            <a:endParaRPr lang="ru"/>
          </a:p>
        </p:txBody>
      </p:sp>
    </p:spTree>
    <p:extLst>
      <p:ext uri="{BB962C8B-B14F-4D97-AF65-F5344CB8AC3E}">
        <p14:creationId xmlns:p14="http://schemas.microsoft.com/office/powerpoint/2010/main" val="130678530"/>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98500" y="457200"/>
            <a:ext cx="6070601" cy="2266950"/>
          </a:xfrm>
        </p:spPr>
        <p:txBody>
          <a:bodyPr anchor="ctr">
            <a:normAutofit/>
          </a:bodyPr>
          <a:lstStyle>
            <a:lvl1pPr algn="l">
              <a:defRPr sz="33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507999" y="3009900"/>
            <a:ext cx="6447502" cy="385686"/>
          </a:xfrm>
        </p:spPr>
        <p:txBody>
          <a:bodyPr anchor="b">
            <a:noAutofit/>
          </a:bodyPr>
          <a:lstStyle>
            <a:lvl1pPr marL="0" indent="0">
              <a:buFontTx/>
              <a:buNone/>
              <a:defRPr sz="1800">
                <a:solidFill>
                  <a:schemeClr val="tx1">
                    <a:lumMod val="75000"/>
                    <a:lumOff val="25000"/>
                  </a:schemeClr>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ru-RU"/>
              <a:t>Образец текста</a:t>
            </a:r>
          </a:p>
        </p:txBody>
      </p:sp>
      <p:sp>
        <p:nvSpPr>
          <p:cNvPr id="3" name="Text Placeholder 2"/>
          <p:cNvSpPr>
            <a:spLocks noGrp="1"/>
          </p:cNvSpPr>
          <p:nvPr>
            <p:ph type="body" idx="1"/>
          </p:nvPr>
        </p:nvSpPr>
        <p:spPr>
          <a:xfrm>
            <a:off x="508001" y="3395586"/>
            <a:ext cx="6447501" cy="1135436"/>
          </a:xfrm>
        </p:spPr>
        <p:txBody>
          <a:bodyPr anchor="t">
            <a:normAutofit/>
          </a:bodyPr>
          <a:lstStyle>
            <a:lvl1pPr marL="0" indent="0" algn="l">
              <a:buNone/>
              <a:defRPr sz="135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6/29/2025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ru" smtClean="0"/>
              <a:t>‹#›</a:t>
            </a:fld>
            <a:endParaRPr lang="ru"/>
          </a:p>
        </p:txBody>
      </p:sp>
      <p:sp>
        <p:nvSpPr>
          <p:cNvPr id="24" name="TextBox 23"/>
          <p:cNvSpPr txBox="1"/>
          <p:nvPr/>
        </p:nvSpPr>
        <p:spPr>
          <a:xfrm>
            <a:off x="406403" y="592784"/>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669758" y="2164917"/>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556622031"/>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514350" y="457200"/>
            <a:ext cx="6441152" cy="2266950"/>
          </a:xfrm>
        </p:spPr>
        <p:txBody>
          <a:bodyPr anchor="ctr">
            <a:normAutofit/>
          </a:bodyPr>
          <a:lstStyle>
            <a:lvl1pPr algn="l">
              <a:defRPr sz="33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507999" y="3009900"/>
            <a:ext cx="6447502" cy="385686"/>
          </a:xfrm>
        </p:spPr>
        <p:txBody>
          <a:bodyPr anchor="b">
            <a:noAutofit/>
          </a:bodyPr>
          <a:lstStyle>
            <a:lvl1pPr marL="0" indent="0">
              <a:buFontTx/>
              <a:buNone/>
              <a:defRPr sz="1800">
                <a:solidFill>
                  <a:schemeClr val="accent1"/>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ru-RU"/>
              <a:t>Образец текста</a:t>
            </a:r>
          </a:p>
        </p:txBody>
      </p:sp>
      <p:sp>
        <p:nvSpPr>
          <p:cNvPr id="3" name="Text Placeholder 2"/>
          <p:cNvSpPr>
            <a:spLocks noGrp="1"/>
          </p:cNvSpPr>
          <p:nvPr>
            <p:ph type="body" idx="1"/>
          </p:nvPr>
        </p:nvSpPr>
        <p:spPr>
          <a:xfrm>
            <a:off x="508001" y="3395586"/>
            <a:ext cx="6447501" cy="1135436"/>
          </a:xfrm>
        </p:spPr>
        <p:txBody>
          <a:bodyPr anchor="t">
            <a:normAutofit/>
          </a:bodyPr>
          <a:lstStyle>
            <a:lvl1pPr marL="0" indent="0" algn="l">
              <a:buNone/>
              <a:defRPr sz="135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6/29/2025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ru" smtClean="0"/>
              <a:t>‹#›</a:t>
            </a:fld>
            <a:endParaRPr lang="ru"/>
          </a:p>
        </p:txBody>
      </p:sp>
    </p:spTree>
    <p:extLst>
      <p:ext uri="{BB962C8B-B14F-4D97-AF65-F5344CB8AC3E}">
        <p14:creationId xmlns:p14="http://schemas.microsoft.com/office/powerpoint/2010/main" val="582904171"/>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6/29/2025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ru" smtClean="0"/>
              <a:t>‹#›</a:t>
            </a:fld>
            <a:endParaRPr lang="ru"/>
          </a:p>
        </p:txBody>
      </p:sp>
    </p:spTree>
    <p:extLst>
      <p:ext uri="{BB962C8B-B14F-4D97-AF65-F5344CB8AC3E}">
        <p14:creationId xmlns:p14="http://schemas.microsoft.com/office/powerpoint/2010/main" val="3931323162"/>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5755" y="457200"/>
            <a:ext cx="978557" cy="3938588"/>
          </a:xfrm>
        </p:spPr>
        <p:txBody>
          <a:bodyPr vert="eaVert" anchor="ctr"/>
          <a:lstStyle/>
          <a:p>
            <a:r>
              <a:rPr lang="ru-RU"/>
              <a:t>Образец заголовка</a:t>
            </a:r>
            <a:endParaRPr lang="en-US" dirty="0"/>
          </a:p>
        </p:txBody>
      </p:sp>
      <p:sp>
        <p:nvSpPr>
          <p:cNvPr id="3" name="Vertical Text Placeholder 2"/>
          <p:cNvSpPr>
            <a:spLocks noGrp="1"/>
          </p:cNvSpPr>
          <p:nvPr>
            <p:ph type="body" orient="vert" idx="1"/>
          </p:nvPr>
        </p:nvSpPr>
        <p:spPr>
          <a:xfrm>
            <a:off x="508001" y="457200"/>
            <a:ext cx="5295113" cy="393858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6/29/2025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ru" smtClean="0"/>
              <a:t>‹#›</a:t>
            </a:fld>
            <a:endParaRPr lang="ru"/>
          </a:p>
        </p:txBody>
      </p:sp>
    </p:spTree>
    <p:extLst>
      <p:ext uri="{BB962C8B-B14F-4D97-AF65-F5344CB8AC3E}">
        <p14:creationId xmlns:p14="http://schemas.microsoft.com/office/powerpoint/2010/main" val="3749871637"/>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5" name="Google Shape;15;p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6" name="Google Shape;16;p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a:t>
            </a:fld>
            <a:endParaRPr/>
          </a:p>
        </p:txBody>
      </p:sp>
    </p:spTree>
    <p:extLst>
      <p:ext uri="{BB962C8B-B14F-4D97-AF65-F5344CB8AC3E}">
        <p14:creationId xmlns:p14="http://schemas.microsoft.com/office/powerpoint/2010/main" val="30012802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6350"/>
            <a:ext cx="9144000" cy="5149850"/>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08001" y="457200"/>
            <a:ext cx="6447501" cy="990600"/>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508001" y="1620442"/>
            <a:ext cx="6447501" cy="291058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5403850" y="4531022"/>
            <a:ext cx="683954" cy="273844"/>
          </a:xfrm>
          <a:prstGeom prst="rect">
            <a:avLst/>
          </a:prstGeom>
        </p:spPr>
        <p:txBody>
          <a:bodyPr vert="horz" lIns="91440" tIns="45720" rIns="91440" bIns="45720" rtlCol="0" anchor="ctr"/>
          <a:lstStyle>
            <a:lvl1pPr algn="r">
              <a:defRPr sz="675">
                <a:solidFill>
                  <a:schemeClr val="tx1">
                    <a:tint val="75000"/>
                  </a:schemeClr>
                </a:solidFill>
              </a:defRPr>
            </a:lvl1pPr>
          </a:lstStyle>
          <a:p>
            <a:fld id="{B61BEF0D-F0BB-DE4B-95CE-6DB70DBA9567}" type="datetimeFigureOut">
              <a:rPr lang="en-US" dirty="0"/>
              <a:pPr/>
              <a:t>6/29/2025</a:t>
            </a:fld>
            <a:endParaRPr lang="en-US" dirty="0"/>
          </a:p>
        </p:txBody>
      </p:sp>
      <p:sp>
        <p:nvSpPr>
          <p:cNvPr id="5" name="Footer Placeholder 4"/>
          <p:cNvSpPr>
            <a:spLocks noGrp="1"/>
          </p:cNvSpPr>
          <p:nvPr>
            <p:ph type="ftr" sz="quarter" idx="3"/>
          </p:nvPr>
        </p:nvSpPr>
        <p:spPr>
          <a:xfrm>
            <a:off x="508001" y="4531022"/>
            <a:ext cx="4723209" cy="273844"/>
          </a:xfrm>
          <a:prstGeom prst="rect">
            <a:avLst/>
          </a:prstGeom>
        </p:spPr>
        <p:txBody>
          <a:bodyPr vert="horz" lIns="91440" tIns="45720" rIns="91440" bIns="45720" rtlCol="0" anchor="ctr"/>
          <a:lstStyle>
            <a:lvl1pPr algn="l">
              <a:defRPr sz="675">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42998" y="4531022"/>
            <a:ext cx="512504" cy="273844"/>
          </a:xfrm>
          <a:prstGeom prst="rect">
            <a:avLst/>
          </a:prstGeom>
        </p:spPr>
        <p:txBody>
          <a:bodyPr vert="horz" lIns="91440" tIns="45720" rIns="91440" bIns="45720" rtlCol="0" anchor="ctr"/>
          <a:lstStyle>
            <a:lvl1pPr algn="r">
              <a:defRPr sz="675">
                <a:solidFill>
                  <a:schemeClr val="accent1"/>
                </a:solidFill>
              </a:defRPr>
            </a:lvl1pPr>
          </a:lstStyle>
          <a:p>
            <a:pPr marL="0" lvl="0" indent="0" algn="r" rtl="0">
              <a:spcBef>
                <a:spcPts val="0"/>
              </a:spcBef>
              <a:spcAft>
                <a:spcPts val="0"/>
              </a:spcAft>
              <a:buNone/>
            </a:pPr>
            <a:fld id="{00000000-1234-1234-1234-123412341234}" type="slidenum">
              <a:rPr lang="ru" smtClean="0"/>
              <a:t>‹#›</a:t>
            </a:fld>
            <a:endParaRPr lang="ru"/>
          </a:p>
        </p:txBody>
      </p:sp>
    </p:spTree>
    <p:extLst>
      <p:ext uri="{BB962C8B-B14F-4D97-AF65-F5344CB8AC3E}">
        <p14:creationId xmlns:p14="http://schemas.microsoft.com/office/powerpoint/2010/main" val="39275715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hf sldNum="0" hdr="0" ftr="0" dt="0"/>
  <p:txStyles>
    <p:titleStyle>
      <a:lvl1pPr algn="l" defTabSz="342900" rtl="0" eaLnBrk="1" latinLnBrk="0" hangingPunct="1">
        <a:spcBef>
          <a:spcPct val="0"/>
        </a:spcBef>
        <a:buNone/>
        <a:defRPr sz="27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7175" indent="-257175" algn="l" defTabSz="342900" rtl="0" eaLnBrk="1" latinLnBrk="0" hangingPunct="1">
        <a:spcBef>
          <a:spcPts val="750"/>
        </a:spcBef>
        <a:spcAft>
          <a:spcPts val="0"/>
        </a:spcAft>
        <a:buClr>
          <a:schemeClr val="accent1"/>
        </a:buClr>
        <a:buSzPct val="80000"/>
        <a:buFont typeface="Wingdings 3" charset="2"/>
        <a:buChar char=""/>
        <a:defRPr sz="1350" kern="1200">
          <a:solidFill>
            <a:schemeClr val="tx1">
              <a:lumMod val="75000"/>
              <a:lumOff val="25000"/>
            </a:schemeClr>
          </a:solidFill>
          <a:latin typeface="+mn-lt"/>
          <a:ea typeface="+mn-ea"/>
          <a:cs typeface="+mn-cs"/>
        </a:defRPr>
      </a:lvl1pPr>
      <a:lvl2pPr marL="557213" indent="-214313" algn="l" defTabSz="342900" rtl="0" eaLnBrk="1" latinLnBrk="0" hangingPunct="1">
        <a:spcBef>
          <a:spcPts val="75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2pPr>
      <a:lvl3pPr marL="857250" indent="-171450" algn="l" defTabSz="342900" rtl="0" eaLnBrk="1" latinLnBrk="0" hangingPunct="1">
        <a:spcBef>
          <a:spcPts val="750"/>
        </a:spcBef>
        <a:spcAft>
          <a:spcPts val="0"/>
        </a:spcAft>
        <a:buClr>
          <a:schemeClr val="accent1"/>
        </a:buClr>
        <a:buSzPct val="80000"/>
        <a:buFont typeface="Wingdings 3" charset="2"/>
        <a:buChar char=""/>
        <a:defRPr sz="1050" kern="1200">
          <a:solidFill>
            <a:schemeClr val="tx1">
              <a:lumMod val="75000"/>
              <a:lumOff val="25000"/>
            </a:schemeClr>
          </a:solidFill>
          <a:latin typeface="+mn-lt"/>
          <a:ea typeface="+mn-ea"/>
          <a:cs typeface="+mn-cs"/>
        </a:defRPr>
      </a:lvl3pPr>
      <a:lvl4pPr marL="12001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4pPr>
      <a:lvl5pPr marL="15430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5pPr>
      <a:lvl6pPr marL="18859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6pPr>
      <a:lvl7pPr marL="22288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7pPr>
      <a:lvl8pPr marL="25717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8pPr>
      <a:lvl9pPr marL="29146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293913" y="870648"/>
            <a:ext cx="7206343" cy="2514809"/>
          </a:xfrm>
          <a:prstGeom prst="rect">
            <a:avLst/>
          </a:prstGeom>
          <a:noFill/>
          <a:ln>
            <a:noFill/>
          </a:ln>
        </p:spPr>
        <p:txBody>
          <a:bodyPr spcFirstLastPara="1" wrap="square" lIns="91425" tIns="91425" rIns="91425" bIns="91425" anchor="b" anchorCtr="0">
            <a:normAutofit/>
          </a:bodyPr>
          <a:lstStyle/>
          <a:p>
            <a:pPr algn="ctr"/>
            <a:r>
              <a:rPr sz="3600" dirty="0">
                <a:latin typeface="Times New Roman" panose="02020603050405020304" pitchFamily="18" charset="0"/>
                <a:cs typeface="Times New Roman" panose="02020603050405020304" pitchFamily="18" charset="0"/>
              </a:rPr>
              <a:t>«</a:t>
            </a:r>
            <a:r>
              <a:rPr sz="3600" dirty="0" err="1">
                <a:latin typeface="Times New Roman" panose="02020603050405020304" pitchFamily="18" charset="0"/>
                <a:cs typeface="Times New Roman" panose="02020603050405020304" pitchFamily="18" charset="0"/>
              </a:rPr>
              <a:t>Городской</a:t>
            </a:r>
            <a:r>
              <a:rPr sz="3600" dirty="0">
                <a:latin typeface="Times New Roman" panose="02020603050405020304" pitchFamily="18" charset="0"/>
                <a:cs typeface="Times New Roman" panose="02020603050405020304" pitchFamily="18" charset="0"/>
              </a:rPr>
              <a:t> </a:t>
            </a:r>
            <a:r>
              <a:rPr sz="3600" dirty="0" err="1">
                <a:latin typeface="Times New Roman" panose="02020603050405020304" pitchFamily="18" charset="0"/>
                <a:cs typeface="Times New Roman" panose="02020603050405020304" pitchFamily="18" charset="0"/>
              </a:rPr>
              <a:t>фестиваль</a:t>
            </a:r>
            <a:r>
              <a:rPr sz="3600" dirty="0">
                <a:latin typeface="Times New Roman" panose="02020603050405020304" pitchFamily="18" charset="0"/>
                <a:cs typeface="Times New Roman" panose="02020603050405020304" pitchFamily="18" charset="0"/>
              </a:rPr>
              <a:t> </a:t>
            </a:r>
            <a:r>
              <a:rPr sz="3600" dirty="0" err="1">
                <a:latin typeface="Times New Roman" panose="02020603050405020304" pitchFamily="18" charset="0"/>
                <a:cs typeface="Times New Roman" panose="02020603050405020304" pitchFamily="18" charset="0"/>
              </a:rPr>
              <a:t>цифровых</a:t>
            </a:r>
            <a:r>
              <a:rPr sz="3600" dirty="0">
                <a:latin typeface="Times New Roman" panose="02020603050405020304" pitchFamily="18" charset="0"/>
                <a:cs typeface="Times New Roman" panose="02020603050405020304" pitchFamily="18" charset="0"/>
              </a:rPr>
              <a:t> </a:t>
            </a:r>
            <a:r>
              <a:rPr sz="3600" dirty="0" err="1">
                <a:latin typeface="Times New Roman" panose="02020603050405020304" pitchFamily="18" charset="0"/>
                <a:cs typeface="Times New Roman" panose="02020603050405020304" pitchFamily="18" charset="0"/>
              </a:rPr>
              <a:t>искусств</a:t>
            </a:r>
            <a:r>
              <a:rPr sz="3600" dirty="0">
                <a:latin typeface="Times New Roman" panose="02020603050405020304" pitchFamily="18" charset="0"/>
                <a:cs typeface="Times New Roman" panose="02020603050405020304" pitchFamily="18" charset="0"/>
              </a:rPr>
              <a:t>, </a:t>
            </a:r>
            <a:r>
              <a:rPr sz="3600" dirty="0" err="1">
                <a:latin typeface="Times New Roman" panose="02020603050405020304" pitchFamily="18" charset="0"/>
                <a:cs typeface="Times New Roman" panose="02020603050405020304" pitchFamily="18" charset="0"/>
              </a:rPr>
              <a:t>приуроченный</a:t>
            </a:r>
            <a:r>
              <a:rPr sz="3600" dirty="0">
                <a:latin typeface="Times New Roman" panose="02020603050405020304" pitchFamily="18" charset="0"/>
                <a:cs typeface="Times New Roman" panose="02020603050405020304" pitchFamily="18" charset="0"/>
              </a:rPr>
              <a:t> к </a:t>
            </a:r>
            <a:r>
              <a:rPr sz="3600" dirty="0" err="1">
                <a:latin typeface="Times New Roman" panose="02020603050405020304" pitchFamily="18" charset="0"/>
                <a:cs typeface="Times New Roman" panose="02020603050405020304" pitchFamily="18" charset="0"/>
              </a:rPr>
              <a:t>сохранению</a:t>
            </a:r>
            <a:r>
              <a:rPr sz="3600" dirty="0">
                <a:latin typeface="Times New Roman" panose="02020603050405020304" pitchFamily="18" charset="0"/>
                <a:cs typeface="Times New Roman" panose="02020603050405020304" pitchFamily="18" charset="0"/>
              </a:rPr>
              <a:t> </a:t>
            </a:r>
            <a:r>
              <a:rPr sz="3600" dirty="0" err="1">
                <a:latin typeface="Times New Roman" panose="02020603050405020304" pitchFamily="18" charset="0"/>
                <a:cs typeface="Times New Roman" panose="02020603050405020304" pitchFamily="18" charset="0"/>
              </a:rPr>
              <a:t>памяти</a:t>
            </a:r>
            <a:r>
              <a:rPr sz="3600" dirty="0">
                <a:latin typeface="Times New Roman" panose="02020603050405020304" pitchFamily="18" charset="0"/>
                <a:cs typeface="Times New Roman" panose="02020603050405020304" pitchFamily="18" charset="0"/>
              </a:rPr>
              <a:t> о </a:t>
            </a:r>
            <a:r>
              <a:rPr sz="3600" dirty="0" err="1">
                <a:latin typeface="Times New Roman" panose="02020603050405020304" pitchFamily="18" charset="0"/>
                <a:cs typeface="Times New Roman" panose="02020603050405020304" pitchFamily="18" charset="0"/>
              </a:rPr>
              <a:t>подвигах</a:t>
            </a:r>
            <a:r>
              <a:rPr sz="3600" dirty="0">
                <a:latin typeface="Times New Roman" panose="02020603050405020304" pitchFamily="18" charset="0"/>
                <a:cs typeface="Times New Roman" panose="02020603050405020304" pitchFamily="18" charset="0"/>
              </a:rPr>
              <a:t> </a:t>
            </a:r>
            <a:r>
              <a:rPr sz="3600" dirty="0" err="1">
                <a:latin typeface="Times New Roman" panose="02020603050405020304" pitchFamily="18" charset="0"/>
                <a:cs typeface="Times New Roman" panose="02020603050405020304" pitchFamily="18" charset="0"/>
              </a:rPr>
              <a:t>защитников</a:t>
            </a:r>
            <a:r>
              <a:rPr sz="3600" dirty="0">
                <a:latin typeface="Times New Roman" panose="02020603050405020304" pitchFamily="18" charset="0"/>
                <a:cs typeface="Times New Roman" panose="02020603050405020304" pitchFamily="18" charset="0"/>
              </a:rPr>
              <a:t> </a:t>
            </a:r>
            <a:r>
              <a:rPr sz="3600" dirty="0" err="1">
                <a:latin typeface="Times New Roman" panose="02020603050405020304" pitchFamily="18" charset="0"/>
                <a:cs typeface="Times New Roman" panose="02020603050405020304" pitchFamily="18" charset="0"/>
              </a:rPr>
              <a:t>Отечества</a:t>
            </a:r>
            <a:r>
              <a:rPr sz="3600" dirty="0">
                <a:latin typeface="Times New Roman" panose="02020603050405020304" pitchFamily="18" charset="0"/>
                <a:cs typeface="Times New Roman" panose="02020603050405020304" pitchFamily="18" charset="0"/>
              </a:rPr>
              <a: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14"/>
          <p:cNvSpPr txBox="1">
            <a:spLocks noGrp="1"/>
          </p:cNvSpPr>
          <p:nvPr>
            <p:ph type="title"/>
          </p:nvPr>
        </p:nvSpPr>
        <p:spPr>
          <a:xfrm>
            <a:off x="311700" y="445025"/>
            <a:ext cx="7330071" cy="572700"/>
          </a:xfrm>
          <a:prstGeom prst="rect">
            <a:avLst/>
          </a:prstGeom>
          <a:noFill/>
          <a:ln>
            <a:noFill/>
          </a:ln>
        </p:spPr>
        <p:txBody>
          <a:bodyPr spcFirstLastPara="1" wrap="square" lIns="91425" tIns="91425" rIns="91425" bIns="91425" anchor="t" anchorCtr="0">
            <a:normAutofit fontScale="90000"/>
          </a:bodyPr>
          <a:lstStyle/>
          <a:p>
            <a:pPr algn="ctr"/>
            <a:r>
              <a:rPr lang="ru-RU" sz="2800" dirty="0">
                <a:latin typeface="Times New Roman" panose="02020603050405020304" pitchFamily="18" charset="0"/>
                <a:cs typeface="Times New Roman" panose="02020603050405020304" pitchFamily="18" charset="0"/>
              </a:rPr>
              <a:t>Образовательное</a:t>
            </a:r>
            <a:r>
              <a:rPr lang="ru-RU" sz="2800" dirty="0"/>
              <a:t> учреждение:</a:t>
            </a:r>
            <a:endParaRPr sz="4000" dirty="0"/>
          </a:p>
        </p:txBody>
      </p:sp>
      <p:sp>
        <p:nvSpPr>
          <p:cNvPr id="62" name="Google Shape;62;p14"/>
          <p:cNvSpPr txBox="1">
            <a:spLocks noGrp="1"/>
          </p:cNvSpPr>
          <p:nvPr>
            <p:ph type="body" idx="1"/>
          </p:nvPr>
        </p:nvSpPr>
        <p:spPr>
          <a:xfrm>
            <a:off x="311700" y="1152475"/>
            <a:ext cx="7047043" cy="3416400"/>
          </a:xfrm>
          <a:prstGeom prst="rect">
            <a:avLst/>
          </a:prstGeom>
          <a:noFill/>
          <a:ln>
            <a:noFill/>
          </a:ln>
        </p:spPr>
        <p:txBody>
          <a:bodyPr spcFirstLastPara="1" wrap="square" lIns="91425" tIns="91425" rIns="91425" bIns="91425" anchor="t" anchorCtr="0">
            <a:normAutofit/>
          </a:bodyPr>
          <a:lstStyle/>
          <a:p>
            <a:pPr marL="114300" indent="0" algn="just">
              <a:buNone/>
            </a:pPr>
            <a:r>
              <a:rPr lang="en-US"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Муниципальное</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бюджетное</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учреждение</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дополнительного</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образования</a:t>
            </a:r>
            <a:r>
              <a:rPr lang="ru-RU" sz="2000"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a:t>
            </a:r>
            <a:r>
              <a:rPr sz="2000" dirty="0" err="1">
                <a:latin typeface="Times New Roman" panose="02020603050405020304" pitchFamily="18" charset="0"/>
                <a:cs typeface="Times New Roman" panose="02020603050405020304" pitchFamily="18" charset="0"/>
              </a:rPr>
              <a:t>Детская</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школа</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искусств</a:t>
            </a:r>
            <a:r>
              <a:rPr sz="2000" dirty="0">
                <a:latin typeface="Times New Roman" panose="02020603050405020304" pitchFamily="18" charset="0"/>
                <a:cs typeface="Times New Roman" panose="02020603050405020304" pitchFamily="18" charset="0"/>
              </a:rPr>
              <a:t>», г. </a:t>
            </a:r>
            <a:r>
              <a:rPr sz="2000" dirty="0" err="1">
                <a:latin typeface="Times New Roman" panose="02020603050405020304" pitchFamily="18" charset="0"/>
                <a:cs typeface="Times New Roman" panose="02020603050405020304" pitchFamily="18" charset="0"/>
              </a:rPr>
              <a:t>Первомайск</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Луганская</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Народная</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Республика</a:t>
            </a:r>
            <a:endParaRPr sz="20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5"/>
          <p:cNvSpPr txBox="1">
            <a:spLocks noGrp="1"/>
          </p:cNvSpPr>
          <p:nvPr>
            <p:ph type="title"/>
          </p:nvPr>
        </p:nvSpPr>
        <p:spPr>
          <a:xfrm>
            <a:off x="311700" y="445025"/>
            <a:ext cx="6905529" cy="572700"/>
          </a:xfrm>
          <a:prstGeom prst="rect">
            <a:avLst/>
          </a:prstGeom>
          <a:noFill/>
          <a:ln>
            <a:noFill/>
          </a:ln>
        </p:spPr>
        <p:txBody>
          <a:bodyPr spcFirstLastPara="1" wrap="square" lIns="91425" tIns="91425" rIns="91425" bIns="91425" anchor="t" anchorCtr="0">
            <a:normAutofit fontScale="90000"/>
          </a:bodyPr>
          <a:lstStyle/>
          <a:p>
            <a:pPr algn="ctr"/>
            <a:r>
              <a:rPr lang="ru-RU" sz="2800" dirty="0">
                <a:latin typeface="Times New Roman" panose="02020603050405020304" pitchFamily="18" charset="0"/>
                <a:cs typeface="Times New Roman" panose="02020603050405020304" pitchFamily="18" charset="0"/>
              </a:rPr>
              <a:t>Номинация:</a:t>
            </a:r>
            <a:endParaRPr sz="4000" dirty="0">
              <a:latin typeface="Times New Roman" panose="02020603050405020304" pitchFamily="18" charset="0"/>
              <a:cs typeface="Times New Roman" panose="02020603050405020304" pitchFamily="18" charset="0"/>
            </a:endParaRPr>
          </a:p>
        </p:txBody>
      </p:sp>
      <p:sp>
        <p:nvSpPr>
          <p:cNvPr id="68" name="Google Shape;68;p15"/>
          <p:cNvSpPr txBox="1">
            <a:spLocks noGrp="1"/>
          </p:cNvSpPr>
          <p:nvPr>
            <p:ph type="body" idx="1"/>
          </p:nvPr>
        </p:nvSpPr>
        <p:spPr>
          <a:xfrm>
            <a:off x="311700" y="1152475"/>
            <a:ext cx="6905529" cy="3416400"/>
          </a:xfrm>
          <a:prstGeom prst="rect">
            <a:avLst/>
          </a:prstGeom>
          <a:noFill/>
          <a:ln>
            <a:noFill/>
          </a:ln>
        </p:spPr>
        <p:txBody>
          <a:bodyPr spcFirstLastPara="1" wrap="square" lIns="91425" tIns="91425" rIns="91425" bIns="91425" anchor="t" anchorCtr="0">
            <a:normAutofit/>
          </a:bodyPr>
          <a:lstStyle/>
          <a:p>
            <a:pPr marL="114300" indent="0" algn="just">
              <a:buNone/>
            </a:pPr>
            <a:r>
              <a:rPr lang="en-US"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Патриотическое</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воспитание</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средствами</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искусства</a:t>
            </a:r>
            <a:r>
              <a:rPr sz="2000" dirty="0">
                <a:latin typeface="Times New Roman" panose="02020603050405020304" pitchFamily="18" charset="0"/>
                <a:cs typeface="Times New Roman" panose="02020603050405020304" pitchFamily="18" charset="0"/>
              </a:rPr>
              <a:t> и </a:t>
            </a:r>
            <a:r>
              <a:rPr sz="2000" dirty="0" err="1">
                <a:latin typeface="Times New Roman" panose="02020603050405020304" pitchFamily="18" charset="0"/>
                <a:cs typeface="Times New Roman" panose="02020603050405020304" pitchFamily="18" charset="0"/>
              </a:rPr>
              <a:t>технологий</a:t>
            </a:r>
            <a:endParaRPr sz="20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6"/>
          <p:cNvSpPr txBox="1">
            <a:spLocks noGrp="1"/>
          </p:cNvSpPr>
          <p:nvPr>
            <p:ph type="title"/>
          </p:nvPr>
        </p:nvSpPr>
        <p:spPr>
          <a:xfrm>
            <a:off x="141515" y="445024"/>
            <a:ext cx="6716486" cy="4431775"/>
          </a:xfrm>
          <a:prstGeom prst="rect">
            <a:avLst/>
          </a:prstGeom>
          <a:noFill/>
          <a:ln>
            <a:noFill/>
          </a:ln>
        </p:spPr>
        <p:txBody>
          <a:bodyPr spcFirstLastPara="1" wrap="square" lIns="91425" tIns="91425" rIns="91425" bIns="91425" anchor="t" anchorCtr="0">
            <a:normAutofit/>
          </a:bodyPr>
          <a:lstStyle/>
          <a:p>
            <a:r>
              <a:rPr sz="2800" dirty="0" err="1">
                <a:latin typeface="Times New Roman" panose="02020603050405020304" pitchFamily="18" charset="0"/>
                <a:cs typeface="Times New Roman" panose="02020603050405020304" pitchFamily="18" charset="0"/>
              </a:rPr>
              <a:t>Пользователи</a:t>
            </a:r>
            <a:r>
              <a:rPr sz="2800" dirty="0">
                <a:latin typeface="Times New Roman" panose="02020603050405020304" pitchFamily="18" charset="0"/>
                <a:cs typeface="Times New Roman" panose="02020603050405020304" pitchFamily="18" charset="0"/>
              </a:rPr>
              <a:t>: </a:t>
            </a:r>
            <a:r>
              <a:rPr sz="2800" dirty="0" err="1">
                <a:solidFill>
                  <a:schemeClr val="tx1"/>
                </a:solidFill>
                <a:latin typeface="Times New Roman" panose="02020603050405020304" pitchFamily="18" charset="0"/>
                <a:cs typeface="Times New Roman" panose="02020603050405020304" pitchFamily="18" charset="0"/>
              </a:rPr>
              <a:t>подростки</a:t>
            </a:r>
            <a:r>
              <a:rPr sz="2800" dirty="0">
                <a:solidFill>
                  <a:schemeClr val="tx1"/>
                </a:solidFill>
                <a:latin typeface="Times New Roman" panose="02020603050405020304" pitchFamily="18" charset="0"/>
                <a:cs typeface="Times New Roman" panose="02020603050405020304" pitchFamily="18" charset="0"/>
              </a:rPr>
              <a:t> 7–18 </a:t>
            </a:r>
            <a:r>
              <a:rPr sz="2800" dirty="0" err="1">
                <a:solidFill>
                  <a:schemeClr val="tx1"/>
                </a:solidFill>
                <a:latin typeface="Times New Roman" panose="02020603050405020304" pitchFamily="18" charset="0"/>
                <a:cs typeface="Times New Roman" panose="02020603050405020304" pitchFamily="18" charset="0"/>
              </a:rPr>
              <a:t>лет</a:t>
            </a:r>
            <a:endParaRPr sz="2800" dirty="0">
              <a:solidFill>
                <a:schemeClr val="tx1"/>
              </a:solidFill>
              <a:latin typeface="Times New Roman" panose="02020603050405020304" pitchFamily="18" charset="0"/>
              <a:cs typeface="Times New Roman" panose="02020603050405020304" pitchFamily="18" charset="0"/>
            </a:endParaRPr>
          </a:p>
          <a:p>
            <a:r>
              <a:rPr sz="2800" dirty="0" err="1">
                <a:latin typeface="Times New Roman" panose="02020603050405020304" pitchFamily="18" charset="0"/>
                <a:cs typeface="Times New Roman" panose="02020603050405020304" pitchFamily="18" charset="0"/>
              </a:rPr>
              <a:t>Проблема</a:t>
            </a:r>
            <a:r>
              <a:rPr sz="2800" dirty="0">
                <a:latin typeface="Times New Roman" panose="02020603050405020304" pitchFamily="18" charset="0"/>
                <a:cs typeface="Times New Roman" panose="02020603050405020304" pitchFamily="18" charset="0"/>
              </a:rPr>
              <a:t>:</a:t>
            </a:r>
            <a:r>
              <a:rPr lang="en-US" sz="2800" dirty="0">
                <a:latin typeface="Times New Roman" panose="02020603050405020304" pitchFamily="18" charset="0"/>
                <a:cs typeface="Times New Roman" panose="02020603050405020304" pitchFamily="18" charset="0"/>
              </a:rPr>
              <a:t> </a:t>
            </a:r>
            <a:r>
              <a:rPr sz="2800" dirty="0" err="1">
                <a:solidFill>
                  <a:schemeClr val="tx1"/>
                </a:solidFill>
                <a:latin typeface="Times New Roman" panose="02020603050405020304" pitchFamily="18" charset="0"/>
                <a:cs typeface="Times New Roman" panose="02020603050405020304" pitchFamily="18" charset="0"/>
              </a:rPr>
              <a:t>Молодёжь</a:t>
            </a:r>
            <a:r>
              <a:rPr sz="2800" dirty="0">
                <a:solidFill>
                  <a:schemeClr val="tx1"/>
                </a:solidFill>
                <a:latin typeface="Times New Roman" panose="02020603050405020304" pitchFamily="18" charset="0"/>
                <a:cs typeface="Times New Roman" panose="02020603050405020304" pitchFamily="18" charset="0"/>
              </a:rPr>
              <a:t> </a:t>
            </a:r>
            <a:r>
              <a:rPr sz="2800" dirty="0" err="1">
                <a:solidFill>
                  <a:schemeClr val="tx1"/>
                </a:solidFill>
                <a:latin typeface="Times New Roman" panose="02020603050405020304" pitchFamily="18" charset="0"/>
                <a:cs typeface="Times New Roman" panose="02020603050405020304" pitchFamily="18" charset="0"/>
              </a:rPr>
              <a:t>часто</a:t>
            </a:r>
            <a:r>
              <a:rPr sz="2800" dirty="0">
                <a:solidFill>
                  <a:schemeClr val="tx1"/>
                </a:solidFill>
                <a:latin typeface="Times New Roman" panose="02020603050405020304" pitchFamily="18" charset="0"/>
                <a:cs typeface="Times New Roman" panose="02020603050405020304" pitchFamily="18" charset="0"/>
              </a:rPr>
              <a:t> </a:t>
            </a:r>
            <a:r>
              <a:rPr sz="2800" dirty="0" err="1">
                <a:solidFill>
                  <a:schemeClr val="tx1"/>
                </a:solidFill>
                <a:latin typeface="Times New Roman" panose="02020603050405020304" pitchFamily="18" charset="0"/>
                <a:cs typeface="Times New Roman" panose="02020603050405020304" pitchFamily="18" charset="0"/>
              </a:rPr>
              <a:t>воспринимает</a:t>
            </a:r>
            <a:r>
              <a:rPr sz="2800" dirty="0">
                <a:solidFill>
                  <a:schemeClr val="tx1"/>
                </a:solidFill>
                <a:latin typeface="Times New Roman" panose="02020603050405020304" pitchFamily="18" charset="0"/>
                <a:cs typeface="Times New Roman" panose="02020603050405020304" pitchFamily="18" charset="0"/>
              </a:rPr>
              <a:t> </a:t>
            </a:r>
            <a:r>
              <a:rPr sz="2800" dirty="0" err="1">
                <a:solidFill>
                  <a:schemeClr val="tx1"/>
                </a:solidFill>
                <a:latin typeface="Times New Roman" panose="02020603050405020304" pitchFamily="18" charset="0"/>
                <a:cs typeface="Times New Roman" panose="02020603050405020304" pitchFamily="18" charset="0"/>
              </a:rPr>
              <a:t>патриотические</a:t>
            </a:r>
            <a:r>
              <a:rPr sz="2800" dirty="0">
                <a:solidFill>
                  <a:schemeClr val="tx1"/>
                </a:solidFill>
                <a:latin typeface="Times New Roman" panose="02020603050405020304" pitchFamily="18" charset="0"/>
                <a:cs typeface="Times New Roman" panose="02020603050405020304" pitchFamily="18" charset="0"/>
              </a:rPr>
              <a:t> </a:t>
            </a:r>
            <a:r>
              <a:rPr sz="2800" dirty="0" err="1">
                <a:solidFill>
                  <a:schemeClr val="tx1"/>
                </a:solidFill>
                <a:latin typeface="Times New Roman" panose="02020603050405020304" pitchFamily="18" charset="0"/>
                <a:cs typeface="Times New Roman" panose="02020603050405020304" pitchFamily="18" charset="0"/>
              </a:rPr>
              <a:t>темы</a:t>
            </a:r>
            <a:r>
              <a:rPr sz="2800" dirty="0">
                <a:solidFill>
                  <a:schemeClr val="tx1"/>
                </a:solidFill>
                <a:latin typeface="Times New Roman" panose="02020603050405020304" pitchFamily="18" charset="0"/>
                <a:cs typeface="Times New Roman" panose="02020603050405020304" pitchFamily="18" charset="0"/>
              </a:rPr>
              <a:t> </a:t>
            </a:r>
            <a:r>
              <a:rPr sz="2800" dirty="0" err="1">
                <a:solidFill>
                  <a:schemeClr val="tx1"/>
                </a:solidFill>
                <a:latin typeface="Times New Roman" panose="02020603050405020304" pitchFamily="18" charset="0"/>
                <a:cs typeface="Times New Roman" panose="02020603050405020304" pitchFamily="18" charset="0"/>
              </a:rPr>
              <a:t>как</a:t>
            </a:r>
            <a:r>
              <a:rPr sz="2800" dirty="0">
                <a:solidFill>
                  <a:schemeClr val="tx1"/>
                </a:solidFill>
                <a:latin typeface="Times New Roman" panose="02020603050405020304" pitchFamily="18" charset="0"/>
                <a:cs typeface="Times New Roman" panose="02020603050405020304" pitchFamily="18" charset="0"/>
              </a:rPr>
              <a:t> </a:t>
            </a:r>
            <a:r>
              <a:rPr sz="2800" dirty="0" err="1">
                <a:solidFill>
                  <a:schemeClr val="tx1"/>
                </a:solidFill>
                <a:latin typeface="Times New Roman" panose="02020603050405020304" pitchFamily="18" charset="0"/>
                <a:cs typeface="Times New Roman" panose="02020603050405020304" pitchFamily="18" charset="0"/>
              </a:rPr>
              <a:t>абстрактные</a:t>
            </a:r>
            <a:r>
              <a:rPr sz="2800" dirty="0">
                <a:solidFill>
                  <a:schemeClr val="tx1"/>
                </a:solidFill>
                <a:latin typeface="Times New Roman" panose="02020603050405020304" pitchFamily="18" charset="0"/>
                <a:cs typeface="Times New Roman" panose="02020603050405020304" pitchFamily="18" charset="0"/>
              </a:rPr>
              <a:t> и </a:t>
            </a:r>
            <a:r>
              <a:rPr sz="2800" dirty="0" err="1">
                <a:solidFill>
                  <a:schemeClr val="tx1"/>
                </a:solidFill>
                <a:latin typeface="Times New Roman" panose="02020603050405020304" pitchFamily="18" charset="0"/>
                <a:cs typeface="Times New Roman" panose="02020603050405020304" pitchFamily="18" charset="0"/>
              </a:rPr>
              <a:t>неинтересные</a:t>
            </a:r>
            <a:r>
              <a:rPr sz="2800" dirty="0">
                <a:solidFill>
                  <a:schemeClr val="tx1"/>
                </a:solidFill>
                <a:latin typeface="Times New Roman" panose="02020603050405020304" pitchFamily="18" charset="0"/>
                <a:cs typeface="Times New Roman" panose="02020603050405020304" pitchFamily="18" charset="0"/>
              </a:rPr>
              <a:t>. </a:t>
            </a:r>
            <a:r>
              <a:rPr sz="2800" dirty="0" err="1">
                <a:solidFill>
                  <a:schemeClr val="tx1"/>
                </a:solidFill>
                <a:latin typeface="Times New Roman" panose="02020603050405020304" pitchFamily="18" charset="0"/>
                <a:cs typeface="Times New Roman" panose="02020603050405020304" pitchFamily="18" charset="0"/>
              </a:rPr>
              <a:t>Отсутствуют</a:t>
            </a:r>
            <a:r>
              <a:rPr sz="2800" dirty="0">
                <a:solidFill>
                  <a:schemeClr val="tx1"/>
                </a:solidFill>
                <a:latin typeface="Times New Roman" panose="02020603050405020304" pitchFamily="18" charset="0"/>
                <a:cs typeface="Times New Roman" panose="02020603050405020304" pitchFamily="18" charset="0"/>
              </a:rPr>
              <a:t> </a:t>
            </a:r>
            <a:r>
              <a:rPr sz="2800" dirty="0" err="1">
                <a:solidFill>
                  <a:schemeClr val="tx1"/>
                </a:solidFill>
                <a:latin typeface="Times New Roman" panose="02020603050405020304" pitchFamily="18" charset="0"/>
                <a:cs typeface="Times New Roman" panose="02020603050405020304" pitchFamily="18" charset="0"/>
              </a:rPr>
              <a:t>формы</a:t>
            </a:r>
            <a:r>
              <a:rPr sz="2800" dirty="0">
                <a:solidFill>
                  <a:schemeClr val="tx1"/>
                </a:solidFill>
                <a:latin typeface="Times New Roman" panose="02020603050405020304" pitchFamily="18" charset="0"/>
                <a:cs typeface="Times New Roman" panose="02020603050405020304" pitchFamily="18" charset="0"/>
              </a:rPr>
              <a:t> </a:t>
            </a:r>
            <a:r>
              <a:rPr sz="2800" dirty="0" err="1">
                <a:solidFill>
                  <a:schemeClr val="tx1"/>
                </a:solidFill>
                <a:latin typeface="Times New Roman" panose="02020603050405020304" pitchFamily="18" charset="0"/>
                <a:cs typeface="Times New Roman" panose="02020603050405020304" pitchFamily="18" charset="0"/>
              </a:rPr>
              <a:t>вовлечения</a:t>
            </a:r>
            <a:r>
              <a:rPr sz="2800" dirty="0">
                <a:solidFill>
                  <a:schemeClr val="tx1"/>
                </a:solidFill>
                <a:latin typeface="Times New Roman" panose="02020603050405020304" pitchFamily="18" charset="0"/>
                <a:cs typeface="Times New Roman" panose="02020603050405020304" pitchFamily="18" charset="0"/>
              </a:rPr>
              <a:t>, </a:t>
            </a:r>
            <a:r>
              <a:rPr sz="2800" dirty="0" err="1">
                <a:solidFill>
                  <a:schemeClr val="tx1"/>
                </a:solidFill>
                <a:latin typeface="Times New Roman" panose="02020603050405020304" pitchFamily="18" charset="0"/>
                <a:cs typeface="Times New Roman" panose="02020603050405020304" pitchFamily="18" charset="0"/>
              </a:rPr>
              <a:t>сочетающие</a:t>
            </a:r>
            <a:r>
              <a:rPr sz="2800" dirty="0">
                <a:solidFill>
                  <a:schemeClr val="tx1"/>
                </a:solidFill>
                <a:latin typeface="Times New Roman" panose="02020603050405020304" pitchFamily="18" charset="0"/>
                <a:cs typeface="Times New Roman" panose="02020603050405020304" pitchFamily="18" charset="0"/>
              </a:rPr>
              <a:t> </a:t>
            </a:r>
            <a:r>
              <a:rPr sz="2800" dirty="0" err="1">
                <a:solidFill>
                  <a:schemeClr val="tx1"/>
                </a:solidFill>
                <a:latin typeface="Times New Roman" panose="02020603050405020304" pitchFamily="18" charset="0"/>
                <a:cs typeface="Times New Roman" panose="02020603050405020304" pitchFamily="18" charset="0"/>
              </a:rPr>
              <a:t>память</a:t>
            </a:r>
            <a:r>
              <a:rPr sz="2800" dirty="0">
                <a:solidFill>
                  <a:schemeClr val="tx1"/>
                </a:solidFill>
                <a:latin typeface="Times New Roman" panose="02020603050405020304" pitchFamily="18" charset="0"/>
                <a:cs typeface="Times New Roman" panose="02020603050405020304" pitchFamily="18" charset="0"/>
              </a:rPr>
              <a:t> о </a:t>
            </a:r>
            <a:r>
              <a:rPr sz="2800" dirty="0" err="1">
                <a:solidFill>
                  <a:schemeClr val="tx1"/>
                </a:solidFill>
                <a:latin typeface="Times New Roman" panose="02020603050405020304" pitchFamily="18" charset="0"/>
                <a:cs typeface="Times New Roman" panose="02020603050405020304" pitchFamily="18" charset="0"/>
              </a:rPr>
              <a:t>героях</a:t>
            </a:r>
            <a:r>
              <a:rPr sz="2800" dirty="0">
                <a:solidFill>
                  <a:schemeClr val="tx1"/>
                </a:solidFill>
                <a:latin typeface="Times New Roman" panose="02020603050405020304" pitchFamily="18" charset="0"/>
                <a:cs typeface="Times New Roman" panose="02020603050405020304" pitchFamily="18" charset="0"/>
              </a:rPr>
              <a:t> и </a:t>
            </a:r>
            <a:r>
              <a:rPr sz="2800" dirty="0" err="1">
                <a:solidFill>
                  <a:schemeClr val="tx1"/>
                </a:solidFill>
                <a:latin typeface="Times New Roman" panose="02020603050405020304" pitchFamily="18" charset="0"/>
                <a:cs typeface="Times New Roman" panose="02020603050405020304" pitchFamily="18" charset="0"/>
              </a:rPr>
              <a:t>современные</a:t>
            </a:r>
            <a:r>
              <a:rPr sz="2800" dirty="0">
                <a:solidFill>
                  <a:schemeClr val="tx1"/>
                </a:solidFill>
                <a:latin typeface="Times New Roman" panose="02020603050405020304" pitchFamily="18" charset="0"/>
                <a:cs typeface="Times New Roman" panose="02020603050405020304" pitchFamily="18" charset="0"/>
              </a:rPr>
              <a:t> </a:t>
            </a:r>
            <a:r>
              <a:rPr sz="2800" dirty="0" err="1">
                <a:solidFill>
                  <a:schemeClr val="tx1"/>
                </a:solidFill>
                <a:latin typeface="Times New Roman" panose="02020603050405020304" pitchFamily="18" charset="0"/>
                <a:cs typeface="Times New Roman" panose="02020603050405020304" pitchFamily="18" charset="0"/>
              </a:rPr>
              <a:t>творческие</a:t>
            </a:r>
            <a:r>
              <a:rPr sz="2800" dirty="0">
                <a:solidFill>
                  <a:schemeClr val="tx1"/>
                </a:solidFill>
                <a:latin typeface="Times New Roman" panose="02020603050405020304" pitchFamily="18" charset="0"/>
                <a:cs typeface="Times New Roman" panose="02020603050405020304" pitchFamily="18" charset="0"/>
              </a:rPr>
              <a:t> </a:t>
            </a:r>
            <a:r>
              <a:rPr sz="2800" dirty="0" err="1">
                <a:solidFill>
                  <a:schemeClr val="tx1"/>
                </a:solidFill>
                <a:latin typeface="Times New Roman" panose="02020603050405020304" pitchFamily="18" charset="0"/>
                <a:cs typeface="Times New Roman" panose="02020603050405020304" pitchFamily="18" charset="0"/>
              </a:rPr>
              <a:t>технологии</a:t>
            </a:r>
            <a:r>
              <a:rPr sz="2800" dirty="0">
                <a:solidFill>
                  <a:schemeClr val="tx1"/>
                </a:solidFill>
                <a:latin typeface="Times New Roman" panose="02020603050405020304" pitchFamily="18" charset="0"/>
                <a:cs typeface="Times New Roman" panose="02020603050405020304" pitchFamily="18" charset="0"/>
              </a:rPr>
              <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7"/>
          <p:cNvSpPr txBox="1">
            <a:spLocks noGrp="1"/>
          </p:cNvSpPr>
          <p:nvPr>
            <p:ph type="title"/>
          </p:nvPr>
        </p:nvSpPr>
        <p:spPr>
          <a:xfrm>
            <a:off x="409672" y="288275"/>
            <a:ext cx="6502757" cy="572700"/>
          </a:xfrm>
          <a:prstGeom prst="rect">
            <a:avLst/>
          </a:prstGeom>
          <a:noFill/>
          <a:ln>
            <a:noFill/>
          </a:ln>
        </p:spPr>
        <p:txBody>
          <a:bodyPr spcFirstLastPara="1" wrap="square" lIns="91425" tIns="91425" rIns="91425" bIns="91425" anchor="t" anchorCtr="0">
            <a:normAutofit fontScale="90000"/>
          </a:bodyPr>
          <a:lstStyle/>
          <a:p>
            <a:pPr algn="ctr"/>
            <a:r>
              <a:rPr lang="ru-RU" sz="2800" dirty="0">
                <a:latin typeface="Times New Roman" panose="02020603050405020304" pitchFamily="18" charset="0"/>
                <a:cs typeface="Times New Roman" panose="02020603050405020304" pitchFamily="18" charset="0"/>
              </a:rPr>
              <a:t>Актуальность проблемы:</a:t>
            </a:r>
            <a:endParaRPr sz="4000" dirty="0">
              <a:latin typeface="Times New Roman" panose="02020603050405020304" pitchFamily="18" charset="0"/>
              <a:cs typeface="Times New Roman" panose="02020603050405020304" pitchFamily="18" charset="0"/>
            </a:endParaRPr>
          </a:p>
        </p:txBody>
      </p:sp>
      <p:sp>
        <p:nvSpPr>
          <p:cNvPr id="80" name="Google Shape;80;p17"/>
          <p:cNvSpPr txBox="1">
            <a:spLocks noGrp="1"/>
          </p:cNvSpPr>
          <p:nvPr>
            <p:ph type="body" idx="1"/>
          </p:nvPr>
        </p:nvSpPr>
        <p:spPr>
          <a:xfrm>
            <a:off x="311700" y="1152475"/>
            <a:ext cx="7123243" cy="3416400"/>
          </a:xfrm>
          <a:prstGeom prst="rect">
            <a:avLst/>
          </a:prstGeom>
          <a:noFill/>
          <a:ln>
            <a:noFill/>
          </a:ln>
        </p:spPr>
        <p:txBody>
          <a:bodyPr spcFirstLastPara="1" wrap="square" lIns="91425" tIns="91425" rIns="91425" bIns="91425" anchor="t" anchorCtr="0">
            <a:normAutofit/>
          </a:bodyPr>
          <a:lstStyle/>
          <a:p>
            <a:pPr marL="0" indent="446088">
              <a:buNone/>
            </a:pP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Патриотическое</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воспитание</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требует</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современных</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форм</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подачи</a:t>
            </a:r>
            <a:endParaRPr sz="2000" dirty="0">
              <a:latin typeface="Times New Roman" panose="02020603050405020304" pitchFamily="18" charset="0"/>
              <a:cs typeface="Times New Roman" panose="02020603050405020304" pitchFamily="18" charset="0"/>
            </a:endParaRPr>
          </a:p>
          <a:p>
            <a:pPr marL="0" indent="446088">
              <a:buNone/>
            </a:pP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Подростки</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проводят</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большую</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часть</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времени</a:t>
            </a:r>
            <a:r>
              <a:rPr sz="2000" dirty="0">
                <a:latin typeface="Times New Roman" panose="02020603050405020304" pitchFamily="18" charset="0"/>
                <a:cs typeface="Times New Roman" panose="02020603050405020304" pitchFamily="18" charset="0"/>
              </a:rPr>
              <a:t> в </a:t>
            </a:r>
            <a:r>
              <a:rPr sz="2000" dirty="0" err="1">
                <a:latin typeface="Times New Roman" panose="02020603050405020304" pitchFamily="18" charset="0"/>
                <a:cs typeface="Times New Roman" panose="02020603050405020304" pitchFamily="18" charset="0"/>
              </a:rPr>
              <a:t>цифровой</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среде</a:t>
            </a:r>
            <a:endParaRPr sz="2000" dirty="0">
              <a:latin typeface="Times New Roman" panose="02020603050405020304" pitchFamily="18" charset="0"/>
              <a:cs typeface="Times New Roman" panose="02020603050405020304" pitchFamily="18" charset="0"/>
            </a:endParaRPr>
          </a:p>
          <a:p>
            <a:pPr marL="0" indent="446088">
              <a:buNone/>
            </a:pP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Недостаточно</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мероприятий</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где</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дети</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могут</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выразить</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память</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через</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творчество</a:t>
            </a:r>
            <a:endParaRPr sz="2000" dirty="0">
              <a:latin typeface="Times New Roman" panose="02020603050405020304" pitchFamily="18" charset="0"/>
              <a:cs typeface="Times New Roman" panose="02020603050405020304" pitchFamily="18" charset="0"/>
            </a:endParaRPr>
          </a:p>
          <a:p>
            <a:pPr marL="0" indent="446088">
              <a:buNone/>
            </a:pPr>
            <a:r>
              <a:rPr sz="2000" dirty="0">
                <a:latin typeface="Times New Roman" panose="02020603050405020304" pitchFamily="18" charset="0"/>
                <a:cs typeface="Times New Roman" panose="02020603050405020304" pitchFamily="18" charset="0"/>
              </a:rPr>
              <a:t>• В </a:t>
            </a:r>
            <a:r>
              <a:rPr sz="2000" dirty="0" err="1">
                <a:latin typeface="Times New Roman" panose="02020603050405020304" pitchFamily="18" charset="0"/>
                <a:cs typeface="Times New Roman" panose="02020603050405020304" pitchFamily="18" charset="0"/>
              </a:rPr>
              <a:t>регионе</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отсутствует</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оборудование</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для</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цифровых</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мастерских</a:t>
            </a:r>
            <a:endParaRPr sz="20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8"/>
          <p:cNvSpPr txBox="1">
            <a:spLocks noGrp="1"/>
          </p:cNvSpPr>
          <p:nvPr>
            <p:ph type="title"/>
          </p:nvPr>
        </p:nvSpPr>
        <p:spPr>
          <a:xfrm>
            <a:off x="402770" y="445025"/>
            <a:ext cx="6651173" cy="572700"/>
          </a:xfrm>
          <a:prstGeom prst="rect">
            <a:avLst/>
          </a:prstGeom>
          <a:noFill/>
          <a:ln>
            <a:noFill/>
          </a:ln>
        </p:spPr>
        <p:txBody>
          <a:bodyPr spcFirstLastPara="1" wrap="square" lIns="91425" tIns="91425" rIns="91425" bIns="91425" anchor="t" anchorCtr="0">
            <a:normAutofit fontScale="90000"/>
          </a:bodyPr>
          <a:lstStyle/>
          <a:p>
            <a:pPr algn="ctr"/>
            <a:r>
              <a:rPr lang="ru-RU" sz="2800" dirty="0">
                <a:latin typeface="Times New Roman" panose="02020603050405020304" pitchFamily="18" charset="0"/>
                <a:cs typeface="Times New Roman" panose="02020603050405020304" pitchFamily="18" charset="0"/>
              </a:rPr>
              <a:t>Как уже решается проблема:</a:t>
            </a:r>
            <a:endParaRPr sz="4000" dirty="0">
              <a:latin typeface="Times New Roman" panose="02020603050405020304" pitchFamily="18" charset="0"/>
              <a:cs typeface="Times New Roman" panose="02020603050405020304" pitchFamily="18" charset="0"/>
            </a:endParaRPr>
          </a:p>
        </p:txBody>
      </p:sp>
      <p:sp>
        <p:nvSpPr>
          <p:cNvPr id="86" name="Google Shape;86;p18"/>
          <p:cNvSpPr txBox="1">
            <a:spLocks noGrp="1"/>
          </p:cNvSpPr>
          <p:nvPr>
            <p:ph type="body" idx="1"/>
          </p:nvPr>
        </p:nvSpPr>
        <p:spPr>
          <a:xfrm>
            <a:off x="311700" y="1152475"/>
            <a:ext cx="6829329" cy="3416400"/>
          </a:xfrm>
          <a:prstGeom prst="rect">
            <a:avLst/>
          </a:prstGeom>
          <a:noFill/>
          <a:ln>
            <a:noFill/>
          </a:ln>
        </p:spPr>
        <p:txBody>
          <a:bodyPr spcFirstLastPara="1" wrap="square" lIns="91425" tIns="91425" rIns="91425" bIns="91425" anchor="t" anchorCtr="0">
            <a:normAutofit/>
          </a:bodyPr>
          <a:lstStyle/>
          <a:p>
            <a:pPr>
              <a:buFont typeface="Arial" panose="020B0604020202020204" pitchFamily="34" charset="0"/>
              <a:buChar char="•"/>
            </a:pPr>
            <a:r>
              <a:rPr lang="ru-RU" sz="2400" dirty="0">
                <a:latin typeface="Times New Roman" panose="02020603050405020304" pitchFamily="18" charset="0"/>
                <a:cs typeface="Times New Roman" panose="02020603050405020304" pitchFamily="18" charset="0"/>
              </a:rPr>
              <a:t>Традиционные </a:t>
            </a:r>
            <a:r>
              <a:rPr sz="2400" dirty="0" err="1">
                <a:latin typeface="Times New Roman" panose="02020603050405020304" pitchFamily="18" charset="0"/>
                <a:cs typeface="Times New Roman" panose="02020603050405020304" pitchFamily="18" charset="0"/>
              </a:rPr>
              <a:t>уроки</a:t>
            </a:r>
            <a:r>
              <a:rPr sz="2400" dirty="0">
                <a:latin typeface="Times New Roman" panose="02020603050405020304" pitchFamily="18" charset="0"/>
                <a:cs typeface="Times New Roman" panose="02020603050405020304" pitchFamily="18" charset="0"/>
              </a:rPr>
              <a:t> ОБЖ, </a:t>
            </a:r>
            <a:r>
              <a:rPr sz="2400" dirty="0" err="1">
                <a:latin typeface="Times New Roman" panose="02020603050405020304" pitchFamily="18" charset="0"/>
                <a:cs typeface="Times New Roman" panose="02020603050405020304" pitchFamily="18" charset="0"/>
              </a:rPr>
              <a:t>мероприятия</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ко</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Дню</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Победы</a:t>
            </a:r>
            <a:endParaRPr sz="2400" dirty="0">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sz="2400" dirty="0" err="1">
                <a:latin typeface="Times New Roman" panose="02020603050405020304" pitchFamily="18" charset="0"/>
                <a:cs typeface="Times New Roman" panose="02020603050405020304" pitchFamily="18" charset="0"/>
              </a:rPr>
              <a:t>Единые</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уроки</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памяти</a:t>
            </a:r>
            <a:endParaRPr sz="2400" dirty="0">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sz="2400" dirty="0" err="1">
                <a:latin typeface="Times New Roman" panose="02020603050405020304" pitchFamily="18" charset="0"/>
                <a:cs typeface="Times New Roman" panose="02020603050405020304" pitchFamily="18" charset="0"/>
              </a:rPr>
              <a:t>Но</a:t>
            </a:r>
            <a:r>
              <a:rPr sz="2400" dirty="0">
                <a:latin typeface="Times New Roman" panose="02020603050405020304" pitchFamily="18" charset="0"/>
                <a:cs typeface="Times New Roman" panose="02020603050405020304" pitchFamily="18" charset="0"/>
              </a:rPr>
              <a:t> — </a:t>
            </a:r>
            <a:r>
              <a:rPr sz="2400" dirty="0" err="1">
                <a:latin typeface="Times New Roman" panose="02020603050405020304" pitchFamily="18" charset="0"/>
                <a:cs typeface="Times New Roman" panose="02020603050405020304" pitchFamily="18" charset="0"/>
              </a:rPr>
              <a:t>эти</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форматы</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редко</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включают</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активное</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участие</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подростков</a:t>
            </a:r>
            <a:r>
              <a:rPr sz="2400" dirty="0">
                <a:latin typeface="Times New Roman" panose="02020603050405020304" pitchFamily="18" charset="0"/>
                <a:cs typeface="Times New Roman" panose="02020603050405020304" pitchFamily="18" charset="0"/>
              </a:rPr>
              <a:t> и </a:t>
            </a:r>
            <a:r>
              <a:rPr sz="2400" dirty="0" err="1">
                <a:latin typeface="Times New Roman" panose="02020603050405020304" pitchFamily="18" charset="0"/>
                <a:cs typeface="Times New Roman" panose="02020603050405020304" pitchFamily="18" charset="0"/>
              </a:rPr>
              <a:t>творчество</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через</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цифровые</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формы</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графика</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анимация</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фото</a:t>
            </a:r>
            <a:r>
              <a:rPr sz="2400" dirty="0">
                <a:latin typeface="Times New Roman" panose="02020603050405020304" pitchFamily="18" charset="0"/>
                <a:cs typeface="Times New Roman" panose="02020603050405020304" pitchFamily="18" charset="0"/>
              </a:rPr>
              <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9"/>
          <p:cNvSpPr txBox="1">
            <a:spLocks noGrp="1"/>
          </p:cNvSpPr>
          <p:nvPr>
            <p:ph type="title"/>
          </p:nvPr>
        </p:nvSpPr>
        <p:spPr>
          <a:xfrm>
            <a:off x="311700" y="259968"/>
            <a:ext cx="6861986" cy="572700"/>
          </a:xfrm>
          <a:prstGeom prst="rect">
            <a:avLst/>
          </a:prstGeom>
        </p:spPr>
        <p:txBody>
          <a:bodyPr spcFirstLastPara="1" wrap="square" lIns="91425" tIns="91425" rIns="91425" bIns="91425" anchor="t" anchorCtr="0">
            <a:normAutofit fontScale="90000"/>
          </a:bodyPr>
          <a:lstStyle/>
          <a:p>
            <a:pPr algn="ctr"/>
            <a:r>
              <a:rPr lang="ru-RU" sz="2800" dirty="0">
                <a:latin typeface="Times New Roman" panose="02020603050405020304" pitchFamily="18" charset="0"/>
                <a:cs typeface="Times New Roman" panose="02020603050405020304" pitchFamily="18" charset="0"/>
              </a:rPr>
              <a:t>Решение:</a:t>
            </a:r>
            <a:endParaRPr sz="4000" dirty="0">
              <a:latin typeface="Times New Roman" panose="02020603050405020304" pitchFamily="18" charset="0"/>
              <a:cs typeface="Times New Roman" panose="02020603050405020304" pitchFamily="18" charset="0"/>
            </a:endParaRPr>
          </a:p>
        </p:txBody>
      </p:sp>
      <p:sp>
        <p:nvSpPr>
          <p:cNvPr id="92" name="Google Shape;92;p19"/>
          <p:cNvSpPr txBox="1">
            <a:spLocks noGrp="1"/>
          </p:cNvSpPr>
          <p:nvPr>
            <p:ph type="body" idx="1"/>
          </p:nvPr>
        </p:nvSpPr>
        <p:spPr>
          <a:xfrm>
            <a:off x="0" y="863550"/>
            <a:ext cx="7282543" cy="3416400"/>
          </a:xfrm>
          <a:prstGeom prst="rect">
            <a:avLst/>
          </a:prstGeom>
        </p:spPr>
        <p:txBody>
          <a:bodyPr spcFirstLastPara="1" wrap="square" lIns="91425" tIns="91425" rIns="91425" bIns="91425" anchor="t" anchorCtr="0">
            <a:normAutofit/>
          </a:bodyPr>
          <a:lstStyle/>
          <a:p>
            <a:pPr marL="114300" indent="419100" algn="just">
              <a:buNone/>
            </a:pPr>
            <a:r>
              <a:rPr sz="2000" dirty="0" err="1">
                <a:latin typeface="Times New Roman" panose="02020603050405020304" pitchFamily="18" charset="0"/>
                <a:cs typeface="Times New Roman" panose="02020603050405020304" pitchFamily="18" charset="0"/>
              </a:rPr>
              <a:t>Проведение</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Городского</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фестиваля</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цифровых</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искусств</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включающего</a:t>
            </a:r>
            <a:r>
              <a:rPr sz="2000" dirty="0">
                <a:latin typeface="Times New Roman" panose="02020603050405020304" pitchFamily="18" charset="0"/>
                <a:cs typeface="Times New Roman" panose="02020603050405020304" pitchFamily="18" charset="0"/>
              </a:rPr>
              <a:t>:</a:t>
            </a:r>
          </a:p>
          <a:p>
            <a:pPr marL="114300" indent="0">
              <a:buNone/>
            </a:pPr>
            <a:r>
              <a:rPr lang="ru-RU" sz="2000"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Мастер-классы</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по</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фотоискусству</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анимации</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цифровой</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открытке</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реставрации</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фото</a:t>
            </a:r>
            <a:endParaRPr sz="2000" dirty="0">
              <a:latin typeface="Times New Roman" panose="02020603050405020304" pitchFamily="18" charset="0"/>
              <a:cs typeface="Times New Roman" panose="02020603050405020304" pitchFamily="18" charset="0"/>
            </a:endParaRPr>
          </a:p>
          <a:p>
            <a:pPr marL="114300" indent="0">
              <a:buNone/>
            </a:pPr>
            <a:r>
              <a:rPr lang="ru-RU" sz="2000"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Создание</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подростками</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цифровых</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работ</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на</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тему</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подвига</a:t>
            </a:r>
            <a:r>
              <a:rPr sz="2000" dirty="0">
                <a:latin typeface="Times New Roman" panose="02020603050405020304" pitchFamily="18" charset="0"/>
                <a:cs typeface="Times New Roman" panose="02020603050405020304" pitchFamily="18" charset="0"/>
              </a:rPr>
              <a:t> и </a:t>
            </a:r>
            <a:r>
              <a:rPr sz="2000" dirty="0" err="1">
                <a:latin typeface="Times New Roman" panose="02020603050405020304" pitchFamily="18" charset="0"/>
                <a:cs typeface="Times New Roman" panose="02020603050405020304" pitchFamily="18" charset="0"/>
              </a:rPr>
              <a:t>памяти</a:t>
            </a:r>
            <a:endParaRPr lang="ru-RU" sz="2000" dirty="0">
              <a:latin typeface="Times New Roman" panose="02020603050405020304" pitchFamily="18" charset="0"/>
              <a:cs typeface="Times New Roman" panose="02020603050405020304" pitchFamily="18" charset="0"/>
            </a:endParaRPr>
          </a:p>
          <a:p>
            <a:pPr marL="114300" indent="0">
              <a:buNone/>
            </a:pPr>
            <a:r>
              <a:rPr lang="ru-RU" sz="2000"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Итоговая</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выставка</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Цифровая</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память</a:t>
            </a:r>
            <a:r>
              <a:rPr sz="2000" dirty="0">
                <a:latin typeface="Times New Roman" panose="02020603050405020304" pitchFamily="18" charset="0"/>
                <a:cs typeface="Times New Roman" panose="02020603050405020304" pitchFamily="18" charset="0"/>
              </a:rPr>
              <a:t>» в ДШИ и </a:t>
            </a:r>
            <a:r>
              <a:rPr sz="2000" dirty="0" err="1">
                <a:latin typeface="Times New Roman" panose="02020603050405020304" pitchFamily="18" charset="0"/>
                <a:cs typeface="Times New Roman" panose="02020603050405020304" pitchFamily="18" charset="0"/>
              </a:rPr>
              <a:t>онлайн</a:t>
            </a:r>
            <a:endParaRPr sz="2000" dirty="0">
              <a:latin typeface="Times New Roman" panose="02020603050405020304" pitchFamily="18" charset="0"/>
              <a:cs typeface="Times New Roman" panose="02020603050405020304" pitchFamily="18" charset="0"/>
            </a:endParaRPr>
          </a:p>
          <a:p>
            <a:pPr marL="114300" indent="0">
              <a:buNone/>
            </a:pPr>
            <a:r>
              <a:rPr lang="ru-RU" sz="2000"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Оснащение</a:t>
            </a:r>
            <a:r>
              <a:rPr sz="2000" dirty="0">
                <a:latin typeface="Times New Roman" panose="02020603050405020304" pitchFamily="18" charset="0"/>
                <a:cs typeface="Times New Roman" panose="02020603050405020304" pitchFamily="18" charset="0"/>
              </a:rPr>
              <a:t> 8 </a:t>
            </a:r>
            <a:r>
              <a:rPr sz="2000" dirty="0" err="1">
                <a:latin typeface="Times New Roman" panose="02020603050405020304" pitchFamily="18" charset="0"/>
                <a:cs typeface="Times New Roman" panose="02020603050405020304" pitchFamily="18" charset="0"/>
              </a:rPr>
              <a:t>рабочих</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мест</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современным</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оборудованием</a:t>
            </a:r>
            <a:endParaRPr sz="20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1D3814E-9948-475A-A1C4-E3B15158ECF3}"/>
              </a:ext>
            </a:extLst>
          </p:cNvPr>
          <p:cNvSpPr>
            <a:spLocks noGrp="1"/>
          </p:cNvSpPr>
          <p:nvPr>
            <p:ph type="title"/>
          </p:nvPr>
        </p:nvSpPr>
        <p:spPr>
          <a:xfrm>
            <a:off x="311700" y="445025"/>
            <a:ext cx="6742243" cy="572700"/>
          </a:xfrm>
        </p:spPr>
        <p:txBody>
          <a:bodyPr>
            <a:normAutofit fontScale="90000"/>
          </a:bodyPr>
          <a:lstStyle/>
          <a:p>
            <a:pPr algn="ctr"/>
            <a:r>
              <a:rPr lang="ru-RU" dirty="0">
                <a:latin typeface="Times New Roman" panose="02020603050405020304" pitchFamily="18" charset="0"/>
                <a:cs typeface="Times New Roman" panose="02020603050405020304" pitchFamily="18" charset="0"/>
              </a:rPr>
              <a:t>Команда:</a:t>
            </a:r>
          </a:p>
        </p:txBody>
      </p:sp>
      <p:sp>
        <p:nvSpPr>
          <p:cNvPr id="4" name="Rectangle 1">
            <a:extLst>
              <a:ext uri="{FF2B5EF4-FFF2-40B4-BE49-F238E27FC236}">
                <a16:creationId xmlns:a16="http://schemas.microsoft.com/office/drawing/2014/main" id="{7BAA07CF-BC19-4130-9372-F500CF1BA90A}"/>
              </a:ext>
            </a:extLst>
          </p:cNvPr>
          <p:cNvSpPr>
            <a:spLocks noGrp="1" noChangeArrowheads="1"/>
          </p:cNvSpPr>
          <p:nvPr>
            <p:ph type="body" idx="1"/>
          </p:nvPr>
        </p:nvSpPr>
        <p:spPr bwMode="auto">
          <a:xfrm>
            <a:off x="311700" y="1017725"/>
            <a:ext cx="7047043"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None/>
              <a:tabLst/>
            </a:pPr>
            <a:r>
              <a:rPr kumimoji="0" lang="ru-RU" altLang="ru-RU" sz="2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Руководитель проекта</a:t>
            </a:r>
            <a:r>
              <a:rPr kumimoji="0" lang="ru-RU" altLang="ru-RU"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 педагог ДШИ, куратор направления</a:t>
            </a:r>
          </a:p>
          <a:p>
            <a:pPr marL="0" marR="0" lvl="0" indent="0" algn="l" defTabSz="914400" rtl="0" eaLnBrk="0" fontAlgn="base" latinLnBrk="0" hangingPunct="0">
              <a:lnSpc>
                <a:spcPct val="100000"/>
              </a:lnSpc>
              <a:spcBef>
                <a:spcPct val="0"/>
              </a:spcBef>
              <a:spcAft>
                <a:spcPct val="0"/>
              </a:spcAft>
              <a:buClrTx/>
              <a:buSzTx/>
              <a:buNone/>
              <a:tabLst/>
            </a:pPr>
            <a:r>
              <a:rPr kumimoji="0" lang="ru-RU" altLang="ru-RU" sz="2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Педагоги дополнительного образования</a:t>
            </a:r>
            <a:r>
              <a:rPr kumimoji="0" lang="ru-RU" altLang="ru-RU"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 проведение мастер-классов</a:t>
            </a:r>
          </a:p>
          <a:p>
            <a:pPr marL="0" marR="0" lvl="0" indent="0" algn="l" defTabSz="914400" rtl="0" eaLnBrk="0" fontAlgn="base" latinLnBrk="0" hangingPunct="0">
              <a:lnSpc>
                <a:spcPct val="100000"/>
              </a:lnSpc>
              <a:spcBef>
                <a:spcPct val="0"/>
              </a:spcBef>
              <a:spcAft>
                <a:spcPct val="0"/>
              </a:spcAft>
              <a:buClrTx/>
              <a:buSzTx/>
              <a:buNone/>
              <a:tabLst/>
            </a:pPr>
            <a:r>
              <a:rPr kumimoji="0" lang="ru-RU" altLang="ru-RU" sz="2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Специалисты по анимации, фото и графике</a:t>
            </a:r>
            <a:r>
              <a:rPr kumimoji="0" lang="ru-RU" altLang="ru-RU"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 наставники</a:t>
            </a:r>
          </a:p>
          <a:p>
            <a:pPr marL="0" marR="0" lvl="0" indent="0" algn="l" defTabSz="914400" rtl="0" eaLnBrk="0" fontAlgn="base" latinLnBrk="0" hangingPunct="0">
              <a:lnSpc>
                <a:spcPct val="100000"/>
              </a:lnSpc>
              <a:spcBef>
                <a:spcPct val="0"/>
              </a:spcBef>
              <a:spcAft>
                <a:spcPct val="0"/>
              </a:spcAft>
              <a:buClrTx/>
              <a:buSzTx/>
              <a:buNone/>
              <a:tabLst/>
            </a:pPr>
            <a:r>
              <a:rPr kumimoji="0" lang="ru-RU" altLang="ru-RU" sz="2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Волонтёры</a:t>
            </a:r>
            <a:r>
              <a:rPr kumimoji="0" lang="ru-RU" altLang="ru-RU"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 техническая и организационная помощь</a:t>
            </a:r>
          </a:p>
          <a:p>
            <a:pPr marL="0" marR="0" lvl="0" indent="0" algn="l" defTabSz="914400" rtl="0" eaLnBrk="0" fontAlgn="base" latinLnBrk="0" hangingPunct="0">
              <a:lnSpc>
                <a:spcPct val="100000"/>
              </a:lnSpc>
              <a:spcBef>
                <a:spcPct val="0"/>
              </a:spcBef>
              <a:spcAft>
                <a:spcPct val="0"/>
              </a:spcAft>
              <a:buClrTx/>
              <a:buSzTx/>
              <a:buNone/>
              <a:tabLst/>
            </a:pPr>
            <a:r>
              <a:rPr kumimoji="0" lang="ru-RU" altLang="ru-RU" sz="2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Партнёры</a:t>
            </a:r>
            <a:r>
              <a:rPr kumimoji="0" lang="ru-RU" altLang="ru-RU"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 местные школы, музеи, ветеранские организации</a:t>
            </a:r>
          </a:p>
        </p:txBody>
      </p:sp>
    </p:spTree>
    <p:extLst>
      <p:ext uri="{BB962C8B-B14F-4D97-AF65-F5344CB8AC3E}">
        <p14:creationId xmlns:p14="http://schemas.microsoft.com/office/powerpoint/2010/main" val="10166339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920333B-C5D3-42A2-8AEF-767DE8B46138}"/>
              </a:ext>
            </a:extLst>
          </p:cNvPr>
          <p:cNvSpPr>
            <a:spLocks noGrp="1"/>
          </p:cNvSpPr>
          <p:nvPr>
            <p:ph type="title"/>
          </p:nvPr>
        </p:nvSpPr>
        <p:spPr>
          <a:xfrm>
            <a:off x="311700" y="445025"/>
            <a:ext cx="6709586" cy="572700"/>
          </a:xfrm>
        </p:spPr>
        <p:txBody>
          <a:bodyPr>
            <a:normAutofit fontScale="90000"/>
          </a:bodyPr>
          <a:lstStyle/>
          <a:p>
            <a:pPr algn="ctr"/>
            <a:r>
              <a:rPr lang="ru-RU" dirty="0">
                <a:latin typeface="Times New Roman" panose="02020603050405020304" pitchFamily="18" charset="0"/>
                <a:cs typeface="Times New Roman" panose="02020603050405020304" pitchFamily="18" charset="0"/>
              </a:rPr>
              <a:t>Вопросы экспертам</a:t>
            </a:r>
          </a:p>
        </p:txBody>
      </p:sp>
      <p:sp>
        <p:nvSpPr>
          <p:cNvPr id="4" name="Rectangle 1">
            <a:extLst>
              <a:ext uri="{FF2B5EF4-FFF2-40B4-BE49-F238E27FC236}">
                <a16:creationId xmlns:a16="http://schemas.microsoft.com/office/drawing/2014/main" id="{7D66CBCD-8367-455B-84E0-2EA7BBE811A2}"/>
              </a:ext>
            </a:extLst>
          </p:cNvPr>
          <p:cNvSpPr>
            <a:spLocks noGrp="1" noChangeArrowheads="1"/>
          </p:cNvSpPr>
          <p:nvPr>
            <p:ph type="body" idx="1"/>
          </p:nvPr>
        </p:nvSpPr>
        <p:spPr bwMode="auto">
          <a:xfrm>
            <a:off x="235500" y="1232922"/>
            <a:ext cx="6600729"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None/>
              <a:tabLst/>
            </a:pPr>
            <a:r>
              <a:rPr kumimoji="0" lang="ru-RU" altLang="ru-RU"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1.Как лучше организовать продвижение фестиваля среди подростков?</a:t>
            </a:r>
          </a:p>
          <a:p>
            <a:pPr marL="0" marR="0" lvl="0" indent="0" algn="l" defTabSz="914400" rtl="0" eaLnBrk="0" fontAlgn="base" latinLnBrk="0" hangingPunct="0">
              <a:lnSpc>
                <a:spcPct val="100000"/>
              </a:lnSpc>
              <a:spcBef>
                <a:spcPct val="0"/>
              </a:spcBef>
              <a:spcAft>
                <a:spcPct val="0"/>
              </a:spcAft>
              <a:buClrTx/>
              <a:buSzTx/>
              <a:buNone/>
              <a:tabLst/>
            </a:pPr>
            <a:r>
              <a:rPr kumimoji="0" lang="ru-RU" altLang="ru-RU"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2.Какие форматы цифрового контента наиболее вовлекают детей 10–14 лет?</a:t>
            </a:r>
          </a:p>
          <a:p>
            <a:pPr marL="0" marR="0" lvl="0" indent="0" algn="l" defTabSz="914400" rtl="0" eaLnBrk="0" fontAlgn="base" latinLnBrk="0" hangingPunct="0">
              <a:lnSpc>
                <a:spcPct val="100000"/>
              </a:lnSpc>
              <a:spcBef>
                <a:spcPct val="0"/>
              </a:spcBef>
              <a:spcAft>
                <a:spcPct val="0"/>
              </a:spcAft>
              <a:buClrTx/>
              <a:buSzTx/>
              <a:buNone/>
              <a:tabLst/>
            </a:pPr>
            <a:r>
              <a:rPr kumimoji="0" lang="ru-RU" altLang="ru-RU"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3. Есть ли успешные примеры устойчивых проектов в регионах, посвящённых памяти через технологии?</a:t>
            </a:r>
          </a:p>
        </p:txBody>
      </p:sp>
    </p:spTree>
    <p:extLst>
      <p:ext uri="{BB962C8B-B14F-4D97-AF65-F5344CB8AC3E}">
        <p14:creationId xmlns:p14="http://schemas.microsoft.com/office/powerpoint/2010/main" val="1291467728"/>
      </p:ext>
    </p:extLst>
  </p:cSld>
  <p:clrMapOvr>
    <a:masterClrMapping/>
  </p:clrMapOvr>
</p:sld>
</file>

<file path=ppt/theme/theme1.xml><?xml version="1.0" encoding="utf-8"?>
<a:theme xmlns:a="http://schemas.openxmlformats.org/drawingml/2006/main" name="Аспект">
  <a:themeElements>
    <a:clrScheme name="Аспект">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Аспект">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Аспект">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3</TotalTime>
  <Words>1568</Words>
  <Application>Microsoft Office PowerPoint</Application>
  <PresentationFormat>Экран (16:9)</PresentationFormat>
  <Paragraphs>103</Paragraphs>
  <Slides>9</Slides>
  <Notes>7</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9</vt:i4>
      </vt:variant>
    </vt:vector>
  </HeadingPairs>
  <TitlesOfParts>
    <vt:vector size="15" baseType="lpstr">
      <vt:lpstr>Nunito</vt:lpstr>
      <vt:lpstr>Arial</vt:lpstr>
      <vt:lpstr>Times New Roman</vt:lpstr>
      <vt:lpstr>Wingdings 3</vt:lpstr>
      <vt:lpstr>Trebuchet MS</vt:lpstr>
      <vt:lpstr>Аспект</vt:lpstr>
      <vt:lpstr>«Городской фестиваль цифровых искусств, приуроченный к сохранению памяти о подвигах защитников Отечества»</vt:lpstr>
      <vt:lpstr>Образовательное учреждение:</vt:lpstr>
      <vt:lpstr>Номинация:</vt:lpstr>
      <vt:lpstr>Пользователи: подростки 7–18 лет Проблема: Молодёжь часто воспринимает патриотические темы как абстрактные и неинтересные. Отсутствуют формы вовлечения, сочетающие память о героях и современные творческие технологии.</vt:lpstr>
      <vt:lpstr>Актуальность проблемы:</vt:lpstr>
      <vt:lpstr>Как уже решается проблема:</vt:lpstr>
      <vt:lpstr>Решение:</vt:lpstr>
      <vt:lpstr>Команда:</vt:lpstr>
      <vt:lpstr>Вопросы экспертам</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«Городской фестиваль цифровых искусств, приуроченный к сохранению памяти о подвигах защитников Отечества»</dc:title>
  <cp:lastModifiedBy>lidabalan9516@gmail.com</cp:lastModifiedBy>
  <cp:revision>2</cp:revision>
  <dcterms:modified xsi:type="dcterms:W3CDTF">2025-06-29T14:24:17Z</dcterms:modified>
</cp:coreProperties>
</file>