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B40669A-0EF4-4982-9EE9-C4A65F2EF6C9}">
  <a:tblStyle styleId="{7B40669A-0EF4-4982-9EE9-C4A65F2EF6C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58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ab5bcb53e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ab5bcb53e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ac4bfd26f8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ac4bfd26f8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ac4bfd26f8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ac4bfd26f8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ac4bfd26f8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ac4bfd26f8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ac4bfd26f8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ac4bfd26f8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ac4bfd26f8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ac4bfd26f8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ac4bfd26f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ac4bfd26f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ac4bfd26f8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ac4bfd26f8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ac4bfd26f8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ac4bfd26f8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ac4bfd26f8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ac4bfd26f8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ab5bcb53e3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ab5bcb53e3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ab5bcb53e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ab5bcb53e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ab5bcb53e3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ab5bcb53e3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ab5bcb53e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ab5bcb53e3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ab5bcb53e3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ab5bcb53e3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ab5bcb53e3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ab5bcb53e3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b5bcb53e3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b5bcb53e3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ac4bfd26f8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ac4bfd26f8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ac4bfd26f8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ac4bfd26f8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ac4bfd26f8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ac4bfd26f8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ac4bfd26f8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ac4bfd26f8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ac4bfd26f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ac4bfd26f8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CFE2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330075"/>
            <a:ext cx="8520600" cy="235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400" b="1"/>
              <a:t>Разработка демографического прогноза Ростовской области на период до 2030 г.</a:t>
            </a:r>
            <a:endParaRPr sz="400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38250" y="3200000"/>
            <a:ext cx="8467500" cy="138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 b="1">
                <a:solidFill>
                  <a:schemeClr val="dk1"/>
                </a:solidFill>
              </a:rPr>
              <a:t>Команда ITEC</a:t>
            </a:r>
            <a:endParaRPr sz="2300" b="1">
              <a:solidFill>
                <a:schemeClr val="dk1"/>
              </a:solidFill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</a:rPr>
              <a:t>ФГБОУ ВО “Ростовский государственный экономический университет (РИНХ)”</a:t>
            </a:r>
            <a:endParaRPr sz="2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/>
              <a:t>Динамика численности населения России</a:t>
            </a:r>
            <a:endParaRPr b="1"/>
          </a:p>
        </p:txBody>
      </p:sp>
      <p:sp>
        <p:nvSpPr>
          <p:cNvPr id="112" name="Google Shape;112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13" name="Google Shape;11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888" y="1017725"/>
            <a:ext cx="9068225" cy="42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>
            <a:spLocks noGrp="1"/>
          </p:cNvSpPr>
          <p:nvPr>
            <p:ph type="title"/>
          </p:nvPr>
        </p:nvSpPr>
        <p:spPr>
          <a:xfrm>
            <a:off x="226176" y="102750"/>
            <a:ext cx="886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 b="1"/>
              <a:t>Распределение населения России по возрастным группам, 2019</a:t>
            </a:r>
            <a:endParaRPr sz="2100" b="1"/>
          </a:p>
        </p:txBody>
      </p:sp>
      <p:sp>
        <p:nvSpPr>
          <p:cNvPr id="119" name="Google Shape;119;p23"/>
          <p:cNvSpPr txBox="1">
            <a:spLocks noGrp="1"/>
          </p:cNvSpPr>
          <p:nvPr>
            <p:ph type="body" idx="1"/>
          </p:nvPr>
        </p:nvSpPr>
        <p:spPr>
          <a:xfrm>
            <a:off x="2953900" y="1714525"/>
            <a:ext cx="2583600" cy="23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20" name="Google Shape;12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1051" y="675450"/>
            <a:ext cx="6612650" cy="4557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>
            <a:spLocks noGrp="1"/>
          </p:cNvSpPr>
          <p:nvPr>
            <p:ph type="title"/>
          </p:nvPr>
        </p:nvSpPr>
        <p:spPr>
          <a:xfrm>
            <a:off x="311700" y="237225"/>
            <a:ext cx="883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500" b="1"/>
              <a:t>Динамика коэффициентов рождаемости и смертности</a:t>
            </a:r>
            <a:endParaRPr sz="2500" b="1"/>
          </a:p>
        </p:txBody>
      </p:sp>
      <p:sp>
        <p:nvSpPr>
          <p:cNvPr id="126" name="Google Shape;126;p24"/>
          <p:cNvSpPr txBox="1">
            <a:spLocks noGrp="1"/>
          </p:cNvSpPr>
          <p:nvPr>
            <p:ph type="body" idx="1"/>
          </p:nvPr>
        </p:nvSpPr>
        <p:spPr>
          <a:xfrm>
            <a:off x="3625250" y="1993350"/>
            <a:ext cx="2118900" cy="19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27" name="Google Shape;12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3438" y="1017725"/>
            <a:ext cx="6677126" cy="417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>
            <a:spLocks noGrp="1"/>
          </p:cNvSpPr>
          <p:nvPr>
            <p:ph type="title"/>
          </p:nvPr>
        </p:nvSpPr>
        <p:spPr>
          <a:xfrm>
            <a:off x="311700" y="1149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/>
              <a:t>Динамика миграционного обмена</a:t>
            </a:r>
            <a:endParaRPr b="1"/>
          </a:p>
        </p:txBody>
      </p:sp>
      <p:sp>
        <p:nvSpPr>
          <p:cNvPr id="133" name="Google Shape;133;p25"/>
          <p:cNvSpPr txBox="1">
            <a:spLocks noGrp="1"/>
          </p:cNvSpPr>
          <p:nvPr>
            <p:ph type="body" idx="1"/>
          </p:nvPr>
        </p:nvSpPr>
        <p:spPr>
          <a:xfrm>
            <a:off x="3191450" y="1848800"/>
            <a:ext cx="2294400" cy="19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34" name="Google Shape;13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0750" y="1017725"/>
            <a:ext cx="6633730" cy="413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>
            <a:spLocks noGrp="1"/>
          </p:cNvSpPr>
          <p:nvPr>
            <p:ph type="title"/>
          </p:nvPr>
        </p:nvSpPr>
        <p:spPr>
          <a:xfrm>
            <a:off x="192600" y="352075"/>
            <a:ext cx="875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600" b="1"/>
              <a:t>Прибывшие из стран дальнего зарубежья за 2019 г.</a:t>
            </a:r>
            <a:endParaRPr sz="2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6"/>
          <p:cNvSpPr txBox="1">
            <a:spLocks noGrp="1"/>
          </p:cNvSpPr>
          <p:nvPr>
            <p:ph type="body" idx="1"/>
          </p:nvPr>
        </p:nvSpPr>
        <p:spPr>
          <a:xfrm>
            <a:off x="1507925" y="1652525"/>
            <a:ext cx="3957300" cy="29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41" name="Google Shape;14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2525" y="1002825"/>
            <a:ext cx="6838950" cy="414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7"/>
          <p:cNvSpPr txBox="1">
            <a:spLocks noGrp="1"/>
          </p:cNvSpPr>
          <p:nvPr>
            <p:ph type="title"/>
          </p:nvPr>
        </p:nvSpPr>
        <p:spPr>
          <a:xfrm>
            <a:off x="155850" y="310750"/>
            <a:ext cx="883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 b="1"/>
              <a:t>Выбывшие в страны дальнего зарубежья за 2019 г.</a:t>
            </a:r>
            <a:endParaRPr sz="2600" b="1"/>
          </a:p>
        </p:txBody>
      </p:sp>
      <p:sp>
        <p:nvSpPr>
          <p:cNvPr id="147" name="Google Shape;147;p27"/>
          <p:cNvSpPr txBox="1">
            <a:spLocks noGrp="1"/>
          </p:cNvSpPr>
          <p:nvPr>
            <p:ph type="body" idx="1"/>
          </p:nvPr>
        </p:nvSpPr>
        <p:spPr>
          <a:xfrm>
            <a:off x="2416825" y="2251575"/>
            <a:ext cx="3057300" cy="23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48" name="Google Shape;14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4576" y="1017725"/>
            <a:ext cx="7834850" cy="404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 b="1"/>
              <a:t>Демографическая ситуация в Ростовской области</a:t>
            </a:r>
            <a:endParaRPr sz="2600" b="1"/>
          </a:p>
        </p:txBody>
      </p:sp>
      <p:sp>
        <p:nvSpPr>
          <p:cNvPr id="154" name="Google Shape;154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>
                <a:solidFill>
                  <a:srgbClr val="000000"/>
                </a:solidFill>
              </a:rPr>
              <a:t>Снижение общей численности населения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>
                <a:solidFill>
                  <a:schemeClr val="dk1"/>
                </a:solidFill>
              </a:rPr>
              <a:t>Численность женского населения превышает численность мужского населения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ru">
                <a:solidFill>
                  <a:schemeClr val="dk1"/>
                </a:solidFill>
              </a:rPr>
              <a:t>Старение населения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ru">
                <a:solidFill>
                  <a:schemeClr val="dk1"/>
                </a:solidFill>
              </a:rPr>
              <a:t>Рост коэффициентов смертности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9"/>
          <p:cNvSpPr txBox="1">
            <a:spLocks noGrp="1"/>
          </p:cNvSpPr>
          <p:nvPr>
            <p:ph type="title"/>
          </p:nvPr>
        </p:nvSpPr>
        <p:spPr>
          <a:xfrm>
            <a:off x="311700" y="2616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 b="1"/>
              <a:t>Динамика численности населения Ростовской области</a:t>
            </a:r>
            <a:endParaRPr sz="2300" b="1"/>
          </a:p>
        </p:txBody>
      </p:sp>
      <p:sp>
        <p:nvSpPr>
          <p:cNvPr id="160" name="Google Shape;16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61" name="Google Shape;16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3575" y="1017727"/>
            <a:ext cx="6775663" cy="412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0"/>
          <p:cNvSpPr txBox="1">
            <a:spLocks noGrp="1"/>
          </p:cNvSpPr>
          <p:nvPr>
            <p:ph type="title"/>
          </p:nvPr>
        </p:nvSpPr>
        <p:spPr>
          <a:xfrm>
            <a:off x="48900" y="445025"/>
            <a:ext cx="901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 b="1"/>
              <a:t>Прогнозирование методом передвижки возрастов</a:t>
            </a:r>
            <a:r>
              <a:rPr lang="ru" sz="2600" b="1">
                <a:solidFill>
                  <a:srgbClr val="980000"/>
                </a:solidFill>
              </a:rPr>
              <a:t>?</a:t>
            </a:r>
            <a:endParaRPr sz="2600" b="1">
              <a:solidFill>
                <a:srgbClr val="980000"/>
              </a:solidFill>
            </a:endParaRPr>
          </a:p>
        </p:txBody>
      </p:sp>
      <p:sp>
        <p:nvSpPr>
          <p:cNvPr id="167" name="Google Shape;167;p30"/>
          <p:cNvSpPr txBox="1">
            <a:spLocks noGrp="1"/>
          </p:cNvSpPr>
          <p:nvPr>
            <p:ph type="body" idx="1"/>
          </p:nvPr>
        </p:nvSpPr>
        <p:spPr>
          <a:xfrm>
            <a:off x="5916700" y="1152475"/>
            <a:ext cx="3144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ts val="2200"/>
              <a:buChar char="●"/>
            </a:pPr>
            <a:r>
              <a:rPr lang="ru" sz="2200">
                <a:solidFill>
                  <a:srgbClr val="980000"/>
                </a:solidFill>
              </a:rPr>
              <a:t>метод передвижки возрастов</a:t>
            </a:r>
            <a:r>
              <a:rPr lang="ru" sz="2200" b="1">
                <a:solidFill>
                  <a:srgbClr val="980000"/>
                </a:solidFill>
              </a:rPr>
              <a:t>?</a:t>
            </a:r>
            <a:endParaRPr sz="2200" b="1">
              <a:solidFill>
                <a:srgbClr val="980000"/>
              </a:solidFill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ts val="2200"/>
              <a:buChar char="●"/>
            </a:pPr>
            <a:r>
              <a:rPr lang="ru" sz="2200">
                <a:solidFill>
                  <a:srgbClr val="980000"/>
                </a:solidFill>
              </a:rPr>
              <a:t>метод компонент</a:t>
            </a:r>
            <a:r>
              <a:rPr lang="ru" sz="2200" b="1">
                <a:solidFill>
                  <a:srgbClr val="980000"/>
                </a:solidFill>
              </a:rPr>
              <a:t>?</a:t>
            </a:r>
            <a:endParaRPr sz="2200" b="1">
              <a:solidFill>
                <a:srgbClr val="980000"/>
              </a:solidFill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ts val="2200"/>
              <a:buChar char="●"/>
            </a:pPr>
            <a:r>
              <a:rPr lang="ru" sz="2200">
                <a:solidFill>
                  <a:srgbClr val="980000"/>
                </a:solidFill>
              </a:rPr>
              <a:t>подбор эконометрических моделей</a:t>
            </a:r>
            <a:r>
              <a:rPr lang="ru" sz="2200" b="1">
                <a:solidFill>
                  <a:srgbClr val="980000"/>
                </a:solidFill>
              </a:rPr>
              <a:t>?</a:t>
            </a:r>
            <a:endParaRPr sz="2200" b="1">
              <a:solidFill>
                <a:srgbClr val="980000"/>
              </a:solidFill>
            </a:endParaRPr>
          </a:p>
        </p:txBody>
      </p:sp>
      <p:pic>
        <p:nvPicPr>
          <p:cNvPr id="168" name="Google Shape;16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275" y="1152475"/>
            <a:ext cx="5693424" cy="3229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Заказчик</a:t>
            </a:r>
            <a:endParaRPr/>
          </a:p>
        </p:txBody>
      </p:sp>
      <p:sp>
        <p:nvSpPr>
          <p:cNvPr id="174" name="Google Shape;174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327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>
                <a:solidFill>
                  <a:schemeClr val="dk1"/>
                </a:solidFill>
              </a:rPr>
              <a:t>Коммуникация. </a:t>
            </a:r>
            <a:endParaRPr sz="20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chemeClr val="dk1"/>
                </a:solidFill>
              </a:rPr>
              <a:t>Консультант - к.э.н., доцент кафедры Статистики, эконометрики и оценки рисков Житников Игорь Васильевич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5" name="Google Shape;17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03305" y="1017725"/>
            <a:ext cx="2840920" cy="355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7767"/>
            <a:ext cx="9144001" cy="51157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Ценность</a:t>
            </a:r>
            <a:endParaRPr/>
          </a:p>
        </p:txBody>
      </p:sp>
      <p:sp>
        <p:nvSpPr>
          <p:cNvPr id="181" name="Google Shape;181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9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>
                <a:solidFill>
                  <a:schemeClr val="dk1"/>
                </a:solidFill>
              </a:rPr>
              <a:t>Выгода заказчика от решения. </a:t>
            </a:r>
            <a:endParaRPr sz="2000">
              <a:solidFill>
                <a:srgbClr val="000000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ru" sz="2000">
                <a:solidFill>
                  <a:srgbClr val="000000"/>
                </a:solidFill>
              </a:rPr>
              <a:t>демографический прогноз для Ростовской области;</a:t>
            </a:r>
            <a:endParaRPr sz="2000">
              <a:solidFill>
                <a:srgbClr val="000000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ru" sz="2000">
                <a:solidFill>
                  <a:srgbClr val="000000"/>
                </a:solidFill>
              </a:rPr>
              <a:t>корректировка региональных проектов, программ развития и бюджета;</a:t>
            </a:r>
            <a:endParaRPr sz="2000">
              <a:solidFill>
                <a:srgbClr val="000000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ru" sz="2000">
                <a:solidFill>
                  <a:srgbClr val="000000"/>
                </a:solidFill>
              </a:rPr>
              <a:t>корректировка прогноза социально-экономического развития региона;</a:t>
            </a:r>
            <a:endParaRPr sz="2000">
              <a:solidFill>
                <a:srgbClr val="000000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ru" sz="2000">
                <a:solidFill>
                  <a:srgbClr val="000000"/>
                </a:solidFill>
              </a:rPr>
              <a:t>прогнозирование численности получателей пенсий и иных социальных выплат в регионе</a:t>
            </a:r>
            <a:endParaRPr sz="20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3"/>
          <p:cNvSpPr txBox="1">
            <a:spLocks noGrp="1"/>
          </p:cNvSpPr>
          <p:nvPr>
            <p:ph type="title"/>
          </p:nvPr>
        </p:nvSpPr>
        <p:spPr>
          <a:xfrm>
            <a:off x="311700" y="1384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7" name="Google Shape;18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1850" y="330500"/>
            <a:ext cx="9195849" cy="4629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9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graphicFrame>
        <p:nvGraphicFramePr>
          <p:cNvPr id="193" name="Google Shape;193;p34"/>
          <p:cNvGraphicFramePr/>
          <p:nvPr/>
        </p:nvGraphicFramePr>
        <p:xfrm>
          <a:off x="452625" y="780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{7B40669A-0EF4-4982-9EE9-C4A65F2EF6C9}</a:tableStyleId>
              </a:tblPr>
              <a:tblGrid>
                <a:gridCol w="4119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9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6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 b="1"/>
                        <a:t>В процессе</a:t>
                      </a:r>
                      <a:endParaRPr sz="24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 b="1"/>
                        <a:t>Проблемы и вопросы</a:t>
                      </a:r>
                      <a:endParaRPr sz="24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9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b="1"/>
                        <a:t>Подбираем методику построения демографического прогноза (метод передвижки возрастов, метод компонент или эконометрические модели)</a:t>
                      </a:r>
                      <a:endParaRPr sz="1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b="1"/>
                        <a:t>К экспертам - </a:t>
                      </a:r>
                      <a:r>
                        <a:rPr lang="ru" sz="1600" b="1">
                          <a:solidFill>
                            <a:srgbClr val="980000"/>
                          </a:solidFill>
                        </a:rPr>
                        <a:t>нужен совет по выбору методики и визуализации (сайт, методическое издание, дашборд…)</a:t>
                      </a:r>
                      <a:endParaRPr>
                        <a:solidFill>
                          <a:srgbClr val="980000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 проекте</a:t>
            </a:r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>
                <a:solidFill>
                  <a:schemeClr val="dk1"/>
                </a:solidFill>
              </a:rPr>
              <a:t>Решение. </a:t>
            </a:r>
            <a:r>
              <a:rPr lang="ru" sz="2000">
                <a:solidFill>
                  <a:schemeClr val="dk1"/>
                </a:solidFill>
              </a:rPr>
              <a:t>Построение демографического прогноза Ростовской области до 2030 г. методом передвижки возрастов с учетом миграционного обмена и в контексте обеспечения целей Стратегии социально-экономического развития Ростовской области на период до 2030 г. и “майских” указов Президента Российской Федерации.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241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>
                <a:solidFill>
                  <a:srgbClr val="000000"/>
                </a:solidFill>
              </a:rPr>
              <a:t>Рост численности населения мира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>
                <a:solidFill>
                  <a:srgbClr val="000000"/>
                </a:solidFill>
              </a:rPr>
              <a:t>Численность мужского населения превышает численность женского населения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>
                <a:solidFill>
                  <a:srgbClr val="000000"/>
                </a:solidFill>
              </a:rPr>
              <a:t>Быстрое старение населения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>
                <a:solidFill>
                  <a:srgbClr val="000000"/>
                </a:solidFill>
              </a:rPr>
              <a:t>Коэффициенты рождаемости и фертильности (в т.ч. подростковой) сокращаются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>
                <a:solidFill>
                  <a:srgbClr val="000000"/>
                </a:solidFill>
              </a:rPr>
              <a:t>Наблюдается увеличение ожидаемой продолжительности жизни при рождении среди мужчин и женщин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>
                <a:solidFill>
                  <a:srgbClr val="000000"/>
                </a:solidFill>
              </a:rPr>
              <a:t>Ускоренная урбанизация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>
                <a:solidFill>
                  <a:srgbClr val="000000"/>
                </a:solidFill>
              </a:rPr>
              <a:t>Резкий рост объемов миграционных потоков (миграция как основной фактор изменения численности населения)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/>
              <a:t>Глобальные демографические тренды</a:t>
            </a:r>
            <a:endParaRPr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 b="1"/>
              <a:t>Динамика численности населения мира, млрд. чел. </a:t>
            </a:r>
            <a:endParaRPr sz="2300" b="1"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4420525" y="2523825"/>
            <a:ext cx="2955600" cy="21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79" name="Google Shape;7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2075" y="1017713"/>
            <a:ext cx="6505190" cy="412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 b="1"/>
              <a:t>Динамика возрастной структуры населения мира </a:t>
            </a:r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3418650" y="1724850"/>
            <a:ext cx="2025900" cy="187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86" name="Google Shape;8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3425" y="1017728"/>
            <a:ext cx="7211439" cy="412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/>
              <a:t>Динамика коэффициентов рождаемости, смертности и фертильности </a:t>
            </a:r>
            <a:endParaRPr sz="1800" b="1"/>
          </a:p>
        </p:txBody>
      </p:sp>
      <p:sp>
        <p:nvSpPr>
          <p:cNvPr id="92" name="Google Shape;92;p19"/>
          <p:cNvSpPr txBox="1">
            <a:spLocks noGrp="1"/>
          </p:cNvSpPr>
          <p:nvPr>
            <p:ph type="body" idx="1"/>
          </p:nvPr>
        </p:nvSpPr>
        <p:spPr>
          <a:xfrm>
            <a:off x="2871275" y="1838425"/>
            <a:ext cx="1964100" cy="17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93" name="Google Shape;9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2450" y="1017725"/>
            <a:ext cx="6709833" cy="405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title"/>
          </p:nvPr>
        </p:nvSpPr>
        <p:spPr>
          <a:xfrm>
            <a:off x="311700" y="1149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/>
              <a:t>Самые населенные города мира: прогноз 2025-2100 гг.</a:t>
            </a:r>
            <a:endParaRPr sz="2000" b="1"/>
          </a:p>
        </p:txBody>
      </p:sp>
      <p:sp>
        <p:nvSpPr>
          <p:cNvPr id="99" name="Google Shape;99;p20"/>
          <p:cNvSpPr txBox="1">
            <a:spLocks noGrp="1"/>
          </p:cNvSpPr>
          <p:nvPr>
            <p:ph type="body" idx="1"/>
          </p:nvPr>
        </p:nvSpPr>
        <p:spPr>
          <a:xfrm>
            <a:off x="3263750" y="1921075"/>
            <a:ext cx="2955600" cy="20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00" name="Google Shape;10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2450" y="615800"/>
            <a:ext cx="6882425" cy="462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>
            <a:spLocks noGrp="1"/>
          </p:cNvSpPr>
          <p:nvPr>
            <p:ph type="title"/>
          </p:nvPr>
        </p:nvSpPr>
        <p:spPr>
          <a:xfrm>
            <a:off x="311700" y="178250"/>
            <a:ext cx="8520600" cy="8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 b="1"/>
              <a:t>Анализ динамики демографический показателей в России </a:t>
            </a:r>
            <a:endParaRPr sz="2600" b="1"/>
          </a:p>
        </p:txBody>
      </p:sp>
      <p:sp>
        <p:nvSpPr>
          <p:cNvPr id="106" name="Google Shape;106;p21"/>
          <p:cNvSpPr txBox="1">
            <a:spLocks noGrp="1"/>
          </p:cNvSpPr>
          <p:nvPr>
            <p:ph type="body" idx="1"/>
          </p:nvPr>
        </p:nvSpPr>
        <p:spPr>
          <a:xfrm>
            <a:off x="311700" y="10424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>
                <a:solidFill>
                  <a:srgbClr val="000000"/>
                </a:solidFill>
              </a:rPr>
              <a:t>Сокращение численности населения 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>
                <a:solidFill>
                  <a:srgbClr val="000000"/>
                </a:solidFill>
              </a:rPr>
              <a:t>Численность женского населения превышает численность мужского населения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>
                <a:solidFill>
                  <a:srgbClr val="000000"/>
                </a:solidFill>
              </a:rPr>
              <a:t>Сокращение численности населения в трудоспособном возрасте и рост числа лиц старше трудоспособного возраста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>
                <a:solidFill>
                  <a:srgbClr val="000000"/>
                </a:solidFill>
              </a:rPr>
              <a:t>Сокращение коэффициента рождаемости и суммарного коэффициента рождаемости при одновременном росте коэффициента смертности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>
                <a:solidFill>
                  <a:srgbClr val="000000"/>
                </a:solidFill>
              </a:rPr>
              <a:t>Рост ожидаемой продолжительности жизни при рождении мужчин и женщин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>
                <a:solidFill>
                  <a:srgbClr val="000000"/>
                </a:solidFill>
              </a:rPr>
              <a:t>Высокие значения коэффициентов материнской и младенческой смертности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>
                <a:solidFill>
                  <a:srgbClr val="000000"/>
                </a:solidFill>
              </a:rPr>
              <a:t>Сокращение притока мигрантов, отток населения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396</Words>
  <Application>Microsoft Office PowerPoint</Application>
  <PresentationFormat>Экран (16:9)</PresentationFormat>
  <Paragraphs>60</Paragraphs>
  <Slides>22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Arial</vt:lpstr>
      <vt:lpstr>Simple Light</vt:lpstr>
      <vt:lpstr>Разработка демографического прогноза Ростовской области на период до 2030 г.</vt:lpstr>
      <vt:lpstr>Презентация PowerPoint</vt:lpstr>
      <vt:lpstr>О проекте</vt:lpstr>
      <vt:lpstr>Глобальные демографические тренды</vt:lpstr>
      <vt:lpstr>Динамика численности населения мира, млрд. чел. </vt:lpstr>
      <vt:lpstr>Динамика возрастной структуры населения мира </vt:lpstr>
      <vt:lpstr>Динамика коэффициентов рождаемости, смертности и фертильности </vt:lpstr>
      <vt:lpstr>Самые населенные города мира: прогноз 2025-2100 гг.</vt:lpstr>
      <vt:lpstr>Анализ динамики демографический показателей в России </vt:lpstr>
      <vt:lpstr>Динамика численности населения России</vt:lpstr>
      <vt:lpstr>Распределение населения России по возрастным группам, 2019</vt:lpstr>
      <vt:lpstr>Динамика коэффициентов рождаемости и смертности</vt:lpstr>
      <vt:lpstr>Динамика миграционного обмена</vt:lpstr>
      <vt:lpstr>Прибывшие из стран дальнего зарубежья за 2019 г. </vt:lpstr>
      <vt:lpstr>Выбывшие в страны дальнего зарубежья за 2019 г.</vt:lpstr>
      <vt:lpstr>Демографическая ситуация в Ростовской области</vt:lpstr>
      <vt:lpstr>Динамика численности населения Ростовской области</vt:lpstr>
      <vt:lpstr>Прогнозирование методом передвижки возрастов?</vt:lpstr>
      <vt:lpstr>Заказчик</vt:lpstr>
      <vt:lpstr>Ценность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демографического прогноза Ростовской области на период до 2030 г.</dc:title>
  <cp:lastModifiedBy>Valeria Dmitrieva</cp:lastModifiedBy>
  <cp:revision>1</cp:revision>
  <dcterms:modified xsi:type="dcterms:W3CDTF">2020-11-21T09:21:56Z</dcterms:modified>
</cp:coreProperties>
</file>