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3137" y="2345380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FCAF17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8F00FF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B5D8E1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9" name="Квадрат"/>
          <p:cNvSpPr/>
          <p:nvPr/>
        </p:nvSpPr>
        <p:spPr bwMode="auto">
          <a:xfrm>
            <a:off x="8820554" y="2380677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BB3C1"/>
              </a:solidFill>
            </a:endParaRPr>
          </a:p>
        </p:txBody>
      </p:sp>
      <p:sp>
        <p:nvSpPr>
          <p:cNvPr id="15" name="Текст 2"/>
          <p:cNvSpPr txBox="1"/>
          <p:nvPr/>
        </p:nvSpPr>
        <p:spPr bwMode="auto">
          <a:xfrm>
            <a:off x="8912922" y="3781815"/>
            <a:ext cx="3270007" cy="1867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 b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Картинка проекта</a:t>
            </a:r>
            <a:endParaRPr/>
          </a:p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200" b="1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(при наличии)</a:t>
            </a:r>
            <a:endParaRPr/>
          </a:p>
        </p:txBody>
      </p:sp>
      <p:sp>
        <p:nvSpPr>
          <p:cNvPr id="3" name="Текст 2"/>
          <p:cNvSpPr txBox="1"/>
          <p:nvPr/>
        </p:nvSpPr>
        <p:spPr bwMode="auto">
          <a:xfrm>
            <a:off x="304650" y="830003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70000" lnSpcReduction="20000"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900" dirty="0"/>
              <a:t>Музыка на помощь стоматологам</a:t>
            </a:r>
            <a:endParaRPr sz="69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69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5100" dirty="0">
                <a:latin typeface="Gilroy-ExtraBold"/>
                <a:ea typeface="Gilroy-ExtraBold"/>
                <a:cs typeface="Gilroy-ExtraBold"/>
              </a:rPr>
              <a:t>Усачева Елизавета Сергеевна</a:t>
            </a:r>
            <a:endParaRPr sz="5100" dirty="0">
              <a:latin typeface="Gilroy-ExtraBold"/>
              <a:ea typeface="Gilroy-ExtraBold"/>
              <a:cs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Ульяновский Государственный Университет, 1, факультет: Стоматология, </a:t>
            </a:r>
            <a:r>
              <a:rPr lang="en-US" dirty="0" err="1"/>
              <a:t>Healthnet</a:t>
            </a:r>
            <a:r>
              <a:rPr lang="ru-RU" dirty="0"/>
              <a:t>, </a:t>
            </a:r>
            <a:r>
              <a:rPr lang="en-US" dirty="0" err="1"/>
              <a:t>Technet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5276" y="163040"/>
            <a:ext cx="1765300" cy="2019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4714A8-3D81-4483-855F-3E2ED5053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055" y="2370614"/>
            <a:ext cx="4929873" cy="44873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 bwMode="auto">
          <a:xfrm>
            <a:off x="774178" y="991753"/>
            <a:ext cx="9792069" cy="501675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3200" dirty="0"/>
              <a:t>B современном мире стоматологические процедуры часто ассоциируются с тревогой и стрессом. Чтобы помочь пациентам чувствовать себя более комфортно и расслабленно в стоматологическом кабинете, я запускаю проект</a:t>
            </a:r>
            <a:br>
              <a:rPr lang="ru-RU" sz="3200" dirty="0"/>
            </a:br>
            <a:r>
              <a:rPr lang="ru-RU" sz="3200" dirty="0"/>
              <a:t>"Музыка на помощь стоматологам". Этот проект направлен на создание плейлистов с тщательно подобранной музыкой, которая поможет снизить уровень тревожности и стресса у пациентов во время визита к стоматологу.</a:t>
            </a:r>
            <a:endParaRPr sz="3200" dirty="0"/>
          </a:p>
        </p:txBody>
      </p:sp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2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Продукт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Проблема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6" name="Текст 2"/>
          <p:cNvSpPr txBox="1"/>
          <p:nvPr/>
        </p:nvSpPr>
        <p:spPr bwMode="auto">
          <a:xfrm>
            <a:off x="1073398" y="1997841"/>
            <a:ext cx="10372013" cy="286231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Проблема: Люди всех возрастов, испытывают стресс во вовремя посещения стоматолога испытывают стресс. Медицинские учреждения: должны уделять снижению стресса достаточное значение (В2В)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4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 bwMode="auto">
          <a:xfrm>
            <a:off x="1073398" y="920623"/>
            <a:ext cx="10372013" cy="501675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3200" dirty="0"/>
              <a:t>Технологии: Классическая музыка для снижения стресса на приеме у стоматолога повышает расположенность пациента к процедуре, настраивает его на устойчивое психосоматическое настроение.</a:t>
            </a:r>
            <a:br>
              <a:rPr lang="ru-RU" sz="3200" dirty="0"/>
            </a:br>
            <a:r>
              <a:rPr lang="ru-RU" sz="3200" dirty="0"/>
              <a:t>Мобильная разработка: приложение будет разработано для частных и государственных стоматологических клиник, будет рекомендовано.</a:t>
            </a:r>
          </a:p>
          <a:p>
            <a:pPr algn="ctr">
              <a:defRPr/>
            </a:pPr>
            <a:r>
              <a:rPr lang="ru-RU" sz="3200" dirty="0"/>
              <a:t>База данных: рекомендованная музыкальная база данных будет отправлена в государственные и стоматологические клиники.</a:t>
            </a:r>
            <a:endParaRPr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Рынок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4" name="Текст 2"/>
          <p:cNvSpPr txBox="1"/>
          <p:nvPr/>
        </p:nvSpPr>
        <p:spPr bwMode="auto">
          <a:xfrm>
            <a:off x="993679" y="2845528"/>
            <a:ext cx="1037201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/>
              <a:t>Оценка потенциала «рынка» (</a:t>
            </a:r>
            <a:r>
              <a:rPr lang="en-US"/>
              <a:t>TAM/SAM/SOM)</a:t>
            </a:r>
            <a:r>
              <a:rPr lang="ru-RU"/>
              <a:t> и рентабельности бизнеса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6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Бизнес-модель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graphicFrame>
        <p:nvGraphicFramePr>
          <p:cNvPr id="3" name="Google Shape;101;p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255222"/>
              </p:ext>
            </p:extLst>
          </p:nvPr>
        </p:nvGraphicFramePr>
        <p:xfrm>
          <a:off x="165457" y="979323"/>
          <a:ext cx="11807467" cy="52864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258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партнеры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виды деятельности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 spc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Ценностное предложение</a:t>
                      </a: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Взаимоотношения с клиентом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Потребительские сегменты</a:t>
                      </a:r>
                      <a:endParaRPr/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993">
                <a:tc rowSpan="3"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Стоматологические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клиники.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Классическая музыка для снижения стресса на приеме у стоматолога повышает расположенность пациента к процедуре, настраивает его на устойчивое психосоматическое настроение.</a:t>
                      </a: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Этот проект направлен на создание плейлистов с тщательно подобранной музыкой, которая поможет снизить уровень тревожности и стресса у пациентов во время визита к стоматологу.</a:t>
                      </a:r>
                      <a:endParaRPr sz="1200" b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Сбор данных от пациентов для обратной связи.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B2C</a:t>
                      </a:r>
                      <a:r>
                        <a:rPr lang="en-US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люди всех возрастов</a:t>
                      </a:r>
                    </a:p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В2В медицинские учреждения 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Ключевые ресурсы 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Каналы сбыта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5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Команда-разработчиков;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Партнерство со стоматологическими клиниками.</a:t>
                      </a: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Социальные сети;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Мессенджеры; Мобильное приложение; Веб-сайт;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2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Структура затрат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Потоки поступления дохода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150"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Разработка мобильного приложения: тестирование и отладка; квалифицированная поддержка от медицинских экспертов; Разработка и обновление в системе безопасности; маркетинг и продвижение и анализ улучшения.  </a:t>
                      </a:r>
                      <a:endParaRPr lang="ru-RU"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Подписки приложения; Реклама в приложении и на веб-сайте;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5" marR="71750" marT="91425" marB="91425">
                    <a:lnL w="28575" algn="ctr">
                      <a:solidFill>
                        <a:schemeClr val="dk1"/>
                      </a:solidFill>
                    </a:lnL>
                    <a:lnR w="28575" algn="ctr">
                      <a:solidFill>
                        <a:schemeClr val="dk1"/>
                      </a:solidFill>
                    </a:lnR>
                    <a:lnT w="28575" algn="ctr">
                      <a:solidFill>
                        <a:schemeClr val="dk1"/>
                      </a:solidFill>
                    </a:lnT>
                    <a:lnB w="28575" algn="ctr">
                      <a:solidFill>
                        <a:schemeClr val="dk1"/>
                      </a:solidFill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Конкуренты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sp>
        <p:nvSpPr>
          <p:cNvPr id="4" name="Текст 2"/>
          <p:cNvSpPr txBox="1"/>
          <p:nvPr/>
        </p:nvSpPr>
        <p:spPr bwMode="auto">
          <a:xfrm>
            <a:off x="1115353" y="497308"/>
            <a:ext cx="1037201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/>
              <a:t>Анализ конкурентов, основные конкурентные преимущества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893776"/>
              </p:ext>
            </p:extLst>
          </p:nvPr>
        </p:nvGraphicFramePr>
        <p:xfrm>
          <a:off x="225807" y="1710634"/>
          <a:ext cx="11870378" cy="29897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46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309">
                  <a:extLst>
                    <a:ext uri="{9D8B030D-6E8A-4147-A177-3AD203B41FA5}">
                      <a16:colId xmlns:a16="http://schemas.microsoft.com/office/drawing/2014/main" val="3378123205"/>
                    </a:ext>
                  </a:extLst>
                </a:gridCol>
                <a:gridCol w="1690823">
                  <a:extLst>
                    <a:ext uri="{9D8B030D-6E8A-4147-A177-3AD203B41FA5}">
                      <a16:colId xmlns:a16="http://schemas.microsoft.com/office/drawing/2014/main" val="2386351358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Ключевые</a:t>
                      </a:r>
                      <a:r>
                        <a:rPr lang="ru-RU" sz="1600" b="1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характеристики </a:t>
                      </a:r>
                      <a:endParaRPr b="1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 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Dental Scope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Philips </a:t>
                      </a: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Sonicare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</a:t>
                      </a:r>
                      <a:r>
                        <a:rPr lang="en-US" sz="12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iSmile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Studio</a:t>
                      </a:r>
                      <a:endParaRPr dirty="0"/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err="1"/>
                        <a:t>iSmile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Teledentistry</a:t>
                      </a:r>
                      <a:endParaRPr dirty="0"/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+mj-lt"/>
                          <a:cs typeface="Times New Roman"/>
                        </a:rPr>
                        <a:t>Музыка на помощь стоматологам</a:t>
                      </a:r>
                      <a:endParaRPr lang="de-DE" sz="1600" b="1" i="0" dirty="0">
                        <a:solidFill>
                          <a:schemeClr val="bg1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431">
                <a:tc>
                  <a:txBody>
                    <a:bodyPr/>
                    <a:lstStyle/>
                    <a:p>
                      <a:pPr marL="0" algn="l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Персонализированные рекомендации</a:t>
                      </a:r>
                      <a:endParaRPr sz="1600" b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+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Интуитивно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простой интерфейс</a:t>
                      </a:r>
                      <a:endParaRPr b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i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+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Кросс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платформенность</a:t>
                      </a:r>
                      <a:endParaRPr b="0" i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dirty="0">
                          <a:latin typeface="+mj-lt"/>
                          <a:cs typeface="Times New Roman"/>
                        </a:rPr>
                        <a:t>-</a:t>
                      </a:r>
                      <a:endParaRPr lang="ru-RU" sz="20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dirty="0">
                          <a:latin typeface="+mj-lt"/>
                          <a:cs typeface="Times New Roman"/>
                        </a:rPr>
                        <a:t>IOS</a:t>
                      </a:r>
                      <a:r>
                        <a:rPr lang="ru-RU" sz="1600" dirty="0">
                          <a:latin typeface="+mj-lt"/>
                          <a:cs typeface="Times New Roman"/>
                        </a:rPr>
                        <a:t>;</a:t>
                      </a:r>
                      <a:r>
                        <a:rPr lang="en-US" sz="1600" dirty="0">
                          <a:latin typeface="+mj-lt"/>
                          <a:cs typeface="Times New Roman"/>
                        </a:rPr>
                        <a:t> Android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ru-RU" sz="2000" dirty="0"/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dirty="0">
                          <a:latin typeface="+mj-lt"/>
                          <a:cs typeface="Times New Roman"/>
                        </a:rPr>
                        <a:t>Android</a:t>
                      </a:r>
                      <a:endParaRPr lang="ru-RU" sz="160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IOS</a:t>
                      </a:r>
                      <a:r>
                        <a:rPr lang="ru-RU" sz="1600" b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;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 Android</a:t>
                      </a:r>
                      <a:endParaRPr lang="ru-RU" sz="1600" b="0" dirty="0">
                        <a:solidFill>
                          <a:srgbClr val="FF0000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Отсутствие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диагностики полости рта</a:t>
                      </a:r>
                      <a:endParaRPr b="0" i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+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Online</a:t>
                      </a: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-запись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на прием к стоматологу </a:t>
                      </a:r>
                      <a:endParaRPr b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latin typeface="+mj-lt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dirty="0">
                          <a:solidFill>
                            <a:srgbClr val="FF0000"/>
                          </a:solidFill>
                          <a:latin typeface="+mj-lt"/>
                          <a:cs typeface="Times New Roman"/>
                        </a:rPr>
                        <a:t>+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Техническая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 поддержка</a:t>
                      </a:r>
                      <a:endParaRPr b="0" dirty="0"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  <a:endParaRPr sz="2000" dirty="0"/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algn="ctr">
                      <a:solidFill>
                        <a:srgbClr val="B5D8E1"/>
                      </a:solidFill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+mj-lt"/>
                        </a:rPr>
                        <a:t>+</a:t>
                      </a:r>
                      <a:endParaRPr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247652" y="4848952"/>
            <a:ext cx="617219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  <a:endParaRPr lang="ru-RU" sz="1600" dirty="0">
              <a:latin typeface="+mj-lt"/>
            </a:endParaRPr>
          </a:p>
          <a:p>
            <a:pPr>
              <a:defRPr/>
            </a:pPr>
            <a:r>
              <a:rPr lang="ru-RU" sz="1600" dirty="0">
                <a:latin typeface="+mj-lt"/>
              </a:rPr>
              <a:t>Персонализированные рекомендации, интуитивно простой интерфейс, оперативная техническая поддержка.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6684390" y="4832951"/>
            <a:ext cx="517423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  <a:endParaRPr dirty="0"/>
          </a:p>
          <a:p>
            <a:pPr>
              <a:defRPr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Рынок мобильных приложений для здоровья и фитнеса.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План развития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 bwMode="auto">
          <a:xfrm>
            <a:off x="539803" y="1199227"/>
            <a:ext cx="8853075" cy="1044000"/>
            <a:chOff x="539803" y="1123027"/>
            <a:chExt cx="8853075" cy="104400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Пятиугольник 6"/>
            <p:cNvSpPr/>
            <p:nvPr/>
          </p:nvSpPr>
          <p:spPr bwMode="auto"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>
                <a:defRPr/>
              </a:pPr>
              <a:r>
                <a:rPr lang="ru-RU" dirty="0">
                  <a:solidFill>
                    <a:srgbClr val="0D0D0D"/>
                  </a:solidFill>
                  <a:latin typeface="+mj-lt"/>
                </a:rPr>
                <a:t>(2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  <a:endParaRPr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1704513" y="1167974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Разработка прототипа продукта. Проведение </a:t>
              </a:r>
              <a:r>
                <a:rPr lang="en-US" sz="1400" b="1" dirty="0">
                  <a:solidFill>
                    <a:srgbClr val="0D0D0D"/>
                  </a:solidFill>
                  <a:latin typeface="+mj-lt"/>
                </a:rPr>
                <a:t>CUSTDEV</a:t>
              </a: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 продукта. Поиск заинтересованных пользователей.</a:t>
              </a:r>
              <a:endParaRPr dirty="0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311491" y="137924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ED3833"/>
                  </a:solidFill>
                  <a:latin typeface="+mj-lt"/>
                </a:rPr>
                <a:t>0 руб.</a:t>
              </a:r>
              <a:endParaRPr dirty="0"/>
            </a:p>
          </p:txBody>
        </p:sp>
      </p:grpSp>
      <p:grpSp>
        <p:nvGrpSpPr>
          <p:cNvPr id="10" name="Группа 9"/>
          <p:cNvGrpSpPr/>
          <p:nvPr/>
        </p:nvGrpSpPr>
        <p:grpSpPr bwMode="auto">
          <a:xfrm>
            <a:off x="1456945" y="2412579"/>
            <a:ext cx="8864434" cy="1044000"/>
            <a:chOff x="539803" y="1123027"/>
            <a:chExt cx="8864434" cy="1044000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Пятиугольник 11"/>
            <p:cNvSpPr/>
            <p:nvPr/>
          </p:nvSpPr>
          <p:spPr bwMode="auto"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  <a:endParaRPr dirty="0"/>
            </a:p>
            <a:p>
              <a:pPr marL="625475" indent="-625475">
                <a:defRPr/>
              </a:pPr>
              <a:r>
                <a:rPr lang="ru-RU" dirty="0">
                  <a:solidFill>
                    <a:srgbClr val="0D0D0D"/>
                  </a:solidFill>
                  <a:latin typeface="+mj-lt"/>
                </a:rPr>
                <a:t>(5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  <a:endParaRPr dirty="0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1704513" y="1167974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Испытание разработанного продукта… по функциональным свойствам и технико-экономическим характеристикам в условиях…</a:t>
              </a:r>
              <a:endParaRPr lang="ru-RU" sz="1400" b="1" i="1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6322850" y="1379473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ED3833"/>
                  </a:solidFill>
                </a:rPr>
                <a:t>30000 руб.</a:t>
              </a:r>
              <a:endParaRPr dirty="0"/>
            </a:p>
          </p:txBody>
        </p:sp>
      </p:grpSp>
      <p:grpSp>
        <p:nvGrpSpPr>
          <p:cNvPr id="15" name="Группа 14"/>
          <p:cNvGrpSpPr/>
          <p:nvPr/>
        </p:nvGrpSpPr>
        <p:grpSpPr bwMode="auto">
          <a:xfrm>
            <a:off x="2374086" y="3625931"/>
            <a:ext cx="8853076" cy="864108"/>
            <a:chOff x="2374086" y="3513048"/>
            <a:chExt cx="8853076" cy="864108"/>
          </a:xfrm>
        </p:grpSpPr>
        <p:sp>
          <p:nvSpPr>
            <p:cNvPr id="16" name="Прямоугольник 15"/>
            <p:cNvSpPr/>
            <p:nvPr/>
          </p:nvSpPr>
          <p:spPr bwMode="auto">
            <a:xfrm>
              <a:off x="2374086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7" name="Пятиугольник 16"/>
            <p:cNvSpPr/>
            <p:nvPr/>
          </p:nvSpPr>
          <p:spPr bwMode="auto"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  <a:endParaRPr dirty="0"/>
            </a:p>
            <a:p>
              <a:pPr marL="625475" indent="-625475">
                <a:defRPr/>
              </a:pPr>
              <a:r>
                <a:rPr lang="ru-RU" dirty="0">
                  <a:solidFill>
                    <a:srgbClr val="0D0D0D"/>
                  </a:solidFill>
                  <a:latin typeface="+mj-lt"/>
                </a:rPr>
                <a:t>(8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  <a:endParaRPr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3538797" y="3575770"/>
              <a:ext cx="430523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Сертификация продукта...</a:t>
              </a:r>
              <a:endParaRPr dirty="0"/>
            </a:p>
            <a:p>
              <a:pPr>
                <a:defRPr/>
              </a:pP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Производство: контрактное. </a:t>
              </a:r>
              <a:endParaRPr dirty="0"/>
            </a:p>
            <a:p>
              <a:pPr>
                <a:defRPr/>
              </a:pPr>
              <a:r>
                <a:rPr lang="ru-RU" sz="1400" b="1" dirty="0">
                  <a:solidFill>
                    <a:srgbClr val="0D0D0D"/>
                  </a:solidFill>
                  <a:latin typeface="+mj-lt"/>
                </a:rPr>
                <a:t>Вывод продукта на рынок.</a:t>
              </a:r>
              <a:endParaRPr dirty="0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ED3833"/>
                  </a:solidFill>
                </a:rPr>
                <a:t>100000 руб.</a:t>
              </a:r>
              <a:endParaRPr dirty="0"/>
            </a:p>
          </p:txBody>
        </p:sp>
      </p:grpSp>
      <p:grpSp>
        <p:nvGrpSpPr>
          <p:cNvPr id="20" name="Группа 19"/>
          <p:cNvGrpSpPr/>
          <p:nvPr/>
        </p:nvGrpSpPr>
        <p:grpSpPr bwMode="auto">
          <a:xfrm>
            <a:off x="3346716" y="4659391"/>
            <a:ext cx="8853076" cy="864108"/>
            <a:chOff x="2374086" y="3513048"/>
            <a:chExt cx="8853076" cy="864108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2374086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2" name="Пятиугольник 21"/>
            <p:cNvSpPr/>
            <p:nvPr/>
          </p:nvSpPr>
          <p:spPr bwMode="auto"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>
                <a:defRPr/>
              </a:pPr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>
                <a:defRPr/>
              </a:pPr>
              <a:r>
                <a:rPr lang="ru-RU" dirty="0">
                  <a:solidFill>
                    <a:srgbClr val="0D0D0D"/>
                  </a:solidFill>
                  <a:latin typeface="+mj-lt"/>
                </a:rPr>
                <a:t>(12 </a:t>
              </a:r>
              <a:r>
                <a:rPr lang="ru-RU" dirty="0" err="1">
                  <a:solidFill>
                    <a:srgbClr val="0D0D0D"/>
                  </a:solidFill>
                  <a:latin typeface="+mj-lt"/>
                </a:rPr>
                <a:t>мес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  <a:endParaRPr dirty="0"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538797" y="3689073"/>
              <a:ext cx="4305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Увеличение продаж продукта.</a:t>
              </a:r>
              <a:endParaRPr/>
            </a:p>
            <a:p>
              <a:pPr>
                <a:defRPr/>
              </a:pPr>
              <a:r>
                <a:rPr lang="ru-RU" sz="1400" b="1">
                  <a:solidFill>
                    <a:srgbClr val="0D0D0D"/>
                  </a:solidFill>
                  <a:latin typeface="+mj-lt"/>
                </a:rPr>
                <a:t>Производство: контрактное/собственное. </a:t>
              </a:r>
              <a:endParaRPr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ED3833"/>
                  </a:solidFill>
                </a:rPr>
                <a:t>110000 руб.</a:t>
              </a:r>
              <a:endParaRPr dirty="0"/>
            </a:p>
          </p:txBody>
        </p:sp>
      </p:grpSp>
      <p:grpSp>
        <p:nvGrpSpPr>
          <p:cNvPr id="25" name="Группа 24"/>
          <p:cNvGrpSpPr/>
          <p:nvPr/>
        </p:nvGrpSpPr>
        <p:grpSpPr bwMode="auto">
          <a:xfrm>
            <a:off x="5367018" y="5692850"/>
            <a:ext cx="6284982" cy="615553"/>
            <a:chOff x="5367018" y="5680150"/>
            <a:chExt cx="6284982" cy="615553"/>
          </a:xfrm>
        </p:grpSpPr>
        <p:sp>
          <p:nvSpPr>
            <p:cNvPr id="26" name="Прямоугольник 25"/>
            <p:cNvSpPr/>
            <p:nvPr/>
          </p:nvSpPr>
          <p:spPr bwMode="auto">
            <a:xfrm>
              <a:off x="5367018" y="5680150"/>
              <a:ext cx="6284982" cy="615553"/>
            </a:xfrm>
            <a:prstGeom prst="rect">
              <a:avLst/>
            </a:prstGeom>
            <a:solidFill>
              <a:srgbClr val="ED3833"/>
            </a:solidFill>
          </p:spPr>
          <p:txBody>
            <a:bodyPr wrap="square">
              <a:spAutoFit/>
            </a:bodyPr>
            <a:lstStyle/>
            <a:p>
              <a:pPr marL="177800">
                <a:defRPr/>
              </a:pPr>
              <a:r>
                <a:rPr lang="ru-RU" sz="2000" b="1">
                  <a:solidFill>
                    <a:schemeClr val="bg1"/>
                  </a:solidFill>
                  <a:latin typeface="+mj-lt"/>
                </a:rPr>
                <a:t>ИТОГО</a:t>
              </a:r>
              <a:endParaRPr lang="en-US" sz="2000" b="1">
                <a:solidFill>
                  <a:schemeClr val="bg1"/>
                </a:solidFill>
                <a:latin typeface="+mj-lt"/>
              </a:endParaRPr>
            </a:p>
            <a:p>
              <a:pPr marL="177800">
                <a:defRPr/>
              </a:pPr>
              <a:r>
                <a:rPr lang="ru-RU" sz="1400" b="1">
                  <a:solidFill>
                    <a:schemeClr val="bg1"/>
                  </a:solidFill>
                  <a:latin typeface="+mj-lt"/>
                </a:rPr>
                <a:t>бюджет проекта:</a:t>
              </a:r>
              <a:endParaRPr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9363848" y="5772482"/>
              <a:ext cx="1614545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200" b="1" dirty="0">
                  <a:solidFill>
                    <a:schemeClr val="bg1"/>
                  </a:solidFill>
                  <a:latin typeface="+mj-lt"/>
                </a:rPr>
                <a:t>240000 руб.</a:t>
              </a:r>
              <a:endParaRPr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Команда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6"/>
          </a:xfrm>
          <a:prstGeom prst="rect">
            <a:avLst/>
          </a:prstGeom>
        </p:spPr>
      </p:pic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347115"/>
              </p:ext>
            </p:extLst>
          </p:nvPr>
        </p:nvGraphicFramePr>
        <p:xfrm>
          <a:off x="3506680" y="5055674"/>
          <a:ext cx="4856085" cy="1432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56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306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CEO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ПРОЕКТОМ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4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Усачева Елизавета Сергеевна</a:t>
                      </a:r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1-го курса </a:t>
                      </a:r>
                      <a:r>
                        <a:rPr lang="ru-RU" sz="1200" b="1" i="1" dirty="0">
                          <a:solidFill>
                            <a:srgbClr val="FD493D"/>
                          </a:solidFill>
                          <a:latin typeface="+mj-lt"/>
                        </a:rPr>
                        <a:t> </a:t>
                      </a:r>
                      <a:r>
                        <a:rPr lang="ru-RU" sz="1200" b="1" i="1" dirty="0" err="1">
                          <a:solidFill>
                            <a:srgbClr val="FD493D"/>
                          </a:solidFill>
                          <a:latin typeface="+mj-lt"/>
                        </a:rPr>
                        <a:t>УлГУ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40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Создание нового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направления в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+mj-lt"/>
                        </a:rPr>
                        <a:t>Волонтерстве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EACC41-2F31-4F95-8625-144CBCA0E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80" y="729446"/>
            <a:ext cx="4937245" cy="42257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30843733" name="Прямоугольник 16"/>
          <p:cNvGrpSpPr/>
          <p:nvPr/>
        </p:nvGrpSpPr>
        <p:grpSpPr bwMode="auto">
          <a:xfrm>
            <a:off x="-6778" y="6365336"/>
            <a:ext cx="542262" cy="506844"/>
            <a:chOff x="0" y="0"/>
            <a:chExt cx="542261" cy="506841"/>
          </a:xfrm>
        </p:grpSpPr>
        <p:sp>
          <p:nvSpPr>
            <p:cNvPr id="1824284633" name="Прямоугольник"/>
            <p:cNvSpPr/>
            <p:nvPr/>
          </p:nvSpPr>
          <p:spPr bwMode="auto">
            <a:xfrm>
              <a:off x="0" y="0"/>
              <a:ext cx="542262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002410341" name="Текст"/>
            <p:cNvSpPr txBox="1"/>
            <p:nvPr/>
          </p:nvSpPr>
          <p:spPr bwMode="auto">
            <a:xfrm>
              <a:off x="137235" y="148344"/>
              <a:ext cx="190699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7" tIns="45717" rIns="45717" bIns="45717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2873BF59-2EB9-1FEF-C98D-18302F468AFD}" type="slidenum">
                <a:rPr/>
                <a:t>10</a:t>
              </a:fld>
              <a:endParaRPr/>
            </a:p>
          </p:txBody>
        </p:sp>
      </p:grpSp>
      <p:grpSp>
        <p:nvGrpSpPr>
          <p:cNvPr id="244605712" name="Прямоугольник 17"/>
          <p:cNvGrpSpPr/>
          <p:nvPr/>
        </p:nvGrpSpPr>
        <p:grpSpPr bwMode="auto">
          <a:xfrm>
            <a:off x="-18522" y="-7365"/>
            <a:ext cx="2024403" cy="506844"/>
            <a:chOff x="0" y="0"/>
            <a:chExt cx="2024403" cy="506844"/>
          </a:xfrm>
        </p:grpSpPr>
        <p:sp>
          <p:nvSpPr>
            <p:cNvPr id="399383092" name="Прямоугольник"/>
            <p:cNvSpPr/>
            <p:nvPr/>
          </p:nvSpPr>
          <p:spPr bwMode="auto">
            <a:xfrm>
              <a:off x="0" y="0"/>
              <a:ext cx="2024403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253693170" name="НАЗВАНИЕ РАЗДЕЛА"/>
            <p:cNvSpPr/>
            <p:nvPr/>
          </p:nvSpPr>
          <p:spPr bwMode="auto">
            <a:xfrm>
              <a:off x="151230" y="117520"/>
              <a:ext cx="1694605" cy="274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7" tIns="45717" rIns="45717" bIns="45717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Динамика</a:t>
              </a:r>
              <a:endParaRPr/>
            </a:p>
          </p:txBody>
        </p:sp>
      </p:grpSp>
      <p:sp>
        <p:nvSpPr>
          <p:cNvPr id="764990454" name="Прямоугольник 7"/>
          <p:cNvSpPr/>
          <p:nvPr/>
        </p:nvSpPr>
        <p:spPr bwMode="auto">
          <a:xfrm>
            <a:off x="11408469" y="0"/>
            <a:ext cx="783529" cy="813956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7" tIns="45717" rIns="45717" bIns="4571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0684091" name="TextBox 17"/>
          <p:cNvSpPr txBox="1"/>
          <p:nvPr/>
        </p:nvSpPr>
        <p:spPr bwMode="auto">
          <a:xfrm>
            <a:off x="10083816" y="3791"/>
            <a:ext cx="3205158" cy="276994"/>
          </a:xfrm>
          <a:prstGeom prst="rect">
            <a:avLst/>
          </a:prstGeom>
          <a:ln w="12700">
            <a:miter lim="400000"/>
          </a:ln>
        </p:spPr>
        <p:txBody>
          <a:bodyPr lIns="45717" tIns="45717" rIns="45717" bIns="45717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453525203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487366" y="0"/>
            <a:ext cx="637691" cy="729445"/>
          </a:xfrm>
          <a:prstGeom prst="rect">
            <a:avLst/>
          </a:prstGeom>
        </p:spPr>
      </p:pic>
      <p:sp>
        <p:nvSpPr>
          <p:cNvPr id="563994253" name="Текст 2"/>
          <p:cNvSpPr txBox="1"/>
          <p:nvPr/>
        </p:nvSpPr>
        <p:spPr bwMode="auto">
          <a:xfrm>
            <a:off x="993678" y="1519264"/>
            <a:ext cx="10522852" cy="3970312"/>
          </a:xfrm>
          <a:prstGeom prst="rect">
            <a:avLst/>
          </a:prstGeom>
          <a:ln w="12700">
            <a:miter lim="400000"/>
          </a:ln>
        </p:spPr>
        <p:txBody>
          <a:bodyPr wrap="square" lIns="45717" tIns="45717" rIns="45717" bIns="45717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Сгенерирована  бизнес-идея. Проведен </a:t>
            </a:r>
            <a:r>
              <a:rPr lang="en-US" dirty="0"/>
              <a:t>CUSTDEV</a:t>
            </a:r>
            <a:r>
              <a:rPr lang="ru-RU" dirty="0"/>
              <a:t>. Установлена проблема клиента и предложено ее решение. Выявление желания  и потребностей целевой аудитории использовать наш продукт. Проведен анализ конкурентов, выявлены сильные и слабые стороны. Сформулированы конкурентные преимущества. Провели оценку динамики рынка.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 bwMode="auto"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 bwMode="auto"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 bwMode="auto"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 bwMode="auto"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62" name="Текст 2"/>
          <p:cNvSpPr txBox="1"/>
          <p:nvPr/>
        </p:nvSpPr>
        <p:spPr bwMode="auto"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dirty="0"/>
              <a:t>СПАСИБО</a:t>
            </a:r>
            <a:r>
              <a:rPr sz="7200" dirty="0"/>
              <a:t>!</a:t>
            </a: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Усачева Елизавета Сергеевна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8</a:t>
            </a:r>
            <a:r>
              <a:rPr lang="ru-RU" dirty="0"/>
              <a:t>9041979163</a:t>
            </a:r>
          </a:p>
          <a:p>
            <a:pPr rtl="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" dirty="0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ru-RU" altLang="ru-RU" dirty="0"/>
              <a:t>usacheva.2004@internet.ru </a:t>
            </a:r>
            <a:endParaRPr lang="ru-RU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Сайт проекта (на стадии разработки)</a:t>
            </a:r>
            <a:endParaRPr dirty="0"/>
          </a:p>
        </p:txBody>
      </p:sp>
      <p:grpSp>
        <p:nvGrpSpPr>
          <p:cNvPr id="2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4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11</a:t>
              </a:fld>
              <a:endParaRPr/>
            </a:p>
          </p:txBody>
        </p:sp>
      </p:grpSp>
      <p:sp>
        <p:nvSpPr>
          <p:cNvPr id="7" name="Rectangle 2">
            <a:extLst>
              <a:ext uri="{FF2B5EF4-FFF2-40B4-BE49-F238E27FC236}">
                <a16:creationId xmlns:a16="http://schemas.microsoft.com/office/drawing/2014/main" id="{7A8C3ECE-9820-43CC-B5B3-998C12D8D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32266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44EB65-0F8A-480C-8469-95639F97D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928" y="1893526"/>
            <a:ext cx="3243806" cy="4830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622</Words>
  <Application>Microsoft Office PowerPoint</Application>
  <DocSecurity>0</DocSecurity>
  <PresentationFormat>Широкоэкранный</PresentationFormat>
  <Paragraphs>131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Gilroy-Medium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Пользователь</cp:lastModifiedBy>
  <cp:revision>145</cp:revision>
  <dcterms:modified xsi:type="dcterms:W3CDTF">2024-12-20T08:07:58Z</dcterms:modified>
  <cp:category/>
  <dc:identifier/>
  <cp:contentStatus/>
  <dc:language/>
  <cp:version/>
</cp:coreProperties>
</file>