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23" r:id="rId2"/>
    <p:sldId id="362" r:id="rId3"/>
    <p:sldId id="363" r:id="rId4"/>
    <p:sldId id="364" r:id="rId5"/>
    <p:sldId id="355" r:id="rId6"/>
    <p:sldId id="357" r:id="rId7"/>
    <p:sldId id="356" r:id="rId8"/>
    <p:sldId id="358" r:id="rId9"/>
    <p:sldId id="359" r:id="rId10"/>
    <p:sldId id="365" r:id="rId11"/>
    <p:sldId id="271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FD493D"/>
    <a:srgbClr val="ED3833"/>
    <a:srgbClr val="FBB3C1"/>
    <a:srgbClr val="F0F7F9"/>
    <a:srgbClr val="B5D8E1"/>
    <a:srgbClr val="FCAF17"/>
    <a:srgbClr val="0D0D0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23" autoAdjust="0"/>
    <p:restoredTop sz="94694"/>
  </p:normalViewPr>
  <p:slideViewPr>
    <p:cSldViewPr snapToGrid="0" snapToObjects="1" showGuides="1">
      <p:cViewPr varScale="1">
        <p:scale>
          <a:sx n="107" d="100"/>
          <a:sy n="107" d="100"/>
        </p:scale>
        <p:origin x="90" y="1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87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sv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minamamedova228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6096000" y="-7590"/>
            <a:ext cx="2680799" cy="2352972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48" name="Прямоугольник 7"/>
          <p:cNvSpPr/>
          <p:nvPr/>
        </p:nvSpPr>
        <p:spPr>
          <a:xfrm>
            <a:off x="6096000" y="3789404"/>
            <a:ext cx="6128663" cy="3092899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8818529" y="7585"/>
            <a:ext cx="3406134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096000" y="2352970"/>
            <a:ext cx="6086930" cy="1428846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068235" y="-2"/>
            <a:ext cx="4156425" cy="3789406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altLang="ru-RU" sz="2200" b="1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9901" y="6106570"/>
            <a:ext cx="5805405" cy="410419"/>
          </a:xfrm>
          <a:prstGeom prst="rect">
            <a:avLst/>
          </a:prstGeom>
          <a:noFill/>
        </p:spPr>
        <p:txBody>
          <a:bodyPr wrap="none" lIns="121905" tIns="60953" rIns="121905" bIns="60953" rtlCol="0">
            <a:spAutoFit/>
          </a:bodyPr>
          <a:lstStyle/>
          <a:p>
            <a:pPr algn="ctr"/>
            <a:r>
              <a:rPr lang="ru-RU" sz="1867" dirty="0">
                <a:solidFill>
                  <a:schemeClr val="bg1">
                    <a:lumMod val="50000"/>
                  </a:schemeClr>
                </a:solidFill>
              </a:rPr>
              <a:t>(При наличии) ООО «ИВАН И ПАРТНЕРЫ», 2023</a:t>
            </a:r>
            <a:endParaRPr lang="en-US" sz="18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58526-3470-F80F-BD27-F700F4773E16}"/>
              </a:ext>
            </a:extLst>
          </p:cNvPr>
          <p:cNvSpPr txBox="1"/>
          <p:nvPr/>
        </p:nvSpPr>
        <p:spPr>
          <a:xfrm>
            <a:off x="119901" y="134471"/>
            <a:ext cx="6585699" cy="5224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100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chemeClr val="tx1"/>
                </a:solidFill>
              </a:rPr>
              <a:t>СОЗДАНИЕ СЕРВИСА ДЛЯ АНАЛИЗА СОСТОЯНИЯ ЗДОРОВЬЯ И ПОДБОР РЕКОМЕНДАЦИЙ ПО ОПТИМАЛЬНОМУ СОСТАВУ БЖУ, ВИТАМИНОВ И МИНЕРАЛОВ</a:t>
            </a:r>
            <a:endParaRPr sz="3600" dirty="0">
              <a:solidFill>
                <a:schemeClr val="tx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6900" dirty="0">
              <a:solidFill>
                <a:schemeClr val="tx1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0" i="0" dirty="0">
                <a:solidFill>
                  <a:schemeClr val="tx1"/>
                </a:solidFill>
                <a:effectLst/>
                <a:latin typeface="-apple-system"/>
              </a:rPr>
              <a:t>Мамедова Эмина Зулфигар кызы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УЛГУ</a:t>
            </a:r>
            <a:r>
              <a:rPr lang="en-US" dirty="0">
                <a:solidFill>
                  <a:schemeClr val="tx1"/>
                </a:solidFill>
              </a:rPr>
              <a:t>, 3 </a:t>
            </a:r>
            <a:r>
              <a:rPr lang="ru-RU" dirty="0">
                <a:solidFill>
                  <a:schemeClr val="tx1"/>
                </a:solidFill>
              </a:rPr>
              <a:t>курс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ru-RU" dirty="0">
                <a:solidFill>
                  <a:schemeClr val="tx1"/>
                </a:solidFill>
              </a:rPr>
              <a:t> медицинский факультет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РЫНОК НТИ ХЭЛСНЕТ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180360-335C-40C8-9E8F-036060E0E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2230" y="-156936"/>
            <a:ext cx="30607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688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314382" y="1720842"/>
            <a:ext cx="10372013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en-US" b="1" dirty="0">
                <a:solidFill>
                  <a:schemeClr val="tx1"/>
                </a:solidFill>
                <a:latin typeface="+mj-lt"/>
              </a:rPr>
              <a:t>C</a:t>
            </a:r>
            <a:r>
              <a:rPr lang="ru-RU" b="1" i="0" dirty="0">
                <a:solidFill>
                  <a:schemeClr val="tx1"/>
                </a:solidFill>
                <a:effectLst/>
                <a:latin typeface="+mj-lt"/>
              </a:rPr>
              <a:t>ерви</a:t>
            </a:r>
            <a:r>
              <a:rPr lang="en-US" b="1" i="0" dirty="0">
                <a:solidFill>
                  <a:schemeClr val="tx1"/>
                </a:solidFill>
                <a:effectLst/>
                <a:latin typeface="+mj-lt"/>
              </a:rPr>
              <a:t>c</a:t>
            </a:r>
            <a:r>
              <a:rPr lang="ru-RU" b="1" i="0" dirty="0">
                <a:solidFill>
                  <a:schemeClr val="tx1"/>
                </a:solidFill>
                <a:effectLst/>
                <a:latin typeface="+mj-lt"/>
              </a:rPr>
              <a:t> для анализа состояния здоровья и подбор рекомендаций по оптимальному составу БЖУ, витаминов и минералов</a:t>
            </a:r>
            <a:r>
              <a:rPr lang="en-US" b="1" i="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ru-RU" b="1" i="0" dirty="0">
                <a:solidFill>
                  <a:srgbClr val="000000"/>
                </a:solidFill>
                <a:effectLst/>
                <a:latin typeface="+mj-lt"/>
              </a:rPr>
              <a:t> на </a:t>
            </a:r>
            <a:r>
              <a:rPr lang="ru-RU" b="1" i="0">
                <a:solidFill>
                  <a:srgbClr val="000000"/>
                </a:solidFill>
                <a:effectLst/>
                <a:latin typeface="+mj-lt"/>
              </a:rPr>
              <a:t>основе данных, </a:t>
            </a:r>
            <a:r>
              <a:rPr lang="ru-RU" b="1" i="0" dirty="0">
                <a:solidFill>
                  <a:srgbClr val="000000"/>
                </a:solidFill>
                <a:effectLst/>
                <a:latin typeface="+mj-lt"/>
              </a:rPr>
              <a:t>введённых человеком, анализирует состояние здоровья и подбирает количественный </a:t>
            </a:r>
            <a:r>
              <a:rPr lang="ru-RU" b="1" i="0">
                <a:solidFill>
                  <a:srgbClr val="000000"/>
                </a:solidFill>
                <a:effectLst/>
                <a:latin typeface="+mj-lt"/>
              </a:rPr>
              <a:t>показатель БЖУ, </a:t>
            </a:r>
            <a:r>
              <a:rPr lang="ru-RU" b="1" i="0" dirty="0">
                <a:solidFill>
                  <a:srgbClr val="000000"/>
                </a:solidFill>
                <a:effectLst/>
                <a:latin typeface="+mj-lt"/>
              </a:rPr>
              <a:t>микро-</a:t>
            </a:r>
            <a:r>
              <a:rPr lang="ru-RU" b="1" i="0">
                <a:solidFill>
                  <a:srgbClr val="000000"/>
                </a:solidFill>
                <a:effectLst/>
                <a:latin typeface="+mj-lt"/>
              </a:rPr>
              <a:t> и макроэлементов</a:t>
            </a:r>
            <a:r>
              <a:rPr lang="ru-RU" b="1" i="0" dirty="0">
                <a:solidFill>
                  <a:srgbClr val="000000"/>
                </a:solidFill>
                <a:effectLst/>
                <a:latin typeface="+mj-lt"/>
              </a:rPr>
              <a:t>. </a:t>
            </a:r>
            <a:endParaRPr lang="ru-RU" b="1" i="0" dirty="0">
              <a:solidFill>
                <a:schemeClr val="tx1"/>
              </a:solidFill>
              <a:effectLst/>
              <a:latin typeface="+mj-lt"/>
            </a:endParaRP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Продукт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CF012C-7350-AD52-4E82-47AB12D3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8145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Проблема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E6ABE4E2-3EEC-8EA8-EB84-0233F7540501}"/>
              </a:ext>
            </a:extLst>
          </p:cNvPr>
          <p:cNvSpPr txBox="1"/>
          <p:nvPr/>
        </p:nvSpPr>
        <p:spPr>
          <a:xfrm>
            <a:off x="1073398" y="2610027"/>
            <a:ext cx="10372013" cy="1637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Данный сервис направлен </a:t>
            </a:r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</a:rPr>
              <a:t>на людей,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у которых имеются ограничения в питании</a:t>
            </a:r>
            <a:r>
              <a:rPr lang="en-US" alt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259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Решение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72DDBA-3721-0AD0-A490-4A9DCE219A21}"/>
              </a:ext>
            </a:extLst>
          </p:cNvPr>
          <p:cNvSpPr txBox="1"/>
          <p:nvPr/>
        </p:nvSpPr>
        <p:spPr>
          <a:xfrm>
            <a:off x="1073398" y="2551838"/>
            <a:ext cx="10372013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b="1" dirty="0">
                <a:solidFill>
                  <a:schemeClr val="tx1"/>
                </a:solidFill>
              </a:rPr>
              <a:t>Приложение подбирает меню с учетом БЖУ при введении антрометрических показателей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ru-RU" b="1" dirty="0">
                <a:solidFill>
                  <a:schemeClr val="tx1"/>
                </a:solidFill>
              </a:rPr>
              <a:t> результатов медицинских анализов.</a:t>
            </a:r>
            <a:endParaRPr b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444E15-7C7C-19DD-F09E-3A91CD457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847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D06A3EE1-1BC0-ECA5-005D-792DD6A8BAD8}"/>
              </a:ext>
            </a:extLst>
          </p:cNvPr>
          <p:cNvSpPr txBox="1"/>
          <p:nvPr/>
        </p:nvSpPr>
        <p:spPr>
          <a:xfrm>
            <a:off x="993679" y="2125332"/>
            <a:ext cx="10372013" cy="2640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Количество </a:t>
            </a:r>
            <a:r>
              <a:rPr lang="ru-RU" sz="3600" dirty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людей</a:t>
            </a:r>
            <a:r>
              <a:rPr lang="ru-RU" sz="360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, страдающих</a:t>
            </a:r>
            <a:r>
              <a:rPr lang="ru-RU" sz="3600" baseline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600" baseline="0" dirty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хроническими заболеваниями </a:t>
            </a:r>
            <a:r>
              <a:rPr lang="ru-RU" sz="3600" baseline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и требующих </a:t>
            </a:r>
            <a:r>
              <a:rPr lang="ru-RU" sz="3600" baseline="0" dirty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ежедневной  коррекции </a:t>
            </a:r>
            <a:r>
              <a:rPr lang="ru-RU" sz="3600" baseline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пищевого рациона, в России </a:t>
            </a:r>
            <a:r>
              <a:rPr lang="ru-RU" sz="3600" baseline="0" dirty="0">
                <a:solidFill>
                  <a:schemeClr val="dk1"/>
                </a:solidFill>
                <a:highlight>
                  <a:schemeClr val="lt1"/>
                </a:highlight>
                <a:latin typeface="+mj-lt"/>
                <a:ea typeface="Times New Roman"/>
                <a:cs typeface="Times New Roman"/>
                <a:sym typeface="Times New Roman"/>
              </a:rPr>
              <a:t>составляет 50 миллионов.  </a:t>
            </a:r>
            <a:endParaRPr lang="ru-RU" sz="3600" dirty="0">
              <a:solidFill>
                <a:schemeClr val="dk1"/>
              </a:solidFill>
              <a:highlight>
                <a:schemeClr val="lt1"/>
              </a:highlight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B1D34B-E49E-DB10-C049-3BA82A0A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099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893356"/>
              </p:ext>
            </p:extLst>
          </p:nvPr>
        </p:nvGraphicFramePr>
        <p:xfrm>
          <a:off x="165457" y="979323"/>
          <a:ext cx="11807467" cy="558649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Оценка состояния здоровья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Подбор индивидуального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пищевого рациона с учетом оценки состояния здоровья </a:t>
                      </a:r>
                      <a:endParaRPr lang="ru-RU" sz="18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Совмещение в один сервис двух взаимозависящих показателей, поможет избежать клиентом нежелательного рациона для данного состояния здоровья и снизить</a:t>
                      </a:r>
                      <a:r>
                        <a:rPr lang="ru-RU" sz="1400" b="1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риски развития осложнений</a:t>
                      </a:r>
                      <a:endParaRPr sz="14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Лица, страдающие</a:t>
                      </a:r>
                      <a:r>
                        <a:rPr lang="ru-RU" sz="16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хроническими заболеваниями, требующие ежедневной  коррекции пищевого рациона</a:t>
                      </a:r>
                      <a:endParaRPr sz="16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Людские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Финансовые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Контекстная</a:t>
                      </a:r>
                      <a:r>
                        <a:rPr lang="ru-RU" sz="16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р</a:t>
                      </a: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еклама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Рассылка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6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Реклама внутри сервиса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560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Конкуренты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BC531095-3DF4-A4CA-2C9D-3286A9F70878}"/>
              </a:ext>
            </a:extLst>
          </p:cNvPr>
          <p:cNvSpPr txBox="1"/>
          <p:nvPr/>
        </p:nvSpPr>
        <p:spPr>
          <a:xfrm>
            <a:off x="1115353" y="275349"/>
            <a:ext cx="10372013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sz="3200" dirty="0"/>
              <a:t>Анализ конкурентов, основные конкурентные преимущества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161877"/>
              </p:ext>
            </p:extLst>
          </p:nvPr>
        </p:nvGraphicFramePr>
        <p:xfrm>
          <a:off x="225807" y="1448102"/>
          <a:ext cx="11610972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val="1622361675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Х1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Х2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Х3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ПРОЕКТА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Продукт/фото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dirty="0">
                          <a:latin typeface="+mj-lt"/>
                          <a:cs typeface="Times New Roman" panose="02020603050405020304" pitchFamily="18" charset="0"/>
                        </a:rPr>
                        <a:t>Приложение </a:t>
                      </a:r>
                    </a:p>
                    <a:p>
                      <a:pPr algn="l"/>
                      <a:r>
                        <a:rPr lang="en-US" sz="1600" b="0" i="0" dirty="0" err="1">
                          <a:latin typeface="+mj-lt"/>
                          <a:cs typeface="Times New Roman" panose="02020603050405020304" pitchFamily="18" charset="0"/>
                        </a:rPr>
                        <a:t>FatSecret</a:t>
                      </a:r>
                      <a:r>
                        <a:rPr lang="ru-RU" sz="1600" b="0" i="0" dirty="0"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dirty="0">
                          <a:latin typeface="+mj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b="0" i="0" baseline="0" dirty="0"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baseline="0" dirty="0">
                          <a:latin typeface="+mj-lt"/>
                          <a:cs typeface="Times New Roman" panose="02020603050405020304" pitchFamily="18" charset="0"/>
                        </a:rPr>
                        <a:t> счетчик калорий и </a:t>
                      </a:r>
                      <a:r>
                        <a:rPr lang="ru-RU" sz="1600" b="0" i="0" baseline="0" dirty="0" err="1">
                          <a:latin typeface="+mj-lt"/>
                          <a:cs typeface="Times New Roman" panose="02020603050405020304" pitchFamily="18" charset="0"/>
                        </a:rPr>
                        <a:t>трекер</a:t>
                      </a:r>
                      <a:r>
                        <a:rPr lang="ru-RU" sz="1600" b="0" i="0" baseline="0" dirty="0">
                          <a:latin typeface="+mj-lt"/>
                          <a:cs typeface="Times New Roman" panose="02020603050405020304" pitchFamily="18" charset="0"/>
                        </a:rPr>
                        <a:t> диеты</a:t>
                      </a:r>
                      <a:endParaRPr lang="ru-RU" sz="16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latin typeface="+mj-lt"/>
                          <a:cs typeface="Times New Roman" panose="02020603050405020304" pitchFamily="18" charset="0"/>
                        </a:rPr>
                        <a:t>Интернет-сервис</a:t>
                      </a:r>
                      <a:r>
                        <a:rPr lang="ru-RU" sz="1600" b="0" i="0" baseline="0" dirty="0">
                          <a:latin typeface="+mj-lt"/>
                          <a:cs typeface="Times New Roman" panose="02020603050405020304" pitchFamily="18" charset="0"/>
                        </a:rPr>
                        <a:t> – План питания от </a:t>
                      </a:r>
                      <a:r>
                        <a:rPr lang="ru-RU" sz="1600" b="0" i="0" baseline="0" dirty="0" err="1">
                          <a:latin typeface="+mj-lt"/>
                          <a:cs typeface="Times New Roman" panose="02020603050405020304" pitchFamily="18" charset="0"/>
                        </a:rPr>
                        <a:t>ВкуссВилл</a:t>
                      </a:r>
                      <a:endParaRPr lang="ru-RU" sz="16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dirty="0">
                          <a:latin typeface="+mj-lt"/>
                          <a:cs typeface="Times New Roman" panose="02020603050405020304" pitchFamily="18" charset="0"/>
                        </a:rPr>
                        <a:t>Чат-бот для обучения основам </a:t>
                      </a:r>
                      <a:r>
                        <a:rPr lang="ru-RU" sz="1600" b="0" i="0" dirty="0" err="1">
                          <a:latin typeface="+mj-lt"/>
                          <a:cs typeface="Times New Roman" panose="02020603050405020304" pitchFamily="18" charset="0"/>
                        </a:rPr>
                        <a:t>нутрициологии</a:t>
                      </a:r>
                      <a:r>
                        <a:rPr lang="ru-RU" sz="1600" b="0" i="0" dirty="0">
                          <a:latin typeface="+mj-lt"/>
                          <a:cs typeface="Times New Roman" panose="02020603050405020304" pitchFamily="18" charset="0"/>
                        </a:rPr>
                        <a:t> и здорового питания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Сервис для подбора пищевого  рациона людям</a:t>
                      </a:r>
                      <a:r>
                        <a:rPr lang="ru-RU" sz="1600" b="1" i="0" baseline="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с хроническими заболеваниями</a:t>
                      </a:r>
                      <a:endParaRPr lang="ru-RU" sz="1600" b="1" i="0" dirty="0">
                        <a:solidFill>
                          <a:srgbClr val="FF000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Австралия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latin typeface="+mj-lt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Функции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Позволяет выбрать цель, считает калории и подбирает диету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Персональные планы правильного питания по нормам калорий и БЖУ с учетом аллергенов, нелюбимых продуктов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Подбор</a:t>
                      </a:r>
                      <a:r>
                        <a:rPr lang="ru-RU" sz="1600" baseline="0" dirty="0">
                          <a:latin typeface="+mj-lt"/>
                          <a:cs typeface="Times New Roman" panose="02020603050405020304" pitchFamily="18" charset="0"/>
                        </a:rPr>
                        <a:t> индивидуального меню с основами здорового питания, правильного сочетания продуктов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Оценка здоровья клиента по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baseline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введенным параметрам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600" b="0" baseline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подбор меню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согласно данному состоянию здоровья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  <a:cs typeface="Times New Roman" panose="02020603050405020304" pitchFamily="18" charset="0"/>
                        </a:rPr>
                        <a:t>Бесплатно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Бесплатно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От 1000 до 3000 за один курс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ED3833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Бесплатно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665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Недостатки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Не оценивают состояние здоровья, не подбирают коррекцию рациона в зависимости от состояния здоровья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694CEC-39CD-D1F3-F37E-5D850F29282D}"/>
              </a:ext>
            </a:extLst>
          </p:cNvPr>
          <p:cNvSpPr txBox="1"/>
          <p:nvPr/>
        </p:nvSpPr>
        <p:spPr>
          <a:xfrm>
            <a:off x="621972" y="5769778"/>
            <a:ext cx="617219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Одновременная оценка здоровья и подбор пищевого рациона </a:t>
            </a:r>
            <a:endParaRPr lang="ru-RU" sz="1600" dirty="0">
              <a:latin typeface="+mj-lt"/>
            </a:endParaRPr>
          </a:p>
          <a:p>
            <a:endParaRPr lang="ru-RU" sz="16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D5BBE5-8688-38FA-BA3C-37511BF8A748}"/>
              </a:ext>
            </a:extLst>
          </p:cNvPr>
          <p:cNvSpPr txBox="1"/>
          <p:nvPr/>
        </p:nvSpPr>
        <p:spPr>
          <a:xfrm>
            <a:off x="7083006" y="5812028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Диетология</a:t>
            </a:r>
            <a:endParaRPr lang="ru-RU" sz="1600" dirty="0">
              <a:latin typeface="+mj-lt"/>
            </a:endParaRPr>
          </a:p>
          <a:p>
            <a:endParaRPr lang="ru-RU" sz="1600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30DEF2-1DA4-4DD8-6EC4-8D050C925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5395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(Х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продукта и исследование </a:t>
              </a:r>
            </a:p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взаимосвязи заболеваний и питаний. 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Х 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56945" y="2412579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(Х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704513" y="1167974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Составление меню на основе данных.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Х 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8853076" cy="864108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(Х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сервиса 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Х 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46716" y="4659391"/>
            <a:ext cx="8853076" cy="864108"/>
            <a:chOff x="2374087" y="3513048"/>
            <a:chExt cx="8853076" cy="86410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(Х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538797" y="3689073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Реклама и продажа 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Х 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91403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Х руб.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B8E924C8-8B23-48CD-D5EF-3C867E8D8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586936"/>
              </p:ext>
            </p:extLst>
          </p:nvPr>
        </p:nvGraphicFramePr>
        <p:xfrm>
          <a:off x="264159" y="3320730"/>
          <a:ext cx="11647923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534856">
                  <a:extLst>
                    <a:ext uri="{9D8B030D-6E8A-4147-A177-3AD203B41FA5}">
                      <a16:colId xmlns:a16="http://schemas.microsoft.com/office/drawing/2014/main" val="3708465582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1493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166197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Лидер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ПРОЕКТОМ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Предприниматель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ГЕНЕРАТОР</a:t>
                      </a:r>
                      <a:r>
                        <a:rPr lang="ru-RU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ИДЕЙ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Администратор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ТЕСТИРОВЩИК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Программист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РАЗРАБОТКА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cap="none" spc="0" baseline="0" dirty="0">
                          <a:solidFill>
                            <a:schemeClr val="accent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Предприниматель</a:t>
                      </a:r>
                      <a:endParaRPr lang="en-US" sz="1800" b="1" i="0" u="none" strike="noStrike" cap="none" spc="0" baseline="0" dirty="0">
                        <a:solidFill>
                          <a:schemeClr val="accent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ru-RU" sz="1200" b="1" i="0" u="none" strike="noStrike" cap="none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ГЕНЕРАТОР ИДЕЙ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Мамедова 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Эмина</a:t>
                      </a: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Зульфигар</a:t>
                      </a: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кызы</a:t>
                      </a: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Макарова Ирина Николаевна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Юдин Иван Алексеевич</a:t>
                      </a:r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Тюплина</a:t>
                      </a: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Екатерина Константиновна</a:t>
                      </a:r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Буданова Виктория Викторовна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Студентка 3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Л/Д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Студентка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5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 П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6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Л/Д</a:t>
                      </a: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Студентка 6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 Л/Д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Студенка 6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 Л/Д</a:t>
                      </a:r>
                      <a:endParaRPr lang="ru-RU" sz="1200" b="1" dirty="0">
                        <a:solidFill>
                          <a:srgbClr val="FF2F2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создания проекта и управления командой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поиска наиболее подходящего теоретического материала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создания и тестирования макета продукта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Навыки программирования на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php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C++,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python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...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планирования и контроля за выполнением задач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1026" name="Picture 2" descr="https://sun9-42.userapi.com/impg/c855136/v855136974/1c41fc/Ta-1o5E02K8.jpg?size=852x1280&amp;quality=96&amp;sign=fc925eb2467d7d5afab1c5b54765497f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2" t="747" r="24341" b="61805"/>
          <a:stretch/>
        </p:blipFill>
        <p:spPr bwMode="auto">
          <a:xfrm>
            <a:off x="10083815" y="962333"/>
            <a:ext cx="1828267" cy="233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41.userapi.com/impg/OInVrd6WqIZP3w-P80OjVf2VpshASvDTxomPnw/LXsd0IMUJxg.jpg?size=1080x1080&amp;quality=95&amp;sign=0d1cbf16905e28aa6835a5b6246359db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3" t="4306" r="38657" b="47847"/>
          <a:stretch/>
        </p:blipFill>
        <p:spPr bwMode="auto">
          <a:xfrm>
            <a:off x="379554" y="967443"/>
            <a:ext cx="1711235" cy="228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3.userapi.com/impg/XiDmm1d6ocMR7EaWnsfmp6S8IeJtEXI2lu6pOA/i9bhadn6t1c.jpg?size=1440x1920&amp;quality=96&amp;sign=62b5fc740844ac06a6d9e340c5f87a22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4" t="20428" r="29314" b="45595"/>
          <a:stretch/>
        </p:blipFill>
        <p:spPr bwMode="auto">
          <a:xfrm>
            <a:off x="7874000" y="970920"/>
            <a:ext cx="1663700" cy="235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26.userapi.com/impg/c857324/v857324325/8add8/jHqUftrUcDU.jpg?size=1536x2048&amp;quality=96&amp;sign=dab24ed9d2f28a34d5d57e22a736d4e6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20" y="970920"/>
            <a:ext cx="1762358" cy="234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43.userapi.com/impg/1kZSYq83RgKOOb4MPTW4vvJA_R-M8EfWEAYiVQ/Mg4jrPm1WBI.jpg?size=1620x2160&amp;quality=95&amp;sign=da53fb7bd54881692c0f60427e4dc99b&amp;type=album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5" t="10172" r="9135" b="30665"/>
          <a:stretch/>
        </p:blipFill>
        <p:spPr bwMode="auto">
          <a:xfrm>
            <a:off x="2743200" y="930464"/>
            <a:ext cx="1932971" cy="236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B8E924C8-8B23-48CD-D5EF-3C867E8D8BDE}"/>
              </a:ext>
            </a:extLst>
          </p:cNvPr>
          <p:cNvGraphicFramePr>
            <a:graphicFrameLocks noGrp="1"/>
          </p:cNvGraphicFramePr>
          <p:nvPr/>
        </p:nvGraphicFramePr>
        <p:xfrm>
          <a:off x="1127759" y="3320732"/>
          <a:ext cx="9481726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534856">
                  <a:extLst>
                    <a:ext uri="{9D8B030D-6E8A-4147-A177-3AD203B41FA5}">
                      <a16:colId xmlns:a16="http://schemas.microsoft.com/office/drawing/2014/main" val="3708465582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1493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Интегратор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АНАЛИТИК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Интегратор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ЭКОНОМИСТ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Научный руководитель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КОНСУЛЬТИРОВАНИЕ/МЕНТОР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</a:t>
                      </a: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М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O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ПРОДВИЖЕНИЕ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Ермолина Регина</a:t>
                      </a: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Сергеевна</a:t>
                      </a: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Мазитова</a:t>
                      </a: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Венера 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Ильдаровна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Конев Денис Николаевич</a:t>
                      </a:r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Нестерова Диана Эдуардовна</a:t>
                      </a:r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Студентка 5-го курса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Л/Д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Студентка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3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 П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6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</a:t>
                      </a:r>
                      <a:r>
                        <a:rPr lang="ru-RU" sz="1200" b="1" baseline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Л/Д</a:t>
                      </a: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Студентка 5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35353">
                              <a:lumMod val="60000"/>
                              <a:lumOff val="40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  <a:sym typeface="Calibri"/>
                        </a:rPr>
                        <a:t>-го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курса Л/Д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обработки данных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Навыки программирования на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php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C++, python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...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консультирования проектов по разработке…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продвижения продуктов, связанных с…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2050" name="Picture 2" descr="https://sun9-35.userapi.com/impg/3jmjjevoFFbJuKwziEHJ7Ztnf4G5u5HqtVVkZA/ZZJXEUFg0_I.jpg?size=1620x2160&amp;quality=95&amp;sign=fc4d6398137ddce3da13d5b037d77028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1" t="22991" r="17470" b="38759"/>
          <a:stretch/>
        </p:blipFill>
        <p:spPr bwMode="auto">
          <a:xfrm>
            <a:off x="1249679" y="939916"/>
            <a:ext cx="1788161" cy="236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un9-50.userapi.com/impg/gIyLxvX85HNHmwWt5PIk59Sx7MFkreDskn_jvA/zIaxHI1xvtM.jpg?size=1125x2000&amp;quality=95&amp;sign=068256d070656377921ebde6fdba1f8a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12"/>
          <a:stretch/>
        </p:blipFill>
        <p:spPr bwMode="auto">
          <a:xfrm>
            <a:off x="3599176" y="924215"/>
            <a:ext cx="1744984" cy="241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un9-27.userapi.com/impg/N4cPLKBaJbAM_sOfJHmiD0Hr9F9Tv2mPBTYZVA/h4ITTCA3b8Q.jpg?size=2560x1152&amp;quality=95&amp;sign=5a3f75e08c94c8efad4038af6a9dfe86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11464" r="62157" b="15421"/>
          <a:stretch/>
        </p:blipFill>
        <p:spPr bwMode="auto">
          <a:xfrm>
            <a:off x="6144866" y="924215"/>
            <a:ext cx="1779934" cy="238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55.userapi.com/impg/mbMNpRIsL_RJhtHH3nBFnpDB_0pW4l6ZHzPrmA/VvWPACiNJ_I.jpg?size=1411x1475&amp;quality=95&amp;sign=a1364092b69ae76c6177921bbcb11e93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1" t="5650" r="24639" b="38885"/>
          <a:stretch/>
        </p:blipFill>
        <p:spPr bwMode="auto">
          <a:xfrm>
            <a:off x="8478520" y="908516"/>
            <a:ext cx="1859280" cy="241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0834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0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 ЛИДЕРА ПРОЕКТА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89176365042</a:t>
            </a:r>
            <a:endParaRPr lang="ru-RU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0" i="0" u="none" strike="noStrike" dirty="0">
                <a:effectLst/>
                <a:latin typeface="-apple-system"/>
                <a:hlinkClick r:id="rId4"/>
              </a:rPr>
              <a:t>eminamamedova228@gmail.com</a:t>
            </a:r>
            <a:endParaRPr lang="ru-RU" b="0" i="0" u="none" strike="noStrike" dirty="0">
              <a:effectLst/>
              <a:latin typeface="-apple-system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0" i="0" u="none" strike="noStrike" dirty="0">
                <a:effectLst/>
                <a:latin typeface="-apple-system"/>
              </a:rPr>
              <a:t>https://pt.2035.university/project/sozdanie-servisa-dla-analiza-sostoania-zdorova-i-podbor-rekomendacij-po-optimalnomu-sostavu-bzu-vitaminov-i-mineralov</a:t>
            </a:r>
            <a:endParaRPr lang="ru-RU" b="0" i="0" u="none" strike="noStrike" dirty="0">
              <a:effectLst/>
              <a:latin typeface="-apple-system"/>
            </a:endParaRPr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:a16="http://schemas.microsoft.com/office/drawing/2014/main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11</a:t>
              </a:fld>
              <a:endParaRPr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17971</TotalTime>
  <Words>625</Words>
  <Application>Microsoft Office PowerPoint</Application>
  <PresentationFormat>Widescreen</PresentationFormat>
  <Paragraphs>156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-apple-system</vt:lpstr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Vee Vou</cp:lastModifiedBy>
  <cp:revision>134</cp:revision>
  <dcterms:modified xsi:type="dcterms:W3CDTF">2023-11-26T05:32:34Z</dcterms:modified>
</cp:coreProperties>
</file>