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70" r:id="rId2"/>
    <p:sldId id="281" r:id="rId3"/>
    <p:sldId id="304" r:id="rId4"/>
    <p:sldId id="308" r:id="rId5"/>
    <p:sldId id="306" r:id="rId6"/>
    <p:sldId id="310" r:id="rId7"/>
    <p:sldId id="311" r:id="rId8"/>
    <p:sldId id="303" r:id="rId9"/>
    <p:sldId id="302" r:id="rId10"/>
    <p:sldId id="309" r:id="rId11"/>
    <p:sldId id="307" r:id="rId12"/>
    <p:sldId id="305" r:id="rId13"/>
    <p:sldId id="269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orient="horz" pos="15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DEE"/>
    <a:srgbClr val="FCAF17"/>
    <a:srgbClr val="FBB3C1"/>
    <a:srgbClr val="FF2F2D"/>
    <a:srgbClr val="D5DAE3"/>
    <a:srgbClr val="8F00FF"/>
    <a:srgbClr val="FD493D"/>
    <a:srgbClr val="B5D8E1"/>
    <a:srgbClr val="9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6350" cap="flat">
              <a:solidFill>
                <a:schemeClr val="accent1"/>
              </a:solidFill>
              <a:prstDash val="solid"/>
              <a:miter lim="800000"/>
            </a:ln>
          </a:left>
          <a:right>
            <a:ln w="6350" cap="flat">
              <a:solidFill>
                <a:schemeClr val="accent1"/>
              </a:solidFill>
              <a:prstDash val="solid"/>
              <a:miter lim="8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635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6350" cap="flat">
              <a:solidFill>
                <a:schemeClr val="accent1"/>
              </a:solidFill>
              <a:prstDash val="solid"/>
              <a:miter lim="800000"/>
            </a:ln>
          </a:insideH>
          <a:insideV>
            <a:ln w="6350" cap="flat">
              <a:solidFill>
                <a:schemeClr val="accent1"/>
              </a:solidFill>
              <a:prstDash val="solid"/>
              <a:miter lim="800000"/>
            </a:ln>
          </a:insideV>
        </a:tcBdr>
        <a:fill>
          <a:solidFill>
            <a:schemeClr val="accent1">
              <a:alpha val="4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6350" cap="flat">
              <a:solidFill>
                <a:schemeClr val="accent1"/>
              </a:solidFill>
              <a:prstDash val="solid"/>
              <a:miter lim="800000"/>
            </a:ln>
          </a:left>
          <a:right>
            <a:ln w="12700" cap="flat">
              <a:solidFill>
                <a:schemeClr val="accent1"/>
              </a:solidFill>
              <a:prstDash val="solid"/>
              <a:miter lim="8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635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6350" cap="flat">
              <a:solidFill>
                <a:schemeClr val="accent1"/>
              </a:solidFill>
              <a:prstDash val="solid"/>
              <a:miter lim="800000"/>
            </a:ln>
          </a:insideH>
          <a:insideV>
            <a:ln w="6350" cap="flat">
              <a:solidFill>
                <a:schemeClr val="accent1"/>
              </a:solidFill>
              <a:prstDash val="solid"/>
              <a:miter lim="800000"/>
            </a:ln>
          </a:insideV>
        </a:tcBdr>
        <a:fill>
          <a:solidFill>
            <a:schemeClr val="accent1">
              <a:alpha val="40000"/>
            </a:scheme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miter lim="800000"/>
            </a:ln>
          </a:top>
          <a:bottom>
            <a:ln w="1270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12700" cap="flat">
              <a:solidFill>
                <a:srgbClr val="FFFFFF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694"/>
  </p:normalViewPr>
  <p:slideViewPr>
    <p:cSldViewPr snapToGrid="0" snapToObjects="1" showGuides="1">
      <p:cViewPr varScale="1">
        <p:scale>
          <a:sx n="92" d="100"/>
          <a:sy n="92" d="100"/>
        </p:scale>
        <p:origin x="82" y="82"/>
      </p:cViewPr>
      <p:guideLst>
        <p:guide orient="horz" pos="2160"/>
        <p:guide pos="393"/>
        <p:guide orient="horz" pos="15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Арина" userId="49ef06d9994e0d14" providerId="LiveId" clId="{2EEAA6FB-F5BF-4B2A-A499-B3C23E3533EA}"/>
    <pc:docChg chg="delSld modSld">
      <pc:chgData name="Арина" userId="49ef06d9994e0d14" providerId="LiveId" clId="{2EEAA6FB-F5BF-4B2A-A499-B3C23E3533EA}" dt="2025-12-22T17:08:45.395" v="65" actId="47"/>
      <pc:docMkLst>
        <pc:docMk/>
      </pc:docMkLst>
      <pc:sldChg chg="modSp mod">
        <pc:chgData name="Арина" userId="49ef06d9994e0d14" providerId="LiveId" clId="{2EEAA6FB-F5BF-4B2A-A499-B3C23E3533EA}" dt="2025-12-21T15:20:59.680" v="49" actId="20577"/>
        <pc:sldMkLst>
          <pc:docMk/>
          <pc:sldMk cId="1034447423" sldId="270"/>
        </pc:sldMkLst>
        <pc:spChg chg="mod">
          <ac:chgData name="Арина" userId="49ef06d9994e0d14" providerId="LiveId" clId="{2EEAA6FB-F5BF-4B2A-A499-B3C23E3533EA}" dt="2025-12-21T15:20:59.680" v="49" actId="20577"/>
          <ac:spMkLst>
            <pc:docMk/>
            <pc:sldMk cId="1034447423" sldId="270"/>
            <ac:spMk id="151" creationId="{00000000-0000-0000-0000-000000000000}"/>
          </ac:spMkLst>
        </pc:spChg>
      </pc:sldChg>
      <pc:sldChg chg="modSp mod">
        <pc:chgData name="Арина" userId="49ef06d9994e0d14" providerId="LiveId" clId="{2EEAA6FB-F5BF-4B2A-A499-B3C23E3533EA}" dt="2025-12-21T13:30:12.455" v="32" actId="20577"/>
        <pc:sldMkLst>
          <pc:docMk/>
          <pc:sldMk cId="3811619963" sldId="301"/>
        </pc:sldMkLst>
        <pc:spChg chg="mod">
          <ac:chgData name="Арина" userId="49ef06d9994e0d14" providerId="LiveId" clId="{2EEAA6FB-F5BF-4B2A-A499-B3C23E3533EA}" dt="2025-12-21T13:30:05.972" v="18" actId="20577"/>
          <ac:spMkLst>
            <pc:docMk/>
            <pc:sldMk cId="3811619963" sldId="301"/>
            <ac:spMk id="32" creationId="{7FDD3F57-7643-9446-901D-8FBE090AE245}"/>
          </ac:spMkLst>
        </pc:spChg>
        <pc:spChg chg="mod">
          <ac:chgData name="Арина" userId="49ef06d9994e0d14" providerId="LiveId" clId="{2EEAA6FB-F5BF-4B2A-A499-B3C23E3533EA}" dt="2025-12-21T13:30:12.455" v="32" actId="20577"/>
          <ac:spMkLst>
            <pc:docMk/>
            <pc:sldMk cId="3811619963" sldId="301"/>
            <ac:spMk id="42" creationId="{0CD018E0-22F1-7E4F-89FF-1DB07D3FE8E8}"/>
          </ac:spMkLst>
        </pc:spChg>
      </pc:sldChg>
      <pc:sldChg chg="modSp mod">
        <pc:chgData name="Арина" userId="49ef06d9994e0d14" providerId="LiveId" clId="{2EEAA6FB-F5BF-4B2A-A499-B3C23E3533EA}" dt="2025-12-21T15:21:08.312" v="64" actId="20577"/>
        <pc:sldMkLst>
          <pc:docMk/>
          <pc:sldMk cId="1857510856" sldId="304"/>
        </pc:sldMkLst>
        <pc:spChg chg="mod">
          <ac:chgData name="Арина" userId="49ef06d9994e0d14" providerId="LiveId" clId="{2EEAA6FB-F5BF-4B2A-A499-B3C23E3533EA}" dt="2025-12-21T15:21:08.312" v="64" actId="20577"/>
          <ac:spMkLst>
            <pc:docMk/>
            <pc:sldMk cId="1857510856" sldId="304"/>
            <ac:spMk id="2" creationId="{003D28B9-639C-47FD-9F7D-0A60CFBAB2DB}"/>
          </ac:spMkLst>
        </pc:spChg>
      </pc:sldChg>
      <pc:sldChg chg="del">
        <pc:chgData name="Арина" userId="49ef06d9994e0d14" providerId="LiveId" clId="{2EEAA6FB-F5BF-4B2A-A499-B3C23E3533EA}" dt="2025-12-22T17:08:45.395" v="65" actId="47"/>
        <pc:sldMkLst>
          <pc:docMk/>
          <pc:sldMk cId="387468149" sldId="3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Shape 14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3502846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357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2"/>
          <p:cNvSpPr txBox="1"/>
          <p:nvPr/>
        </p:nvSpPr>
        <p:spPr>
          <a:xfrm>
            <a:off x="510703" y="1925952"/>
            <a:ext cx="6518934" cy="701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ЗАГОЛОВОК СЛАЙДА</a:t>
            </a:r>
          </a:p>
        </p:txBody>
      </p:sp>
      <p:sp>
        <p:nvSpPr>
          <p:cNvPr id="39" name="Текст 2"/>
          <p:cNvSpPr txBox="1"/>
          <p:nvPr/>
        </p:nvSpPr>
        <p:spPr>
          <a:xfrm>
            <a:off x="609152" y="3188385"/>
            <a:ext cx="4782191" cy="1981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Имеется спорная точка зрения, гласящая примерно следующее: представители современных социальных резервов призваны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к ответу! </a:t>
            </a:r>
            <a:endParaRPr sz="1200">
              <a:solidFill>
                <a:srgbClr val="888888"/>
              </a:solidFill>
            </a:endParaRP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В целом, конечно, базовый вектор развития позволяет выполнить важные задания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по разработке системы обучения кадров, соответствующей насущным потребностям </a:t>
            </a:r>
          </a:p>
        </p:txBody>
      </p:sp>
      <p:sp>
        <p:nvSpPr>
          <p:cNvPr id="40" name="Текст 2"/>
          <p:cNvSpPr txBox="1"/>
          <p:nvPr/>
        </p:nvSpPr>
        <p:spPr>
          <a:xfrm>
            <a:off x="6944993" y="3175193"/>
            <a:ext cx="4345769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16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t>Плюсы</a:t>
            </a:r>
            <a:endParaRPr sz="1200"/>
          </a:p>
          <a:p>
            <a:pPr>
              <a:defRPr sz="1200">
                <a:solidFill>
                  <a:srgbClr val="8F00FF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sz="1200"/>
          </a:p>
          <a:p>
            <a:pPr marL="285750" indent="-285750">
              <a:buSzPct val="100000"/>
              <a:buFont typeface="Arial"/>
              <a:buChar char="•"/>
              <a:defRPr sz="16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t>Минусы</a:t>
            </a:r>
            <a:endParaRPr sz="1200"/>
          </a:p>
          <a:p>
            <a:pPr>
              <a:defRPr sz="1200">
                <a:solidFill>
                  <a:srgbClr val="8F00FF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sz="1200"/>
          </a:p>
          <a:p>
            <a:pPr marL="285750" indent="-285750">
              <a:buSzPct val="100000"/>
              <a:buFont typeface="Arial"/>
              <a:buChar char="•"/>
              <a:defRPr sz="16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t>Сомнительные моменты</a:t>
            </a:r>
          </a:p>
        </p:txBody>
      </p:sp>
      <p:sp>
        <p:nvSpPr>
          <p:cNvPr id="41" name="Прямоугольник 7"/>
          <p:cNvSpPr/>
          <p:nvPr/>
        </p:nvSpPr>
        <p:spPr>
          <a:xfrm>
            <a:off x="9478850" y="-9686"/>
            <a:ext cx="1857633" cy="1326299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grpSp>
        <p:nvGrpSpPr>
          <p:cNvPr id="44" name="Прямоугольник 6"/>
          <p:cNvGrpSpPr/>
          <p:nvPr/>
        </p:nvGrpSpPr>
        <p:grpSpPr>
          <a:xfrm>
            <a:off x="9488632" y="6157385"/>
            <a:ext cx="2343181" cy="705154"/>
            <a:chOff x="-1" y="-1"/>
            <a:chExt cx="2343180" cy="705153"/>
          </a:xfrm>
        </p:grpSpPr>
        <p:sp>
          <p:nvSpPr>
            <p:cNvPr id="42" name="Прямоугольник"/>
            <p:cNvSpPr/>
            <p:nvPr/>
          </p:nvSpPr>
          <p:spPr>
            <a:xfrm>
              <a:off x="-2" y="-2"/>
              <a:ext cx="2343182" cy="705155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43" name="НАЗВАНИЕ ДОКЛАДА"/>
            <p:cNvSpPr txBox="1"/>
            <p:nvPr/>
          </p:nvSpPr>
          <p:spPr>
            <a:xfrm>
              <a:off x="45719" y="206523"/>
              <a:ext cx="2251741" cy="292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ДОКЛАДА</a:t>
              </a:r>
            </a:p>
          </p:txBody>
        </p:sp>
      </p:grpSp>
      <p:pic>
        <p:nvPicPr>
          <p:cNvPr id="45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8" name="Прямоугольник 16"/>
          <p:cNvGrpSpPr/>
          <p:nvPr/>
        </p:nvGrpSpPr>
        <p:grpSpPr>
          <a:xfrm>
            <a:off x="616791" y="6235378"/>
            <a:ext cx="669073" cy="625373"/>
            <a:chOff x="0" y="-1"/>
            <a:chExt cx="669071" cy="625372"/>
          </a:xfrm>
        </p:grpSpPr>
        <p:sp>
          <p:nvSpPr>
            <p:cNvPr id="46" name="Прямоугольник"/>
            <p:cNvSpPr/>
            <p:nvPr/>
          </p:nvSpPr>
          <p:spPr>
            <a:xfrm>
              <a:off x="-1" y="-2"/>
              <a:ext cx="669073" cy="625373"/>
            </a:xfrm>
            <a:prstGeom prst="rect">
              <a:avLst/>
            </a:prstGeom>
            <a:solidFill>
              <a:srgbClr val="FD493D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47" name="3"/>
            <p:cNvSpPr txBox="1"/>
            <p:nvPr/>
          </p:nvSpPr>
          <p:spPr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3</a:t>
              </a:r>
            </a:p>
          </p:txBody>
        </p:sp>
      </p:grpSp>
      <p:grpSp>
        <p:nvGrpSpPr>
          <p:cNvPr id="51" name="Прямоугольник 17"/>
          <p:cNvGrpSpPr/>
          <p:nvPr/>
        </p:nvGrpSpPr>
        <p:grpSpPr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49" name="Прямоугольник"/>
            <p:cNvSpPr/>
            <p:nvPr/>
          </p:nvSpPr>
          <p:spPr>
            <a:xfrm>
              <a:off x="-2" y="-2"/>
              <a:ext cx="2730092" cy="506841"/>
            </a:xfrm>
            <a:prstGeom prst="rect">
              <a:avLst/>
            </a:prstGeom>
            <a:solidFill>
              <a:srgbClr val="B5D8E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pPr>
              <a:endParaRPr/>
            </a:p>
          </p:txBody>
        </p:sp>
        <p:sp>
          <p:nvSpPr>
            <p:cNvPr id="50" name="НАЗВАНИЕ РАЗДЕЛА"/>
            <p:cNvSpPr txBox="1"/>
            <p:nvPr/>
          </p:nvSpPr>
          <p:spPr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РАЗДЕЛА</a:t>
              </a:r>
            </a:p>
          </p:txBody>
        </p:sp>
      </p:grpSp>
      <p:sp>
        <p:nvSpPr>
          <p:cNvPr id="5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1"/>
          <p:cNvSpPr/>
          <p:nvPr/>
        </p:nvSpPr>
        <p:spPr>
          <a:xfrm>
            <a:off x="5483225" y="0"/>
            <a:ext cx="6708775" cy="6873241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60" name="Текст 2"/>
          <p:cNvSpPr txBox="1"/>
          <p:nvPr/>
        </p:nvSpPr>
        <p:spPr>
          <a:xfrm>
            <a:off x="566087" y="1544952"/>
            <a:ext cx="3774042" cy="1463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ЗАГОЛОВОК СЛАЙДА</a:t>
            </a:r>
          </a:p>
        </p:txBody>
      </p:sp>
      <p:pic>
        <p:nvPicPr>
          <p:cNvPr id="61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Текст 2"/>
          <p:cNvSpPr txBox="1"/>
          <p:nvPr/>
        </p:nvSpPr>
        <p:spPr>
          <a:xfrm>
            <a:off x="6249911" y="227512"/>
            <a:ext cx="759795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1</a:t>
            </a:r>
          </a:p>
        </p:txBody>
      </p:sp>
      <p:sp>
        <p:nvSpPr>
          <p:cNvPr id="63" name="Текст 2"/>
          <p:cNvSpPr txBox="1"/>
          <p:nvPr/>
        </p:nvSpPr>
        <p:spPr>
          <a:xfrm>
            <a:off x="6141718" y="3165168"/>
            <a:ext cx="759795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3</a:t>
            </a:r>
          </a:p>
        </p:txBody>
      </p:sp>
      <p:sp>
        <p:nvSpPr>
          <p:cNvPr id="64" name="Текст 2"/>
          <p:cNvSpPr txBox="1"/>
          <p:nvPr/>
        </p:nvSpPr>
        <p:spPr>
          <a:xfrm>
            <a:off x="9319724" y="1625929"/>
            <a:ext cx="759794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2</a:t>
            </a:r>
          </a:p>
        </p:txBody>
      </p:sp>
      <p:sp>
        <p:nvSpPr>
          <p:cNvPr id="65" name="Текст 2"/>
          <p:cNvSpPr txBox="1"/>
          <p:nvPr/>
        </p:nvSpPr>
        <p:spPr>
          <a:xfrm>
            <a:off x="9832523" y="4088596"/>
            <a:ext cx="759794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4</a:t>
            </a:r>
          </a:p>
        </p:txBody>
      </p:sp>
      <p:sp>
        <p:nvSpPr>
          <p:cNvPr id="66" name="Текст 2"/>
          <p:cNvSpPr txBox="1"/>
          <p:nvPr/>
        </p:nvSpPr>
        <p:spPr>
          <a:xfrm>
            <a:off x="6207392" y="4738556"/>
            <a:ext cx="1565011" cy="774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t>Имеется спорная точка зрения, </a:t>
            </a:r>
          </a:p>
        </p:txBody>
      </p:sp>
      <p:sp>
        <p:nvSpPr>
          <p:cNvPr id="67" name="Текст 2"/>
          <p:cNvSpPr txBox="1"/>
          <p:nvPr/>
        </p:nvSpPr>
        <p:spPr>
          <a:xfrm>
            <a:off x="6297379" y="1736275"/>
            <a:ext cx="1565012" cy="774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t>Имеется спорная точка зрения, </a:t>
            </a:r>
          </a:p>
        </p:txBody>
      </p:sp>
      <p:sp>
        <p:nvSpPr>
          <p:cNvPr id="68" name="Текст 2"/>
          <p:cNvSpPr txBox="1"/>
          <p:nvPr/>
        </p:nvSpPr>
        <p:spPr>
          <a:xfrm>
            <a:off x="9353136" y="3153597"/>
            <a:ext cx="1565011" cy="774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t>Имеется спорная точка зрения, </a:t>
            </a:r>
          </a:p>
        </p:txBody>
      </p:sp>
      <p:sp>
        <p:nvSpPr>
          <p:cNvPr id="69" name="Текст 2"/>
          <p:cNvSpPr txBox="1"/>
          <p:nvPr/>
        </p:nvSpPr>
        <p:spPr>
          <a:xfrm>
            <a:off x="9901276" y="5614599"/>
            <a:ext cx="1565011" cy="774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t>Имеется спорная точка зрения, </a:t>
            </a:r>
          </a:p>
        </p:txBody>
      </p:sp>
      <p:sp>
        <p:nvSpPr>
          <p:cNvPr id="70" name="Прямоугольник 7"/>
          <p:cNvSpPr/>
          <p:nvPr/>
        </p:nvSpPr>
        <p:spPr>
          <a:xfrm>
            <a:off x="9478850" y="-9686"/>
            <a:ext cx="1857633" cy="1326299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71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4" name="Прямоугольник 16"/>
          <p:cNvGrpSpPr/>
          <p:nvPr/>
        </p:nvGrpSpPr>
        <p:grpSpPr>
          <a:xfrm>
            <a:off x="616791" y="6235378"/>
            <a:ext cx="669073" cy="625373"/>
            <a:chOff x="0" y="-1"/>
            <a:chExt cx="669071" cy="625372"/>
          </a:xfrm>
        </p:grpSpPr>
        <p:sp>
          <p:nvSpPr>
            <p:cNvPr id="72" name="Прямоугольник"/>
            <p:cNvSpPr/>
            <p:nvPr/>
          </p:nvSpPr>
          <p:spPr>
            <a:xfrm>
              <a:off x="-1" y="-2"/>
              <a:ext cx="669073" cy="625373"/>
            </a:xfrm>
            <a:prstGeom prst="rect">
              <a:avLst/>
            </a:prstGeom>
            <a:solidFill>
              <a:srgbClr val="A24EF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73" name="6"/>
            <p:cNvSpPr txBox="1"/>
            <p:nvPr/>
          </p:nvSpPr>
          <p:spPr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6</a:t>
              </a:r>
            </a:p>
          </p:txBody>
        </p:sp>
      </p:grpSp>
      <p:grpSp>
        <p:nvGrpSpPr>
          <p:cNvPr id="77" name="Прямоугольник 17"/>
          <p:cNvGrpSpPr/>
          <p:nvPr/>
        </p:nvGrpSpPr>
        <p:grpSpPr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75" name="Прямоугольник"/>
            <p:cNvSpPr/>
            <p:nvPr/>
          </p:nvSpPr>
          <p:spPr>
            <a:xfrm>
              <a:off x="-2" y="-2"/>
              <a:ext cx="2730092" cy="506841"/>
            </a:xfrm>
            <a:prstGeom prst="rect">
              <a:avLst/>
            </a:prstGeom>
            <a:solidFill>
              <a:srgbClr val="ADDAE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pPr>
              <a:endParaRPr/>
            </a:p>
          </p:txBody>
        </p:sp>
        <p:sp>
          <p:nvSpPr>
            <p:cNvPr id="76" name="НАЗВАНИЕ РАЗДЕЛА"/>
            <p:cNvSpPr txBox="1"/>
            <p:nvPr/>
          </p:nvSpPr>
          <p:spPr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РАЗДЕЛА</a:t>
              </a:r>
            </a:p>
          </p:txBody>
        </p:sp>
      </p:grpSp>
      <p:sp>
        <p:nvSpPr>
          <p:cNvPr id="78" name="Текст 2"/>
          <p:cNvSpPr txBox="1"/>
          <p:nvPr/>
        </p:nvSpPr>
        <p:spPr>
          <a:xfrm>
            <a:off x="609152" y="3188385"/>
            <a:ext cx="4782191" cy="1981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Имеется спорная точка зрения, гласящая примерно следующее: представители современных социальных резервов призваны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к ответу! </a:t>
            </a:r>
            <a:endParaRPr sz="1200">
              <a:solidFill>
                <a:srgbClr val="888888"/>
              </a:solidFill>
            </a:endParaRP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В целом, конечно, базовый вектор развития позволяет выполнить важные задания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по разработке системы обучения кадров, соответствующей насущным потребностям </a:t>
            </a:r>
          </a:p>
        </p:txBody>
      </p:sp>
      <p:sp>
        <p:nvSpPr>
          <p:cNvPr id="79" name="Соединительная линия уступом 2"/>
          <p:cNvSpPr/>
          <p:nvPr/>
        </p:nvSpPr>
        <p:spPr>
          <a:xfrm>
            <a:off x="7111999" y="1187053"/>
            <a:ext cx="2162014" cy="13239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80" name="Соединительная линия уступом 26"/>
          <p:cNvSpPr/>
          <p:nvPr/>
        </p:nvSpPr>
        <p:spPr>
          <a:xfrm rot="10800000" flipV="1">
            <a:off x="7298266" y="2878664"/>
            <a:ext cx="1828805" cy="10668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81" name="Соединительная линия уступом 29"/>
          <p:cNvSpPr/>
          <p:nvPr/>
        </p:nvSpPr>
        <p:spPr>
          <a:xfrm>
            <a:off x="7298266" y="4347023"/>
            <a:ext cx="2319867" cy="822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8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Текст 2"/>
          <p:cNvSpPr txBox="1"/>
          <p:nvPr/>
        </p:nvSpPr>
        <p:spPr>
          <a:xfrm>
            <a:off x="498318" y="1526966"/>
            <a:ext cx="9290344" cy="1547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defRPr sz="72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НАЗВАНИЕ  РАЗДЕЛА</a:t>
            </a:r>
          </a:p>
        </p:txBody>
      </p:sp>
      <p:sp>
        <p:nvSpPr>
          <p:cNvPr id="9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угольник 7"/>
          <p:cNvSpPr/>
          <p:nvPr/>
        </p:nvSpPr>
        <p:spPr>
          <a:xfrm>
            <a:off x="9478850" y="-9686"/>
            <a:ext cx="1857633" cy="1326299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05" name="Текст 2"/>
          <p:cNvSpPr txBox="1"/>
          <p:nvPr/>
        </p:nvSpPr>
        <p:spPr>
          <a:xfrm>
            <a:off x="540509" y="836534"/>
            <a:ext cx="6518934" cy="701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ЗАГОЛОВОК СЛАЙДА</a:t>
            </a:r>
          </a:p>
        </p:txBody>
      </p:sp>
      <p:pic>
        <p:nvPicPr>
          <p:cNvPr id="106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07" name="Таблица 3"/>
          <p:cNvGraphicFramePr/>
          <p:nvPr/>
        </p:nvGraphicFramePr>
        <p:xfrm>
          <a:off x="623887" y="1633920"/>
          <a:ext cx="10712586" cy="438960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1785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0" name="Прямоугольник 6"/>
          <p:cNvGrpSpPr/>
          <p:nvPr/>
        </p:nvGrpSpPr>
        <p:grpSpPr>
          <a:xfrm>
            <a:off x="9488632" y="6157385"/>
            <a:ext cx="2343181" cy="705154"/>
            <a:chOff x="-1" y="-1"/>
            <a:chExt cx="2343180" cy="705153"/>
          </a:xfrm>
        </p:grpSpPr>
        <p:sp>
          <p:nvSpPr>
            <p:cNvPr id="108" name="Прямоугольник"/>
            <p:cNvSpPr/>
            <p:nvPr/>
          </p:nvSpPr>
          <p:spPr>
            <a:xfrm>
              <a:off x="-2" y="-2"/>
              <a:ext cx="2343182" cy="705155"/>
            </a:xfrm>
            <a:prstGeom prst="rect">
              <a:avLst/>
            </a:prstGeom>
            <a:solidFill>
              <a:srgbClr val="ADDAE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09" name="НАЗВАНИЕ ДОКЛАДА"/>
            <p:cNvSpPr txBox="1"/>
            <p:nvPr/>
          </p:nvSpPr>
          <p:spPr>
            <a:xfrm>
              <a:off x="45719" y="206523"/>
              <a:ext cx="2251741" cy="292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ДОКЛАДА</a:t>
              </a:r>
            </a:p>
          </p:txBody>
        </p:sp>
      </p:grpSp>
      <p:grpSp>
        <p:nvGrpSpPr>
          <p:cNvPr id="113" name="Прямоугольник 16"/>
          <p:cNvGrpSpPr/>
          <p:nvPr/>
        </p:nvGrpSpPr>
        <p:grpSpPr>
          <a:xfrm>
            <a:off x="616791" y="6235378"/>
            <a:ext cx="669073" cy="625373"/>
            <a:chOff x="0" y="-1"/>
            <a:chExt cx="669071" cy="625372"/>
          </a:xfrm>
        </p:grpSpPr>
        <p:sp>
          <p:nvSpPr>
            <p:cNvPr id="111" name="Прямоугольник"/>
            <p:cNvSpPr/>
            <p:nvPr/>
          </p:nvSpPr>
          <p:spPr>
            <a:xfrm>
              <a:off x="-1" y="-2"/>
              <a:ext cx="669073" cy="625373"/>
            </a:xfrm>
            <a:prstGeom prst="rect">
              <a:avLst/>
            </a:prstGeom>
            <a:solidFill>
              <a:srgbClr val="F5AC4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12" name="4"/>
            <p:cNvSpPr txBox="1"/>
            <p:nvPr/>
          </p:nvSpPr>
          <p:spPr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4</a:t>
              </a:r>
            </a:p>
          </p:txBody>
        </p:sp>
      </p:grpSp>
      <p:grpSp>
        <p:nvGrpSpPr>
          <p:cNvPr id="116" name="Прямоугольник 17"/>
          <p:cNvGrpSpPr/>
          <p:nvPr/>
        </p:nvGrpSpPr>
        <p:grpSpPr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114" name="Прямоугольник"/>
            <p:cNvSpPr/>
            <p:nvPr/>
          </p:nvSpPr>
          <p:spPr>
            <a:xfrm>
              <a:off x="-2" y="-2"/>
              <a:ext cx="2730092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pPr>
              <a:endParaRPr/>
            </a:p>
          </p:txBody>
        </p:sp>
        <p:sp>
          <p:nvSpPr>
            <p:cNvPr id="115" name="НАЗВАНИЕ РАЗДЕЛА"/>
            <p:cNvSpPr txBox="1"/>
            <p:nvPr/>
          </p:nvSpPr>
          <p:spPr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РАЗДЕЛА</a:t>
              </a:r>
            </a:p>
          </p:txBody>
        </p:sp>
      </p:grpSp>
      <p:sp>
        <p:nvSpPr>
          <p:cNvPr id="11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2022-11-09 02.38.22.jpg" descr="2022-11-09 02.38.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067" y="-3"/>
            <a:ext cx="4880971" cy="685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Рисунок 9" descr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Текст 2"/>
          <p:cNvSpPr txBox="1"/>
          <p:nvPr/>
        </p:nvSpPr>
        <p:spPr>
          <a:xfrm>
            <a:off x="566087" y="1544952"/>
            <a:ext cx="3774042" cy="1463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ЗАГОЛОВОК СЛАЙДА</a:t>
            </a:r>
          </a:p>
        </p:txBody>
      </p:sp>
      <p:sp>
        <p:nvSpPr>
          <p:cNvPr id="127" name="Прямоугольник 7"/>
          <p:cNvSpPr/>
          <p:nvPr/>
        </p:nvSpPr>
        <p:spPr>
          <a:xfrm>
            <a:off x="9478850" y="-9686"/>
            <a:ext cx="1857633" cy="1326299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28" name="Рисунок 9" descr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1" name="Прямоугольник 6"/>
          <p:cNvGrpSpPr/>
          <p:nvPr/>
        </p:nvGrpSpPr>
        <p:grpSpPr>
          <a:xfrm>
            <a:off x="9488632" y="6157385"/>
            <a:ext cx="2343181" cy="705154"/>
            <a:chOff x="-1" y="-1"/>
            <a:chExt cx="2343180" cy="705153"/>
          </a:xfrm>
        </p:grpSpPr>
        <p:sp>
          <p:nvSpPr>
            <p:cNvPr id="129" name="Прямоугольник"/>
            <p:cNvSpPr/>
            <p:nvPr/>
          </p:nvSpPr>
          <p:spPr>
            <a:xfrm>
              <a:off x="-2" y="-2"/>
              <a:ext cx="2343182" cy="705155"/>
            </a:xfrm>
            <a:prstGeom prst="rect">
              <a:avLst/>
            </a:prstGeom>
            <a:solidFill>
              <a:srgbClr val="ADDAE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30" name="НАЗВАНИЕ ДОКЛАДА"/>
            <p:cNvSpPr txBox="1"/>
            <p:nvPr/>
          </p:nvSpPr>
          <p:spPr>
            <a:xfrm>
              <a:off x="45719" y="206523"/>
              <a:ext cx="2251741" cy="292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ДОКЛАДА</a:t>
              </a:r>
            </a:p>
          </p:txBody>
        </p:sp>
      </p:grpSp>
      <p:grpSp>
        <p:nvGrpSpPr>
          <p:cNvPr id="134" name="Прямоугольник 16"/>
          <p:cNvGrpSpPr/>
          <p:nvPr/>
        </p:nvGrpSpPr>
        <p:grpSpPr>
          <a:xfrm>
            <a:off x="616791" y="6235378"/>
            <a:ext cx="669073" cy="625373"/>
            <a:chOff x="0" y="-1"/>
            <a:chExt cx="669071" cy="625372"/>
          </a:xfrm>
        </p:grpSpPr>
        <p:sp>
          <p:nvSpPr>
            <p:cNvPr id="132" name="Прямоугольник"/>
            <p:cNvSpPr/>
            <p:nvPr/>
          </p:nvSpPr>
          <p:spPr>
            <a:xfrm>
              <a:off x="-1" y="-2"/>
              <a:ext cx="669073" cy="625373"/>
            </a:xfrm>
            <a:prstGeom prst="rect">
              <a:avLst/>
            </a:prstGeom>
            <a:solidFill>
              <a:srgbClr val="F5AC4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33" name="7"/>
            <p:cNvSpPr txBox="1"/>
            <p:nvPr/>
          </p:nvSpPr>
          <p:spPr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7</a:t>
              </a:r>
            </a:p>
          </p:txBody>
        </p:sp>
      </p:grpSp>
      <p:grpSp>
        <p:nvGrpSpPr>
          <p:cNvPr id="137" name="Прямоугольник 17"/>
          <p:cNvGrpSpPr/>
          <p:nvPr/>
        </p:nvGrpSpPr>
        <p:grpSpPr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135" name="Прямоугольник"/>
            <p:cNvSpPr/>
            <p:nvPr/>
          </p:nvSpPr>
          <p:spPr>
            <a:xfrm>
              <a:off x="-2" y="-2"/>
              <a:ext cx="2730092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pPr>
              <a:endParaRPr/>
            </a:p>
          </p:txBody>
        </p:sp>
        <p:sp>
          <p:nvSpPr>
            <p:cNvPr id="136" name="НАЗВАНИЕ РАЗДЕЛА"/>
            <p:cNvSpPr txBox="1"/>
            <p:nvPr/>
          </p:nvSpPr>
          <p:spPr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РАЗДЕЛА</a:t>
              </a:r>
            </a:p>
          </p:txBody>
        </p:sp>
      </p:grpSp>
      <p:sp>
        <p:nvSpPr>
          <p:cNvPr id="138" name="Текст 2"/>
          <p:cNvSpPr txBox="1"/>
          <p:nvPr/>
        </p:nvSpPr>
        <p:spPr>
          <a:xfrm>
            <a:off x="609152" y="3188385"/>
            <a:ext cx="4782191" cy="1981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Имеется спорная точка зрения, гласящая примерно следующее: представители современных социальных резервов призваны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к ответу! </a:t>
            </a:r>
            <a:endParaRPr sz="1200">
              <a:solidFill>
                <a:srgbClr val="888888"/>
              </a:solidFill>
            </a:endParaRP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В целом, конечно, базовый вектор развития позволяет выполнить важные задания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по разработке системы обучения кадров, соответствующей насущным потребностям </a:t>
            </a:r>
          </a:p>
        </p:txBody>
      </p:sp>
      <p:sp>
        <p:nvSpPr>
          <p:cNvPr id="13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1.png"/><Relationship Id="rId3" Type="http://schemas.openxmlformats.org/officeDocument/2006/relationships/image" Target="../media/image17.svg"/><Relationship Id="rId21" Type="http://schemas.openxmlformats.org/officeDocument/2006/relationships/image" Target="../media/image34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9.sv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19" Type="http://schemas.openxmlformats.org/officeDocument/2006/relationships/image" Target="../media/image32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Прямоугольник 7"/>
          <p:cNvSpPr/>
          <p:nvPr/>
        </p:nvSpPr>
        <p:spPr>
          <a:xfrm>
            <a:off x="6102320" y="2345381"/>
            <a:ext cx="6122342" cy="4529333"/>
          </a:xfrm>
          <a:prstGeom prst="rect">
            <a:avLst/>
          </a:prstGeom>
          <a:solidFill>
            <a:srgbClr val="FFAC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CAF17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</p:txBody>
      </p:sp>
      <p:sp>
        <p:nvSpPr>
          <p:cNvPr id="149" name="Прямоугольник 10"/>
          <p:cNvSpPr/>
          <p:nvPr/>
        </p:nvSpPr>
        <p:spPr>
          <a:xfrm>
            <a:off x="6103137" y="-2"/>
            <a:ext cx="6121526" cy="2345384"/>
          </a:xfrm>
          <a:prstGeom prst="rect">
            <a:avLst/>
          </a:prstGeom>
          <a:solidFill>
            <a:srgbClr val="9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8F00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50" name="Прямоугольник 13"/>
          <p:cNvSpPr/>
          <p:nvPr/>
        </p:nvSpPr>
        <p:spPr>
          <a:xfrm>
            <a:off x="6101107" y="5065940"/>
            <a:ext cx="6121528" cy="1807822"/>
          </a:xfrm>
          <a:prstGeom prst="rect">
            <a:avLst/>
          </a:prstGeom>
          <a:solidFill>
            <a:srgbClr val="FF2F2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D493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51" name="Текст 2"/>
          <p:cNvSpPr txBox="1"/>
          <p:nvPr/>
        </p:nvSpPr>
        <p:spPr>
          <a:xfrm>
            <a:off x="279250" y="369358"/>
            <a:ext cx="5750066" cy="6361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77500" lnSpcReduction="20000"/>
          </a:bodyPr>
          <a:lstStyle/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rPr lang="ru-RU" sz="6400" dirty="0">
                <a:latin typeface="Gilroy-ExtraBold"/>
              </a:rPr>
              <a:t>Квест-кафе здорового и диетического питания </a:t>
            </a:r>
            <a:r>
              <a:rPr lang="ru-RU" sz="6400" b="1" dirty="0">
                <a:latin typeface="Gilroy-ExtraBold"/>
              </a:rPr>
              <a:t>«Еда без иллюзий»</a:t>
            </a:r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lang="ru-RU" dirty="0"/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lang="ru-RU" dirty="0"/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lang="ru-RU" dirty="0"/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lang="ru-RU" dirty="0"/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lang="ru-RU" dirty="0"/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lang="ru-RU" dirty="0"/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lang="ru-RU" dirty="0"/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lang="ru-RU" dirty="0"/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rPr lang="ru-RU" sz="2500" dirty="0">
                <a:latin typeface="Gilroy-ExtraBold"/>
              </a:rPr>
              <a:t>Студенты группы М-22о-Б:</a:t>
            </a:r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rPr lang="ru-RU" sz="2500" dirty="0">
                <a:latin typeface="Gilroy-ExtraBold"/>
              </a:rPr>
              <a:t>Пахомова Анна</a:t>
            </a:r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rPr lang="ru-RU" sz="2500" dirty="0">
                <a:latin typeface="Gilroy-ExtraBold"/>
              </a:rPr>
              <a:t>Зейбель Арина</a:t>
            </a:r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lang="ru-RU" sz="2500" dirty="0">
              <a:latin typeface="Gilroy-ExtraBold"/>
            </a:endParaRPr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rPr lang="ru-RU" sz="2500" dirty="0">
                <a:latin typeface="Gilroy-ExtraBold"/>
              </a:rPr>
              <a:t>Руководитель: </a:t>
            </a:r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rPr lang="ru-RU" sz="2500" dirty="0">
                <a:latin typeface="Gilroy-ExtraBold"/>
              </a:rPr>
              <a:t>Крестовских Татьяна Сергеевна</a:t>
            </a:r>
          </a:p>
        </p:txBody>
      </p:sp>
      <p:sp>
        <p:nvSpPr>
          <p:cNvPr id="152" name="Прямоугольник 9"/>
          <p:cNvSpPr/>
          <p:nvPr/>
        </p:nvSpPr>
        <p:spPr>
          <a:xfrm>
            <a:off x="8818529" y="-2"/>
            <a:ext cx="3406131" cy="4274948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B5D8E1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53" name="Рисунок 22" descr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7729" y="-9876106"/>
            <a:ext cx="4128544" cy="580610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Квадрат">
            <a:extLst>
              <a:ext uri="{FF2B5EF4-FFF2-40B4-BE49-F238E27FC236}">
                <a16:creationId xmlns:a16="http://schemas.microsoft.com/office/drawing/2014/main" id="{515364BE-F6DA-2843-A7EF-F9EDF64F5C32}"/>
              </a:ext>
            </a:extLst>
          </p:cNvPr>
          <p:cNvSpPr/>
          <p:nvPr/>
        </p:nvSpPr>
        <p:spPr>
          <a:xfrm>
            <a:off x="8818526" y="2349045"/>
            <a:ext cx="3404109" cy="4529333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BB3C1"/>
                </a:solidFill>
              </a:defRPr>
            </a:pPr>
            <a:endParaRPr/>
          </a:p>
        </p:txBody>
      </p:sp>
      <p:pic>
        <p:nvPicPr>
          <p:cNvPr id="3" name="Рисунок 2" descr="Изображение выглядит как небо, человек, оранжевый, проигрыватель&#10;&#10;Автоматически созданное описание">
            <a:extLst>
              <a:ext uri="{FF2B5EF4-FFF2-40B4-BE49-F238E27FC236}">
                <a16:creationId xmlns:a16="http://schemas.microsoft.com/office/drawing/2014/main" id="{BC7FF919-0348-EE46-A018-E2296DB41A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" t="160" b="6860"/>
          <a:stretch/>
        </p:blipFill>
        <p:spPr>
          <a:xfrm>
            <a:off x="8818526" y="2349916"/>
            <a:ext cx="3406182" cy="451628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54E817-36BD-2103-7561-D27F5D8F11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902" y="123825"/>
            <a:ext cx="2678848" cy="20474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5" r="18595"/>
          <a:stretch>
            <a:fillRect/>
          </a:stretch>
        </p:blipFill>
        <p:spPr>
          <a:xfrm>
            <a:off x="6229348" y="2676526"/>
            <a:ext cx="2389151" cy="23894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262" y="458029"/>
            <a:ext cx="1429321" cy="142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4742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 dirty="0">
                <a:solidFill>
                  <a:schemeClr val="tx1"/>
                </a:solidFill>
              </a:rPr>
              <a:t>Бизнес-модель</a:t>
            </a:r>
            <a:endParaRPr sz="1600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1" y="692501"/>
            <a:ext cx="2288320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grpSp>
        <p:nvGrpSpPr>
          <p:cNvPr id="15" name="Прямоугольник 16">
            <a:extLst>
              <a:ext uri="{FF2B5EF4-FFF2-40B4-BE49-F238E27FC236}">
                <a16:creationId xmlns:a16="http://schemas.microsoft.com/office/drawing/2014/main" id="{60A3F205-9578-CF94-7092-1400F601C8D1}"/>
              </a:ext>
            </a:extLst>
          </p:cNvPr>
          <p:cNvGrpSpPr/>
          <p:nvPr/>
        </p:nvGrpSpPr>
        <p:grpSpPr>
          <a:xfrm>
            <a:off x="-6778" y="6365338"/>
            <a:ext cx="542260" cy="506841"/>
            <a:chOff x="0" y="0"/>
            <a:chExt cx="542258" cy="506839"/>
          </a:xfrm>
        </p:grpSpPr>
        <p:sp>
          <p:nvSpPr>
            <p:cNvPr id="16" name="Прямоугольник">
              <a:extLst>
                <a:ext uri="{FF2B5EF4-FFF2-40B4-BE49-F238E27FC236}">
                  <a16:creationId xmlns:a16="http://schemas.microsoft.com/office/drawing/2014/main" id="{D5CA97BE-F13C-452B-AB08-E629876F7B54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B5D8E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7" name="7">
              <a:extLst>
                <a:ext uri="{FF2B5EF4-FFF2-40B4-BE49-F238E27FC236}">
                  <a16:creationId xmlns:a16="http://schemas.microsoft.com/office/drawing/2014/main" id="{1C138934-0F09-1C12-B60E-F8669A1B6027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t>5</a:t>
              </a:r>
            </a:p>
          </p:txBody>
        </p:sp>
      </p:grpSp>
      <p:sp>
        <p:nvSpPr>
          <p:cNvPr id="19" name="Текст 2">
            <a:extLst>
              <a:ext uri="{FF2B5EF4-FFF2-40B4-BE49-F238E27FC236}">
                <a16:creationId xmlns:a16="http://schemas.microsoft.com/office/drawing/2014/main" id="{7DA271B1-E3E2-B470-7FBD-BF2F39D0553F}"/>
              </a:ext>
            </a:extLst>
          </p:cNvPr>
          <p:cNvSpPr txBox="1"/>
          <p:nvPr/>
        </p:nvSpPr>
        <p:spPr>
          <a:xfrm>
            <a:off x="4879887" y="46174"/>
            <a:ext cx="554813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3600" dirty="0"/>
              <a:t>Как проект зарабатывает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3D66E65-1AEF-F34F-89B0-D03E9B2201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BB3C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3469" y="0"/>
            <a:ext cx="720000" cy="720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650554"/>
              </p:ext>
            </p:extLst>
          </p:nvPr>
        </p:nvGraphicFramePr>
        <p:xfrm>
          <a:off x="420955" y="731410"/>
          <a:ext cx="11184196" cy="591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9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8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6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15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latin typeface="Gilroy-Bold"/>
                        </a:rPr>
                        <a:t>КОМПОНЕНТ</a:t>
                      </a:r>
                      <a:r>
                        <a:rPr lang="ru-RU" sz="1400" b="1" baseline="0" dirty="0">
                          <a:latin typeface="Gilroy-Bold"/>
                        </a:rPr>
                        <a:t> </a:t>
                      </a:r>
                      <a:r>
                        <a:rPr lang="ru-RU" sz="1400" b="1" dirty="0">
                          <a:latin typeface="Gilroy-Bold"/>
                        </a:rPr>
                        <a:t>БИЗНЕС-МОДЕЛИ</a:t>
                      </a:r>
                    </a:p>
                  </a:txBody>
                  <a:tcPr>
                    <a:solidFill>
                      <a:srgbClr val="CAED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Gilroy-Bold"/>
                        </a:rPr>
                        <a:t>Базовая версия</a:t>
                      </a:r>
                    </a:p>
                  </a:txBody>
                  <a:tcPr>
                    <a:solidFill>
                      <a:srgbClr val="CAED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Gilroy-Bold"/>
                        </a:rPr>
                        <a:t>Премиум</a:t>
                      </a:r>
                      <a:r>
                        <a:rPr lang="ru-RU" sz="1400" b="1" baseline="0" dirty="0">
                          <a:latin typeface="Gilroy-Bold"/>
                        </a:rPr>
                        <a:t> версия</a:t>
                      </a:r>
                      <a:endParaRPr lang="ru-RU" sz="1400" b="1" dirty="0">
                        <a:latin typeface="Gilroy-Bold"/>
                      </a:endParaRPr>
                    </a:p>
                  </a:txBody>
                  <a:tcPr>
                    <a:solidFill>
                      <a:srgbClr val="CAED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024">
                <a:tc>
                  <a:txBody>
                    <a:bodyPr/>
                    <a:lstStyle/>
                    <a:p>
                      <a:pPr marL="0" indent="180975" algn="l"/>
                      <a:r>
                        <a:rPr lang="ru-RU" sz="1200" dirty="0"/>
                        <a:t>💰 Ценообразование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800–1 000 ₽ за посещение (еда)</a:t>
                      </a:r>
                    </a:p>
                    <a:p>
                      <a:pPr algn="l"/>
                      <a:r>
                        <a:rPr lang="ru-RU" sz="1200" dirty="0"/>
                        <a:t>+300–400 ₽ за участие в квесте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1 500–2 000 ₽</a:t>
                      </a:r>
                    </a:p>
                    <a:p>
                      <a:pPr algn="l"/>
                      <a:r>
                        <a:rPr lang="ru-RU" sz="1200" dirty="0"/>
                        <a:t>групповые форматы / корпоративы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315">
                <a:tc>
                  <a:txBody>
                    <a:bodyPr/>
                    <a:lstStyle/>
                    <a:p>
                      <a:pPr marL="0" indent="180975" algn="l"/>
                      <a:r>
                        <a:rPr lang="ru-RU" sz="1200" dirty="0"/>
                        <a:t>🎯 Ценностное предложение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- решение проблемы неправильного питания;</a:t>
                      </a:r>
                    </a:p>
                    <a:p>
                      <a:pPr algn="l"/>
                      <a:r>
                        <a:rPr lang="ru-RU" sz="1200" dirty="0"/>
                        <a:t>- базовые знания;</a:t>
                      </a:r>
                    </a:p>
                    <a:p>
                      <a:pPr algn="l"/>
                      <a:r>
                        <a:rPr lang="ru-RU" sz="1200" dirty="0"/>
                        <a:t>- стандартный квест.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- углублённый сценарий;</a:t>
                      </a:r>
                    </a:p>
                    <a:p>
                      <a:pPr algn="l"/>
                      <a:r>
                        <a:rPr lang="ru-RU" sz="1200" dirty="0"/>
                        <a:t>- расширенные объяснения;</a:t>
                      </a:r>
                    </a:p>
                    <a:p>
                      <a:pPr algn="l"/>
                      <a:r>
                        <a:rPr lang="ru-RU" sz="1200" dirty="0"/>
                        <a:t>- индивидуальный подход;</a:t>
                      </a:r>
                    </a:p>
                    <a:p>
                      <a:pPr algn="l"/>
                      <a:r>
                        <a:rPr lang="ru-RU" sz="1200" dirty="0"/>
                        <a:t>- мероприятия с экспертами.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091">
                <a:tc>
                  <a:txBody>
                    <a:bodyPr/>
                    <a:lstStyle/>
                    <a:p>
                      <a:pPr marL="0" indent="180975" algn="l"/>
                      <a:r>
                        <a:rPr lang="ru-RU" sz="1200" dirty="0"/>
                        <a:t>📦 Продукт/Услуга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- посещение кафе;</a:t>
                      </a:r>
                    </a:p>
                    <a:p>
                      <a:pPr algn="l"/>
                      <a:r>
                        <a:rPr lang="ru-RU" sz="1200" dirty="0"/>
                        <a:t>- стандартное меню;</a:t>
                      </a:r>
                    </a:p>
                    <a:p>
                      <a:pPr algn="l"/>
                      <a:r>
                        <a:rPr lang="ru-RU" sz="1200" dirty="0"/>
                        <a:t>- участие в квесте.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- расширенное меню;</a:t>
                      </a:r>
                    </a:p>
                    <a:p>
                      <a:pPr algn="l"/>
                      <a:r>
                        <a:rPr lang="ru-RU" sz="1200" dirty="0"/>
                        <a:t>- закрытые мероприятия;</a:t>
                      </a:r>
                    </a:p>
                    <a:p>
                      <a:pPr algn="l"/>
                      <a:r>
                        <a:rPr lang="ru-RU" sz="1200" dirty="0"/>
                        <a:t>- корпоративные программы;</a:t>
                      </a:r>
                    </a:p>
                    <a:p>
                      <a:pPr algn="l"/>
                      <a:r>
                        <a:rPr lang="ru-RU" sz="1200" dirty="0"/>
                        <a:t>- обучение / лекции.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994">
                <a:tc>
                  <a:txBody>
                    <a:bodyPr/>
                    <a:lstStyle/>
                    <a:p>
                      <a:pPr marL="0" indent="180975" algn="l"/>
                      <a:r>
                        <a:rPr lang="ru-RU" sz="1200" dirty="0"/>
                        <a:t>👥 Целевые клиенты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- частные посетители;</a:t>
                      </a:r>
                    </a:p>
                    <a:p>
                      <a:pPr algn="l"/>
                      <a:r>
                        <a:rPr lang="ru-RU" sz="1200" dirty="0"/>
                        <a:t>- студенты;</a:t>
                      </a:r>
                    </a:p>
                    <a:p>
                      <a:pPr algn="l"/>
                      <a:r>
                        <a:rPr lang="ru-RU" sz="1200" dirty="0"/>
                        <a:t>- молодые специалисты.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- компании;</a:t>
                      </a:r>
                    </a:p>
                    <a:p>
                      <a:pPr algn="l"/>
                      <a:r>
                        <a:rPr lang="ru-RU" sz="1200" dirty="0"/>
                        <a:t>- организованные группы;</a:t>
                      </a:r>
                    </a:p>
                    <a:p>
                      <a:pPr algn="l"/>
                      <a:r>
                        <a:rPr lang="ru-RU" sz="1200" dirty="0"/>
                        <a:t>- мероприятия.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994">
                <a:tc>
                  <a:txBody>
                    <a:bodyPr/>
                    <a:lstStyle/>
                    <a:p>
                      <a:pPr marL="0" indent="180975" algn="l"/>
                      <a:r>
                        <a:rPr lang="ru-RU" sz="1200" dirty="0"/>
                        <a:t>🚀 Каналы привлечения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/>
                        <a:t>соцсети;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/>
                        <a:t>сайт;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/>
                        <a:t>рекомендации;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/>
                        <a:t>контент-маркетинг.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/>
                        <a:t>партнёрства;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/>
                        <a:t>прямые продажи;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/>
                        <a:t>корпоративные предложения.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994">
                <a:tc>
                  <a:txBody>
                    <a:bodyPr/>
                    <a:lstStyle/>
                    <a:p>
                      <a:pPr marL="0" indent="180975" algn="l"/>
                      <a:r>
                        <a:rPr lang="ru-RU" sz="1200" dirty="0"/>
                        <a:t> 💸 Модель монетизации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/>
                        <a:t>разовые платежи;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/>
                        <a:t>повторные визиты.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/>
                        <a:t>абонементы;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/>
                        <a:t>пакеты услуг;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ru-RU" sz="1200" dirty="0"/>
                        <a:t>аренда под мероприятия.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994">
                <a:tc>
                  <a:txBody>
                    <a:bodyPr/>
                    <a:lstStyle/>
                    <a:p>
                      <a:pPr marL="0" indent="180975" algn="l"/>
                      <a:r>
                        <a:rPr lang="ru-RU" sz="1200" dirty="0"/>
                        <a:t> 📊 Экономика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CAC</a:t>
                      </a:r>
                      <a:r>
                        <a:rPr lang="ru-RU" sz="1200" baseline="0" dirty="0"/>
                        <a:t> </a:t>
                      </a:r>
                      <a:r>
                        <a:rPr lang="ru-RU" sz="1200" dirty="0"/>
                        <a:t>= 300-400 руб. (Средний месячный доход с клиента)</a:t>
                      </a:r>
                    </a:p>
                    <a:p>
                      <a:pPr algn="l"/>
                      <a:endParaRPr lang="ru-RU" sz="1200" dirty="0"/>
                    </a:p>
                    <a:p>
                      <a:pPr algn="l"/>
                      <a:r>
                        <a:rPr lang="ru-RU" sz="1200" dirty="0"/>
                        <a:t>LTV = 6000-8000</a:t>
                      </a:r>
                      <a:r>
                        <a:rPr lang="en-US" sz="1200" dirty="0"/>
                        <a:t> </a:t>
                      </a:r>
                      <a:r>
                        <a:rPr lang="ru-RU" sz="1200" dirty="0"/>
                        <a:t>руб.  (Средний чек × Среднее количество покупок в месяц × Период удержания)</a:t>
                      </a:r>
                    </a:p>
                    <a:p>
                      <a:pPr algn="l"/>
                      <a:endParaRPr lang="ru-RU" sz="1200" dirty="0"/>
                    </a:p>
                    <a:p>
                      <a:pPr algn="l"/>
                      <a:r>
                        <a:rPr lang="ru-RU" sz="1200" dirty="0"/>
                        <a:t>Окупаемость:</a:t>
                      </a:r>
                      <a:r>
                        <a:rPr lang="ru-RU" sz="1200" baseline="0" dirty="0"/>
                        <a:t> 12-16 месяцев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CAC</a:t>
                      </a:r>
                      <a:r>
                        <a:rPr lang="ru-RU" sz="1200" baseline="0" dirty="0"/>
                        <a:t> </a:t>
                      </a:r>
                      <a:r>
                        <a:rPr lang="ru-RU" sz="1200" dirty="0"/>
                        <a:t>= ниже за счет партнеров</a:t>
                      </a:r>
                    </a:p>
                    <a:p>
                      <a:pPr algn="l"/>
                      <a:endParaRPr lang="ru-RU" sz="1200" dirty="0"/>
                    </a:p>
                    <a:p>
                      <a:pPr algn="l"/>
                      <a:r>
                        <a:rPr lang="ru-RU" sz="1200" dirty="0"/>
                        <a:t>LTV = выше за счет пакетов</a:t>
                      </a:r>
                    </a:p>
                    <a:p>
                      <a:pPr algn="l"/>
                      <a:endParaRPr lang="ru-RU" sz="1200" dirty="0"/>
                    </a:p>
                    <a:p>
                      <a:pPr algn="l"/>
                      <a:r>
                        <a:rPr lang="ru-RU" sz="1200" dirty="0"/>
                        <a:t>Окупаемость:</a:t>
                      </a:r>
                      <a:r>
                        <a:rPr lang="ru-RU" sz="1200" baseline="0" dirty="0"/>
                        <a:t> 8-12 месяцев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998728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264352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 dirty="0">
                <a:solidFill>
                  <a:schemeClr val="tx1"/>
                </a:solidFill>
              </a:rPr>
              <a:t>ДОРОЖНАЯ КАРТА РАЗВИТИЯ</a:t>
            </a:r>
            <a:endParaRPr sz="1600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3876675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15" name="Текст 2">
            <a:extLst>
              <a:ext uri="{FF2B5EF4-FFF2-40B4-BE49-F238E27FC236}">
                <a16:creationId xmlns:a16="http://schemas.microsoft.com/office/drawing/2014/main" id="{9CBAEBE7-B3E4-9EF2-2D39-353A67DD765E}"/>
              </a:ext>
            </a:extLst>
          </p:cNvPr>
          <p:cNvSpPr txBox="1"/>
          <p:nvPr/>
        </p:nvSpPr>
        <p:spPr>
          <a:xfrm>
            <a:off x="1375965" y="1132712"/>
            <a:ext cx="10013294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2800" dirty="0"/>
              <a:t>План роста / алгоритм действий для развития с ключевыми вехами на 6-12 месяцев / ключевые метрики)</a:t>
            </a:r>
          </a:p>
        </p:txBody>
      </p:sp>
      <p:grpSp>
        <p:nvGrpSpPr>
          <p:cNvPr id="17" name="Прямоугольник 16">
            <a:extLst>
              <a:ext uri="{FF2B5EF4-FFF2-40B4-BE49-F238E27FC236}">
                <a16:creationId xmlns:a16="http://schemas.microsoft.com/office/drawing/2014/main" id="{D0AC4939-3E75-879F-2D62-A1A70AEE2485}"/>
              </a:ext>
            </a:extLst>
          </p:cNvPr>
          <p:cNvGrpSpPr/>
          <p:nvPr/>
        </p:nvGrpSpPr>
        <p:grpSpPr>
          <a:xfrm>
            <a:off x="-6778" y="6365338"/>
            <a:ext cx="542260" cy="506841"/>
            <a:chOff x="0" y="0"/>
            <a:chExt cx="542258" cy="506839"/>
          </a:xfrm>
        </p:grpSpPr>
        <p:sp>
          <p:nvSpPr>
            <p:cNvPr id="18" name="Прямоугольник">
              <a:extLst>
                <a:ext uri="{FF2B5EF4-FFF2-40B4-BE49-F238E27FC236}">
                  <a16:creationId xmlns:a16="http://schemas.microsoft.com/office/drawing/2014/main" id="{8C07383D-A779-999E-0905-118699854C4B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9" name="7">
              <a:extLst>
                <a:ext uri="{FF2B5EF4-FFF2-40B4-BE49-F238E27FC236}">
                  <a16:creationId xmlns:a16="http://schemas.microsoft.com/office/drawing/2014/main" id="{9AB41EF7-860D-FD06-CFAA-82A2016AC802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t>4</a:t>
              </a:r>
            </a:p>
          </p:txBody>
        </p:sp>
      </p:grpSp>
      <p:sp>
        <p:nvSpPr>
          <p:cNvPr id="16" name="Текст 2"/>
          <p:cNvSpPr txBox="1"/>
          <p:nvPr/>
        </p:nvSpPr>
        <p:spPr>
          <a:xfrm>
            <a:off x="609151" y="2265597"/>
            <a:ext cx="10780108" cy="4031869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dirty="0"/>
              <a:t> 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D5AEE66-4155-6143-B81D-B53FD416D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D493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151" y="1249762"/>
            <a:ext cx="619574" cy="72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A18D86-B7E9-4C6D-AC1F-CEB7BC93E361}"/>
              </a:ext>
            </a:extLst>
          </p:cNvPr>
          <p:cNvSpPr txBox="1"/>
          <p:nvPr/>
        </p:nvSpPr>
        <p:spPr>
          <a:xfrm>
            <a:off x="802741" y="2472184"/>
            <a:ext cx="4467528" cy="3693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ru-RU" sz="2400" b="1" dirty="0">
                <a:latin typeface="Gilroy-ExtraBold"/>
              </a:rPr>
              <a:t>0–3 месяца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аренда и ремонт;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тест меню;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запуск пилотного квеста.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400" dirty="0">
              <a:latin typeface="Gilroy-ExtraBold"/>
            </a:endParaRPr>
          </a:p>
          <a:p>
            <a:r>
              <a:rPr lang="ru-RU" sz="2400" b="1" dirty="0">
                <a:latin typeface="Gilroy-ExtraBold"/>
              </a:rPr>
              <a:t>3–6 месяцев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стабилизация потока;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партнёрства (фитнес, вузы);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мероприятия.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C72899-3613-45C5-92E9-548079DAD3A0}"/>
              </a:ext>
            </a:extLst>
          </p:cNvPr>
          <p:cNvSpPr txBox="1"/>
          <p:nvPr/>
        </p:nvSpPr>
        <p:spPr>
          <a:xfrm>
            <a:off x="6450676" y="2365268"/>
            <a:ext cx="4330931" cy="40626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6–12 месяцев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расширение сценариев;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корпоративные форматы;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выездные квесты.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roy-ExtraBold"/>
              <a:cs typeface="Helvetica"/>
              <a:sym typeface="Helvetica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Ключевые метрики: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количество гостей в день;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средний чек;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повторные визиты;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latin typeface="Gilroy-ExtraBold"/>
                <a:cs typeface="Helvetica"/>
              </a:rPr>
              <a:t>в</a:t>
            </a:r>
            <a:r>
              <a:rPr kumimoji="0" lang="ru-R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ыручка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 в месяц.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1833609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264352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 dirty="0">
                <a:solidFill>
                  <a:schemeClr val="tx1"/>
                </a:solidFill>
              </a:rPr>
              <a:t>ФИНАНСЫ И ИНВЕСТИЦИИ</a:t>
            </a:r>
            <a:endParaRPr sz="1600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3876675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15" name="Текст 2">
            <a:extLst>
              <a:ext uri="{FF2B5EF4-FFF2-40B4-BE49-F238E27FC236}">
                <a16:creationId xmlns:a16="http://schemas.microsoft.com/office/drawing/2014/main" id="{9CBAEBE7-B3E4-9EF2-2D39-353A67DD765E}"/>
              </a:ext>
            </a:extLst>
          </p:cNvPr>
          <p:cNvSpPr txBox="1"/>
          <p:nvPr/>
        </p:nvSpPr>
        <p:spPr>
          <a:xfrm>
            <a:off x="932479" y="1137228"/>
            <a:ext cx="6461156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2800" dirty="0"/>
              <a:t>Финансовый прогноз </a:t>
            </a:r>
          </a:p>
          <a:p>
            <a:pPr algn="l"/>
            <a:r>
              <a:rPr lang="ru-RU" sz="2800" dirty="0"/>
              <a:t>(выручка, прибыль, продажи)</a:t>
            </a:r>
          </a:p>
        </p:txBody>
      </p:sp>
      <p:grpSp>
        <p:nvGrpSpPr>
          <p:cNvPr id="17" name="Прямоугольник 16">
            <a:extLst>
              <a:ext uri="{FF2B5EF4-FFF2-40B4-BE49-F238E27FC236}">
                <a16:creationId xmlns:a16="http://schemas.microsoft.com/office/drawing/2014/main" id="{D0AC4939-3E75-879F-2D62-A1A70AEE2485}"/>
              </a:ext>
            </a:extLst>
          </p:cNvPr>
          <p:cNvGrpSpPr/>
          <p:nvPr/>
        </p:nvGrpSpPr>
        <p:grpSpPr>
          <a:xfrm>
            <a:off x="-6778" y="6365338"/>
            <a:ext cx="542260" cy="506841"/>
            <a:chOff x="0" y="0"/>
            <a:chExt cx="542258" cy="506839"/>
          </a:xfrm>
        </p:grpSpPr>
        <p:sp>
          <p:nvSpPr>
            <p:cNvPr id="18" name="Прямоугольник">
              <a:extLst>
                <a:ext uri="{FF2B5EF4-FFF2-40B4-BE49-F238E27FC236}">
                  <a16:creationId xmlns:a16="http://schemas.microsoft.com/office/drawing/2014/main" id="{8C07383D-A779-999E-0905-118699854C4B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9" name="7">
              <a:extLst>
                <a:ext uri="{FF2B5EF4-FFF2-40B4-BE49-F238E27FC236}">
                  <a16:creationId xmlns:a16="http://schemas.microsoft.com/office/drawing/2014/main" id="{9AB41EF7-860D-FD06-CFAA-82A2016AC802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t>4</a:t>
              </a:r>
            </a:p>
          </p:txBody>
        </p:sp>
      </p:grpSp>
      <p:sp>
        <p:nvSpPr>
          <p:cNvPr id="16" name="Текст 2"/>
          <p:cNvSpPr txBox="1"/>
          <p:nvPr/>
        </p:nvSpPr>
        <p:spPr>
          <a:xfrm>
            <a:off x="264352" y="2265597"/>
            <a:ext cx="6045913" cy="4031869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dirty="0"/>
              <a:t> 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D5AEE66-4155-6143-B81D-B53FD416D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D493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832" y="1249763"/>
            <a:ext cx="619574" cy="720000"/>
          </a:xfrm>
          <a:prstGeom prst="rect">
            <a:avLst/>
          </a:prstGeom>
        </p:spPr>
      </p:pic>
      <p:sp>
        <p:nvSpPr>
          <p:cNvPr id="20" name="Текст 2"/>
          <p:cNvSpPr txBox="1"/>
          <p:nvPr/>
        </p:nvSpPr>
        <p:spPr>
          <a:xfrm>
            <a:off x="6783286" y="2281122"/>
            <a:ext cx="5004327" cy="4031869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dirty="0"/>
              <a:t> 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9CBAEBE7-B3E4-9EF2-2D39-353A67DD765E}"/>
              </a:ext>
            </a:extLst>
          </p:cNvPr>
          <p:cNvSpPr txBox="1"/>
          <p:nvPr/>
        </p:nvSpPr>
        <p:spPr>
          <a:xfrm>
            <a:off x="6654297" y="1082185"/>
            <a:ext cx="5133316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2800" dirty="0"/>
              <a:t>Потребность в инвестициях</a:t>
            </a:r>
          </a:p>
          <a:p>
            <a:pPr algn="l"/>
            <a:r>
              <a:rPr lang="ru-RU" sz="2800" dirty="0"/>
              <a:t>(план использования средств)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8783FAB-1B42-5A48-A8FC-49E6E9CAB0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FCAF1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5720" y="1327019"/>
            <a:ext cx="549089" cy="5490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B0E327-30FC-4022-BFB9-74AC9F79A91E}"/>
              </a:ext>
            </a:extLst>
          </p:cNvPr>
          <p:cNvSpPr txBox="1"/>
          <p:nvPr/>
        </p:nvSpPr>
        <p:spPr>
          <a:xfrm>
            <a:off x="404387" y="2396294"/>
            <a:ext cx="5783598" cy="37856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ru-RU" sz="2400" b="1" dirty="0">
                <a:latin typeface="Gilroy-ExtraBold"/>
              </a:rPr>
              <a:t>Выручка: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25–30 гостей/день;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средний чек — 900 ₽;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650 000–800 000 ₽/мес.</a:t>
            </a:r>
          </a:p>
          <a:p>
            <a:r>
              <a:rPr lang="ru-RU" sz="2400" b="1" dirty="0">
                <a:latin typeface="Gilroy-ExtraBold"/>
              </a:rPr>
              <a:t>Прибыль: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чистая прибыль — 120 000–180 000 ₽/мес.</a:t>
            </a:r>
          </a:p>
          <a:p>
            <a:r>
              <a:rPr lang="ru-RU" sz="2400" b="1" dirty="0">
                <a:latin typeface="Gilroy-ExtraBold"/>
              </a:rPr>
              <a:t>Продажи: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квест + еда;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обычное кафе;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мероприятия.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BEF242-D469-42CA-A8F3-455A4A61E90F}"/>
              </a:ext>
            </a:extLst>
          </p:cNvPr>
          <p:cNvSpPr txBox="1"/>
          <p:nvPr/>
        </p:nvSpPr>
        <p:spPr>
          <a:xfrm>
            <a:off x="6924502" y="2438981"/>
            <a:ext cx="4754880" cy="33239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ru-RU" sz="2400" b="1" dirty="0">
                <a:latin typeface="Gilroy-ExtraBold"/>
              </a:rPr>
              <a:t>Общая сумма: 1,6 млн ₽</a:t>
            </a:r>
          </a:p>
          <a:p>
            <a:endParaRPr lang="ru-RU" sz="2400" dirty="0">
              <a:latin typeface="Gilroy-ExtraBold"/>
            </a:endParaRPr>
          </a:p>
          <a:p>
            <a:r>
              <a:rPr lang="ru-RU" sz="2400" b="1" dirty="0">
                <a:latin typeface="Gilroy-ExtraBold"/>
              </a:rPr>
              <a:t>Использование средств: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ремонт и мебель — 500 000 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оборудование кухни — 600 000 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разработка квеста — 150 000 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маркетинг — 100 000 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оборотные средства — 250 000 ₽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60975391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Прямоугольник 7"/>
          <p:cNvSpPr/>
          <p:nvPr/>
        </p:nvSpPr>
        <p:spPr>
          <a:xfrm>
            <a:off x="6103137" y="1742787"/>
            <a:ext cx="6121524" cy="5131928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9F00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90" name="Прямоугольник 10"/>
          <p:cNvSpPr/>
          <p:nvPr/>
        </p:nvSpPr>
        <p:spPr>
          <a:xfrm>
            <a:off x="6103137" y="-6261"/>
            <a:ext cx="6121526" cy="1800326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91" name="Прямоугольник 13"/>
          <p:cNvSpPr/>
          <p:nvPr/>
        </p:nvSpPr>
        <p:spPr>
          <a:xfrm>
            <a:off x="6102381" y="5347906"/>
            <a:ext cx="2372738" cy="1515887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292" name="Прямоугольник 9"/>
          <p:cNvSpPr/>
          <p:nvPr/>
        </p:nvSpPr>
        <p:spPr>
          <a:xfrm>
            <a:off x="8355782" y="-12041"/>
            <a:ext cx="3868878" cy="1811885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ADDAE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93" name="Рисунок 24" descr="Рисунок 24"/>
          <p:cNvPicPr>
            <a:picLocks noChangeAspect="1"/>
          </p:cNvPicPr>
          <p:nvPr/>
        </p:nvPicPr>
        <p:blipFill>
          <a:blip r:embed="rId2"/>
          <a:srcRect b="5188"/>
          <a:stretch>
            <a:fillRect/>
          </a:stretch>
        </p:blipFill>
        <p:spPr>
          <a:xfrm>
            <a:off x="8806690" y="2300578"/>
            <a:ext cx="3417972" cy="45574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image2.png" descr="image2.png"/>
          <p:cNvPicPr>
            <a:picLocks noChangeAspect="1"/>
          </p:cNvPicPr>
          <p:nvPr/>
        </p:nvPicPr>
        <p:blipFill>
          <a:blip r:embed="rId3"/>
          <a:srcRect t="720" b="5621"/>
          <a:stretch>
            <a:fillRect/>
          </a:stretch>
        </p:blipFill>
        <p:spPr>
          <a:xfrm>
            <a:off x="8362274" y="1788748"/>
            <a:ext cx="3862389" cy="5087332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Текст 2"/>
          <p:cNvSpPr txBox="1"/>
          <p:nvPr/>
        </p:nvSpPr>
        <p:spPr>
          <a:xfrm>
            <a:off x="532009" y="995119"/>
            <a:ext cx="4831212" cy="4529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>
              <a:defRPr sz="72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rPr sz="6900" dirty="0"/>
              <a:t>СПАСИБО</a:t>
            </a:r>
            <a:r>
              <a:rPr dirty="0"/>
              <a:t>!</a:t>
            </a:r>
          </a:p>
          <a:p>
            <a:pPr>
              <a:defRPr sz="24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Текст 2"/>
          <p:cNvSpPr txBox="1"/>
          <p:nvPr/>
        </p:nvSpPr>
        <p:spPr>
          <a:xfrm>
            <a:off x="1377812" y="981186"/>
            <a:ext cx="10566572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3600" dirty="0"/>
              <a:t>Проблема / актуальность / боль рынка </a:t>
            </a:r>
            <a:endParaRPr sz="3600" dirty="0"/>
          </a:p>
        </p:txBody>
      </p:sp>
      <p:sp>
        <p:nvSpPr>
          <p:cNvPr id="185" name="Текст 2"/>
          <p:cNvSpPr txBox="1"/>
          <p:nvPr/>
        </p:nvSpPr>
        <p:spPr>
          <a:xfrm>
            <a:off x="609151" y="1732197"/>
            <a:ext cx="11041737" cy="452431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dirty="0"/>
              <a:t> </a:t>
            </a:r>
          </a:p>
        </p:txBody>
      </p:sp>
      <p:grpSp>
        <p:nvGrpSpPr>
          <p:cNvPr id="188" name="Прямоугольник 16"/>
          <p:cNvGrpSpPr/>
          <p:nvPr/>
        </p:nvGrpSpPr>
        <p:grpSpPr>
          <a:xfrm>
            <a:off x="-18521" y="6358526"/>
            <a:ext cx="542260" cy="506841"/>
            <a:chOff x="0" y="0"/>
            <a:chExt cx="542258" cy="506839"/>
          </a:xfrm>
        </p:grpSpPr>
        <p:sp>
          <p:nvSpPr>
            <p:cNvPr id="186" name="Прямоугольник"/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FD493D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87" name="7"/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t>2</a:t>
              </a:r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142164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 dirty="0">
                <a:solidFill>
                  <a:schemeClr val="tx1"/>
                </a:solidFill>
              </a:rPr>
              <a:t>Актуальность и проблемное поле</a:t>
            </a:r>
            <a:endParaRPr sz="1600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4174067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15" name="Текст 2"/>
          <p:cNvSpPr txBox="1"/>
          <p:nvPr/>
        </p:nvSpPr>
        <p:spPr>
          <a:xfrm>
            <a:off x="6382693" y="937228"/>
            <a:ext cx="5268195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endParaRPr sz="360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AB59F75-9FFE-B845-9604-AC865BE362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F2F2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253" y="1077646"/>
            <a:ext cx="420063" cy="5059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A38AE7-A927-4221-AC29-D00EE8ED70C9}"/>
              </a:ext>
            </a:extLst>
          </p:cNvPr>
          <p:cNvSpPr txBox="1"/>
          <p:nvPr/>
        </p:nvSpPr>
        <p:spPr>
          <a:xfrm>
            <a:off x="732292" y="2332360"/>
            <a:ext cx="10918596" cy="33239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ru-RU" sz="2400" dirty="0">
                <a:latin typeface="Gilroy-ExtraBold"/>
              </a:rPr>
              <a:t>Отсутствие доступных и понятных форматов, которые формируют культуру осознанного питания, объясняют основы здорового образа жизни без крайностей, а также сочетают питание, досуг и обучение;</a:t>
            </a:r>
          </a:p>
          <a:p>
            <a:endParaRPr lang="ru-RU" sz="2400" dirty="0">
              <a:latin typeface="Gilroy-ExtraBold"/>
            </a:endParaRPr>
          </a:p>
          <a:p>
            <a:r>
              <a:rPr lang="ru-RU" sz="2400" dirty="0">
                <a:latin typeface="Gilroy-ExtraBold"/>
              </a:rPr>
              <a:t>Высокая занятость населения;</a:t>
            </a:r>
          </a:p>
          <a:p>
            <a:endParaRPr lang="ru-RU" sz="2400" dirty="0">
              <a:latin typeface="Gilroy-ExtraBold"/>
            </a:endParaRPr>
          </a:p>
          <a:p>
            <a:r>
              <a:rPr lang="ru-RU" sz="2400" dirty="0">
                <a:latin typeface="Gilroy-ExtraBold"/>
              </a:rPr>
              <a:t>Путаница в информации о питании (мифы, «быстрые диеты»), недоверие к здоровому контенту.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Gilroy-ExtraBold"/>
                <a:sym typeface="Helvetic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83048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Прямоугольник 16"/>
          <p:cNvGrpSpPr/>
          <p:nvPr/>
        </p:nvGrpSpPr>
        <p:grpSpPr>
          <a:xfrm>
            <a:off x="-18521" y="6358526"/>
            <a:ext cx="542260" cy="506841"/>
            <a:chOff x="0" y="0"/>
            <a:chExt cx="542258" cy="506839"/>
          </a:xfrm>
        </p:grpSpPr>
        <p:sp>
          <p:nvSpPr>
            <p:cNvPr id="186" name="Прямоугольник"/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FCAF1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87" name="7"/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rPr lang="ru-RU" dirty="0"/>
                <a:t>3</a:t>
              </a:r>
              <a:endParaRPr dirty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4" y="353953"/>
            <a:ext cx="5177985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 dirty="0">
                <a:solidFill>
                  <a:schemeClr val="tx1"/>
                </a:solidFill>
              </a:rPr>
              <a:t>Продукт</a:t>
            </a:r>
            <a:endParaRPr sz="1600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149013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12" name="Текст 2">
            <a:extLst>
              <a:ext uri="{FF2B5EF4-FFF2-40B4-BE49-F238E27FC236}">
                <a16:creationId xmlns:a16="http://schemas.microsoft.com/office/drawing/2014/main" id="{65E0BF6E-BA3A-1E7B-5928-68FC9F500BCE}"/>
              </a:ext>
            </a:extLst>
          </p:cNvPr>
          <p:cNvSpPr txBox="1"/>
          <p:nvPr/>
        </p:nvSpPr>
        <p:spPr>
          <a:xfrm>
            <a:off x="1200150" y="1126728"/>
            <a:ext cx="587728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3600" dirty="0"/>
              <a:t>Решение / Продукт</a:t>
            </a:r>
            <a:endParaRPr sz="36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88BB76D-B219-BB42-8350-50BAA85513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5DAE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3286" y="1170639"/>
            <a:ext cx="558503" cy="558503"/>
          </a:xfrm>
          <a:prstGeom prst="rect">
            <a:avLst/>
          </a:prstGeom>
        </p:spPr>
      </p:pic>
      <p:sp>
        <p:nvSpPr>
          <p:cNvPr id="18" name="Текст 2"/>
          <p:cNvSpPr txBox="1"/>
          <p:nvPr/>
        </p:nvSpPr>
        <p:spPr>
          <a:xfrm>
            <a:off x="609151" y="1834215"/>
            <a:ext cx="11151300" cy="4431978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dirty="0"/>
              <a:t> 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4829175" cy="97077"/>
            <a:chOff x="0" y="692501"/>
            <a:chExt cx="2624903" cy="97077"/>
          </a:xfrm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03D28B9-639C-47FD-9F7D-0A60CFBAB2DB}"/>
              </a:ext>
            </a:extLst>
          </p:cNvPr>
          <p:cNvSpPr txBox="1"/>
          <p:nvPr/>
        </p:nvSpPr>
        <p:spPr>
          <a:xfrm>
            <a:off x="755278" y="2015682"/>
            <a:ext cx="10827571" cy="46166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ru-RU" sz="2400" dirty="0">
                <a:latin typeface="Gilroy-ExtraBold"/>
              </a:rPr>
              <a:t>Создание </a:t>
            </a:r>
            <a:r>
              <a:rPr lang="ru-RU" sz="2400" b="1" dirty="0">
                <a:latin typeface="Gilroy-ExtraBold"/>
              </a:rPr>
              <a:t>квест-кафе здорового питания «Еда без иллюзий»</a:t>
            </a:r>
            <a:r>
              <a:rPr lang="ru-RU" sz="2400" dirty="0">
                <a:latin typeface="Gilroy-ExtraBold"/>
              </a:rPr>
              <a:t> — кафе, в котором посетитель:</a:t>
            </a:r>
          </a:p>
          <a:p>
            <a:endParaRPr lang="ru-RU" sz="2400" dirty="0">
              <a:latin typeface="Gilroy-ExtraBold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проходит интерактивный квест;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400" dirty="0">
              <a:latin typeface="Gilroy-ExtraBold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развеивает мифы о питании;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400" dirty="0">
              <a:latin typeface="Gilroy-ExtraBold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пробует сбалансированные блюда;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400" dirty="0">
              <a:latin typeface="Gilroy-ExtraBold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получает практические знания в лёгком формате.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latin typeface="Gilroy-ExtraBold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85751085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264352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 dirty="0">
                <a:solidFill>
                  <a:schemeClr val="tx1"/>
                </a:solidFill>
              </a:rPr>
              <a:t>ценностное предложение</a:t>
            </a:r>
            <a:endParaRPr sz="1600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5969000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grpSp>
        <p:nvGrpSpPr>
          <p:cNvPr id="17" name="Прямоугольник 16">
            <a:extLst>
              <a:ext uri="{FF2B5EF4-FFF2-40B4-BE49-F238E27FC236}">
                <a16:creationId xmlns:a16="http://schemas.microsoft.com/office/drawing/2014/main" id="{D0AC4939-3E75-879F-2D62-A1A70AEE2485}"/>
              </a:ext>
            </a:extLst>
          </p:cNvPr>
          <p:cNvGrpSpPr/>
          <p:nvPr/>
        </p:nvGrpSpPr>
        <p:grpSpPr>
          <a:xfrm>
            <a:off x="-6778" y="6365338"/>
            <a:ext cx="542260" cy="506841"/>
            <a:chOff x="0" y="0"/>
            <a:chExt cx="542258" cy="506839"/>
          </a:xfrm>
        </p:grpSpPr>
        <p:sp>
          <p:nvSpPr>
            <p:cNvPr id="18" name="Прямоугольник">
              <a:extLst>
                <a:ext uri="{FF2B5EF4-FFF2-40B4-BE49-F238E27FC236}">
                  <a16:creationId xmlns:a16="http://schemas.microsoft.com/office/drawing/2014/main" id="{8C07383D-A779-999E-0905-118699854C4B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9" name="7">
              <a:extLst>
                <a:ext uri="{FF2B5EF4-FFF2-40B4-BE49-F238E27FC236}">
                  <a16:creationId xmlns:a16="http://schemas.microsoft.com/office/drawing/2014/main" id="{9AB41EF7-860D-FD06-CFAA-82A2016AC802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t>4</a:t>
              </a:r>
            </a:p>
          </p:txBody>
        </p:sp>
      </p:grpSp>
      <p:sp>
        <p:nvSpPr>
          <p:cNvPr id="14" name="Текст 2">
            <a:extLst>
              <a:ext uri="{FF2B5EF4-FFF2-40B4-BE49-F238E27FC236}">
                <a16:creationId xmlns:a16="http://schemas.microsoft.com/office/drawing/2014/main" id="{9CBAEBE7-B3E4-9EF2-2D39-353A67DD765E}"/>
              </a:ext>
            </a:extLst>
          </p:cNvPr>
          <p:cNvSpPr txBox="1"/>
          <p:nvPr/>
        </p:nvSpPr>
        <p:spPr>
          <a:xfrm>
            <a:off x="1179411" y="955833"/>
            <a:ext cx="9141539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2800" dirty="0"/>
              <a:t>Ценностное предложение / почему это купят</a:t>
            </a:r>
          </a:p>
        </p:txBody>
      </p:sp>
      <p:sp>
        <p:nvSpPr>
          <p:cNvPr id="21" name="Текст 2"/>
          <p:cNvSpPr txBox="1"/>
          <p:nvPr/>
        </p:nvSpPr>
        <p:spPr>
          <a:xfrm>
            <a:off x="498427" y="1739229"/>
            <a:ext cx="10866313" cy="452431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dirty="0"/>
              <a:t> 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8783FAB-1B42-5A48-A8FC-49E6E9CAB0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CAF1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362" y="989859"/>
            <a:ext cx="549089" cy="5490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E233F8-618D-4C3E-8497-AA1F8EC546AC}"/>
              </a:ext>
            </a:extLst>
          </p:cNvPr>
          <p:cNvSpPr txBox="1"/>
          <p:nvPr/>
        </p:nvSpPr>
        <p:spPr>
          <a:xfrm>
            <a:off x="765385" y="1848187"/>
            <a:ext cx="10473421" cy="41549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ru-RU" sz="2400" b="1" dirty="0">
                <a:latin typeface="Gilroy-ExtraBold"/>
              </a:rPr>
              <a:t>Для клиента: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«Я не просто ем — я понимаю, что и зачем я ем»;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полезно, но без давления и запретов;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интересно, как игра;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можно прийти с друзьями или коллегами.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400" dirty="0">
              <a:latin typeface="Gilroy-ExtraBold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2400" dirty="0">
              <a:latin typeface="Gilroy-ExtraBold"/>
            </a:endParaRPr>
          </a:p>
          <a:p>
            <a:r>
              <a:rPr lang="ru-RU" sz="2400" b="1" dirty="0">
                <a:latin typeface="Gilroy-ExtraBold"/>
              </a:rPr>
              <a:t>Почему купят: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формат уникален для Ухты;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эмоция + польза + еда в одном продукте;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подойдет для повторных визитов.</a:t>
            </a:r>
          </a:p>
        </p:txBody>
      </p:sp>
    </p:spTree>
    <p:extLst>
      <p:ext uri="{BB962C8B-B14F-4D97-AF65-F5344CB8AC3E}">
        <p14:creationId xmlns:p14="http://schemas.microsoft.com/office/powerpoint/2010/main" val="184130985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Прямоугольник 16"/>
          <p:cNvGrpSpPr/>
          <p:nvPr/>
        </p:nvGrpSpPr>
        <p:grpSpPr>
          <a:xfrm>
            <a:off x="-18521" y="6358526"/>
            <a:ext cx="542260" cy="506841"/>
            <a:chOff x="0" y="0"/>
            <a:chExt cx="542258" cy="506839"/>
          </a:xfrm>
        </p:grpSpPr>
        <p:sp>
          <p:nvSpPr>
            <p:cNvPr id="186" name="Прямоугольник"/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FCAF1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87" name="7"/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rPr lang="ru-RU" dirty="0"/>
                <a:t>3</a:t>
              </a:r>
              <a:endParaRPr dirty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4" y="353953"/>
            <a:ext cx="5177985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 dirty="0">
                <a:solidFill>
                  <a:schemeClr val="tx1"/>
                </a:solidFill>
              </a:rPr>
              <a:t>Продукт и технологичность решения</a:t>
            </a:r>
            <a:endParaRPr sz="1600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149013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16" name="Текст 2">
            <a:extLst>
              <a:ext uri="{FF2B5EF4-FFF2-40B4-BE49-F238E27FC236}">
                <a16:creationId xmlns:a16="http://schemas.microsoft.com/office/drawing/2014/main" id="{9CBAEBE7-B3E4-9EF2-2D39-353A67DD765E}"/>
              </a:ext>
            </a:extLst>
          </p:cNvPr>
          <p:cNvSpPr txBox="1"/>
          <p:nvPr/>
        </p:nvSpPr>
        <p:spPr>
          <a:xfrm>
            <a:off x="1472026" y="1131303"/>
            <a:ext cx="8614157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2800" dirty="0"/>
              <a:t>Как это работает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8783FAB-1B42-5A48-A8FC-49E6E9CAB0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CAF1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6122" y="1143830"/>
            <a:ext cx="549089" cy="549089"/>
          </a:xfrm>
          <a:prstGeom prst="rect">
            <a:avLst/>
          </a:prstGeom>
        </p:spPr>
      </p:pic>
      <p:sp>
        <p:nvSpPr>
          <p:cNvPr id="19" name="Текст 2"/>
          <p:cNvSpPr txBox="1"/>
          <p:nvPr/>
        </p:nvSpPr>
        <p:spPr>
          <a:xfrm>
            <a:off x="860080" y="1834215"/>
            <a:ext cx="10638450" cy="452431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dirty="0"/>
              <a:t> 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4829175" cy="97077"/>
            <a:chOff x="0" y="692501"/>
            <a:chExt cx="2624903" cy="97077"/>
          </a:xfrm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CB9582C-D83D-4ACA-96E1-8B03F417BEAE}"/>
              </a:ext>
            </a:extLst>
          </p:cNvPr>
          <p:cNvSpPr txBox="1"/>
          <p:nvPr/>
        </p:nvSpPr>
        <p:spPr>
          <a:xfrm>
            <a:off x="1117005" y="2510444"/>
            <a:ext cx="10008660" cy="26776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Gilroy-ExtraBold"/>
                <a:sym typeface="Helvetica"/>
              </a:rPr>
              <a:t>Гость заказывает формат посещения (обычное кафе или кафе + квест)</a:t>
            </a:r>
          </a:p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Gilroy-ExtraBold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Gilroy-ExtraBold"/>
                <a:sym typeface="Helvetica"/>
              </a:rPr>
              <a:t>2. Получает набор заданий (карточки / планшет)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Gilroy-ExtraBold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Gilroy-ExtraBold"/>
              </a:rPr>
              <a:t>3. </a:t>
            </a:r>
            <a:r>
              <a:rPr kumimoji="0" lang="ru-RU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Gilroy-ExtraBold"/>
                <a:sym typeface="Helvetica"/>
              </a:rPr>
              <a:t>Проходит 3 тематических блока: миф → задание → объяснение → блюдо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Gilroy-ExtraBold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Gilroy-ExtraBold"/>
              </a:rPr>
              <a:t>4. </a:t>
            </a:r>
            <a:r>
              <a:rPr kumimoji="0" lang="ru-RU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Gilroy-ExtraBold"/>
                <a:sym typeface="Helvetica"/>
              </a:rPr>
              <a:t>В финале получает краткий «чек-лист» питания</a:t>
            </a:r>
          </a:p>
        </p:txBody>
      </p:sp>
    </p:spTree>
    <p:extLst>
      <p:ext uri="{BB962C8B-B14F-4D97-AF65-F5344CB8AC3E}">
        <p14:creationId xmlns:p14="http://schemas.microsoft.com/office/powerpoint/2010/main" val="408953871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Прямоугольник 16"/>
          <p:cNvGrpSpPr/>
          <p:nvPr/>
        </p:nvGrpSpPr>
        <p:grpSpPr>
          <a:xfrm>
            <a:off x="-18521" y="6358526"/>
            <a:ext cx="542260" cy="506841"/>
            <a:chOff x="0" y="0"/>
            <a:chExt cx="542258" cy="506839"/>
          </a:xfrm>
        </p:grpSpPr>
        <p:sp>
          <p:nvSpPr>
            <p:cNvPr id="186" name="Прямоугольник"/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FCAF1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87" name="7"/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rPr lang="ru-RU" dirty="0"/>
                <a:t>3</a:t>
              </a:r>
              <a:endParaRPr dirty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4" y="353953"/>
            <a:ext cx="5177985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 dirty="0">
                <a:solidFill>
                  <a:schemeClr val="tx1"/>
                </a:solidFill>
              </a:rPr>
              <a:t>Продукт и технологичность решения</a:t>
            </a:r>
            <a:endParaRPr sz="1600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149013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16" name="Текст 2">
            <a:extLst>
              <a:ext uri="{FF2B5EF4-FFF2-40B4-BE49-F238E27FC236}">
                <a16:creationId xmlns:a16="http://schemas.microsoft.com/office/drawing/2014/main" id="{9CBAEBE7-B3E4-9EF2-2D39-353A67DD765E}"/>
              </a:ext>
            </a:extLst>
          </p:cNvPr>
          <p:cNvSpPr txBox="1"/>
          <p:nvPr/>
        </p:nvSpPr>
        <p:spPr>
          <a:xfrm>
            <a:off x="1472026" y="915860"/>
            <a:ext cx="8614157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2800" dirty="0"/>
              <a:t>Технологический задел /</a:t>
            </a:r>
          </a:p>
          <a:p>
            <a:pPr algn="l"/>
            <a:r>
              <a:rPr lang="ru-RU" sz="2800" dirty="0"/>
              <a:t>Ключевое технологическое преимущество, УГТ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8783FAB-1B42-5A48-A8FC-49E6E9CAB0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CAF1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6122" y="1143830"/>
            <a:ext cx="549089" cy="549089"/>
          </a:xfrm>
          <a:prstGeom prst="rect">
            <a:avLst/>
          </a:prstGeom>
        </p:spPr>
      </p:pic>
      <p:sp>
        <p:nvSpPr>
          <p:cNvPr id="19" name="Текст 2"/>
          <p:cNvSpPr txBox="1"/>
          <p:nvPr/>
        </p:nvSpPr>
        <p:spPr>
          <a:xfrm>
            <a:off x="860080" y="1834215"/>
            <a:ext cx="10638450" cy="4524311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dirty="0"/>
              <a:t> 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4829175" cy="97077"/>
            <a:chOff x="0" y="692501"/>
            <a:chExt cx="2624903" cy="97077"/>
          </a:xfrm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9ED9ECE-EE77-4131-B5AE-FF3E7AAA38E6}"/>
              </a:ext>
            </a:extLst>
          </p:cNvPr>
          <p:cNvSpPr txBox="1"/>
          <p:nvPr/>
        </p:nvSpPr>
        <p:spPr>
          <a:xfrm>
            <a:off x="999067" y="1872473"/>
            <a:ext cx="10499463" cy="46474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ru-RU" sz="2000" b="1" dirty="0">
                <a:latin typeface="Gilroy-ExtraBold"/>
              </a:rPr>
              <a:t>Технологический задел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Gilroy-ExtraBold"/>
              </a:rPr>
              <a:t>разработанный квест-сценарий;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Gilroy-ExtraBold"/>
              </a:rPr>
              <a:t>методология подачи информации;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Gilroy-ExtraBold"/>
              </a:rPr>
              <a:t>интеграция контента в меню;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Gilroy-ExtraBold"/>
              </a:rPr>
              <a:t>использование QR-кодов и цифровых материалов.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latin typeface="Gilroy-ExtraBold"/>
            </a:endParaRPr>
          </a:p>
          <a:p>
            <a:r>
              <a:rPr lang="ru-RU" sz="2000" b="1" dirty="0">
                <a:latin typeface="Gilroy-ExtraBold"/>
              </a:rPr>
              <a:t>Ключевое технологическое преимущество: тиражируемая модель «еда + обучение + игра»</a:t>
            </a:r>
            <a:r>
              <a:rPr lang="ru-RU" sz="2000" dirty="0">
                <a:latin typeface="Gilroy-ExtraBold"/>
              </a:rPr>
              <a:t>, не требующая дорогого оборудования.</a:t>
            </a:r>
          </a:p>
          <a:p>
            <a:endParaRPr lang="ru-RU" sz="2000" dirty="0">
              <a:latin typeface="Gilroy-ExtraBold"/>
            </a:endParaRPr>
          </a:p>
          <a:p>
            <a:r>
              <a:rPr lang="ru-RU" sz="2000" b="1" dirty="0">
                <a:latin typeface="Gilroy-ExtraBold"/>
              </a:rPr>
              <a:t>Уровень готовности технологии (УГТ): 6–7</a:t>
            </a:r>
            <a:endParaRPr lang="ru-RU" sz="2000" dirty="0">
              <a:latin typeface="Gilroy-ExtraBold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Gilroy-ExtraBold"/>
              </a:rPr>
              <a:t>концепция полностью сформирована;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Gilroy-ExtraBold"/>
              </a:rPr>
              <a:t>сценарий разработан;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Gilroy-ExtraBold"/>
              </a:rPr>
              <a:t>финансовая модель рассчитана;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latin typeface="Gilroy-ExtraBold"/>
              </a:rPr>
              <a:t>готово к запуску.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90076850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264352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 dirty="0">
                <a:solidFill>
                  <a:schemeClr val="tx1"/>
                </a:solidFill>
              </a:rPr>
              <a:t>Целевая аудитория и РЫНКИ</a:t>
            </a:r>
            <a:endParaRPr sz="1600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5969000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15" name="Текст 2">
            <a:extLst>
              <a:ext uri="{FF2B5EF4-FFF2-40B4-BE49-F238E27FC236}">
                <a16:creationId xmlns:a16="http://schemas.microsoft.com/office/drawing/2014/main" id="{9CBAEBE7-B3E4-9EF2-2D39-353A67DD765E}"/>
              </a:ext>
            </a:extLst>
          </p:cNvPr>
          <p:cNvSpPr txBox="1"/>
          <p:nvPr/>
        </p:nvSpPr>
        <p:spPr>
          <a:xfrm>
            <a:off x="973536" y="1339955"/>
            <a:ext cx="11055501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2800" dirty="0"/>
              <a:t>Целевая аудитория, потребительские сегменты </a:t>
            </a:r>
          </a:p>
        </p:txBody>
      </p:sp>
      <p:grpSp>
        <p:nvGrpSpPr>
          <p:cNvPr id="17" name="Прямоугольник 16">
            <a:extLst>
              <a:ext uri="{FF2B5EF4-FFF2-40B4-BE49-F238E27FC236}">
                <a16:creationId xmlns:a16="http://schemas.microsoft.com/office/drawing/2014/main" id="{D0AC4939-3E75-879F-2D62-A1A70AEE2485}"/>
              </a:ext>
            </a:extLst>
          </p:cNvPr>
          <p:cNvGrpSpPr/>
          <p:nvPr/>
        </p:nvGrpSpPr>
        <p:grpSpPr>
          <a:xfrm>
            <a:off x="-6778" y="6365338"/>
            <a:ext cx="542260" cy="506841"/>
            <a:chOff x="0" y="0"/>
            <a:chExt cx="542258" cy="506839"/>
          </a:xfrm>
        </p:grpSpPr>
        <p:sp>
          <p:nvSpPr>
            <p:cNvPr id="18" name="Прямоугольник">
              <a:extLst>
                <a:ext uri="{FF2B5EF4-FFF2-40B4-BE49-F238E27FC236}">
                  <a16:creationId xmlns:a16="http://schemas.microsoft.com/office/drawing/2014/main" id="{8C07383D-A779-999E-0905-118699854C4B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9" name="7">
              <a:extLst>
                <a:ext uri="{FF2B5EF4-FFF2-40B4-BE49-F238E27FC236}">
                  <a16:creationId xmlns:a16="http://schemas.microsoft.com/office/drawing/2014/main" id="{9AB41EF7-860D-FD06-CFAA-82A2016AC802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t>4</a:t>
              </a:r>
            </a:p>
          </p:txBody>
        </p:sp>
      </p:grpSp>
      <p:sp>
        <p:nvSpPr>
          <p:cNvPr id="16" name="Текст 2"/>
          <p:cNvSpPr txBox="1"/>
          <p:nvPr/>
        </p:nvSpPr>
        <p:spPr>
          <a:xfrm>
            <a:off x="609151" y="2265597"/>
            <a:ext cx="11223727" cy="4031869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dirty="0"/>
              <a:t> 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D5AEE66-4155-6143-B81D-B53FD416D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D493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5812" y="1241563"/>
            <a:ext cx="619574" cy="72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F01520-6852-42FC-A371-CD5171337D16}"/>
              </a:ext>
            </a:extLst>
          </p:cNvPr>
          <p:cNvSpPr txBox="1"/>
          <p:nvPr/>
        </p:nvSpPr>
        <p:spPr>
          <a:xfrm>
            <a:off x="765385" y="2315473"/>
            <a:ext cx="10997123" cy="40626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ru-RU" sz="2400" b="1" dirty="0">
                <a:latin typeface="Gilroy-ExtraBold"/>
              </a:rPr>
              <a:t>Основные сегменты:</a:t>
            </a:r>
          </a:p>
          <a:p>
            <a:pPr>
              <a:buFont typeface="+mj-lt"/>
              <a:buAutoNum type="arabicPeriod"/>
            </a:pPr>
            <a:r>
              <a:rPr lang="ru-RU" sz="2400" dirty="0">
                <a:latin typeface="Gilroy-ExtraBold"/>
              </a:rPr>
              <a:t>Молодёжь 18–35 лет</a:t>
            </a:r>
          </a:p>
          <a:p>
            <a:pPr>
              <a:buFont typeface="+mj-lt"/>
              <a:buAutoNum type="arabicPeriod"/>
            </a:pPr>
            <a:r>
              <a:rPr lang="ru-RU" sz="2400" dirty="0">
                <a:latin typeface="Gilroy-ExtraBold"/>
              </a:rPr>
              <a:t>Студенты УГТУ</a:t>
            </a:r>
          </a:p>
          <a:p>
            <a:pPr>
              <a:buFont typeface="+mj-lt"/>
              <a:buAutoNum type="arabicPeriod"/>
            </a:pPr>
            <a:r>
              <a:rPr lang="ru-RU" sz="2400" dirty="0">
                <a:latin typeface="Gilroy-ExtraBold"/>
              </a:rPr>
              <a:t>Работники нефтегазовой отрасли</a:t>
            </a:r>
          </a:p>
          <a:p>
            <a:pPr>
              <a:buFont typeface="+mj-lt"/>
              <a:buAutoNum type="arabicPeriod"/>
            </a:pPr>
            <a:r>
              <a:rPr lang="ru-RU" sz="2400" dirty="0">
                <a:latin typeface="Gilroy-ExtraBold"/>
              </a:rPr>
              <a:t>Офисные сотрудники</a:t>
            </a:r>
          </a:p>
          <a:p>
            <a:pPr>
              <a:buFont typeface="+mj-lt"/>
              <a:buAutoNum type="arabicPeriod"/>
            </a:pPr>
            <a:endParaRPr lang="ru-RU" sz="2400" dirty="0">
              <a:latin typeface="Gilroy-ExtraBold"/>
            </a:endParaRPr>
          </a:p>
          <a:p>
            <a:r>
              <a:rPr lang="ru-RU" sz="2400" b="1" dirty="0">
                <a:latin typeface="Gilroy-ExtraBold"/>
              </a:rPr>
              <a:t>Дополнительные: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семьи;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корпоративные клиенты;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участники городских мероприятий.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35981995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264352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 dirty="0">
                <a:solidFill>
                  <a:schemeClr val="tx1"/>
                </a:solidFill>
              </a:rPr>
              <a:t>Целевая аудитория и РЫНКИ</a:t>
            </a:r>
            <a:endParaRPr sz="1600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5969000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15" name="Текст 2">
            <a:extLst>
              <a:ext uri="{FF2B5EF4-FFF2-40B4-BE49-F238E27FC236}">
                <a16:creationId xmlns:a16="http://schemas.microsoft.com/office/drawing/2014/main" id="{9CBAEBE7-B3E4-9EF2-2D39-353A67DD765E}"/>
              </a:ext>
            </a:extLst>
          </p:cNvPr>
          <p:cNvSpPr txBox="1"/>
          <p:nvPr/>
        </p:nvSpPr>
        <p:spPr>
          <a:xfrm>
            <a:off x="1136499" y="1046177"/>
            <a:ext cx="11055501" cy="1384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2800" dirty="0"/>
              <a:t>Рынки</a:t>
            </a:r>
            <a:r>
              <a:rPr lang="en-US" sz="2800" dirty="0"/>
              <a:t> </a:t>
            </a:r>
            <a:r>
              <a:rPr lang="ru-RU" sz="2800" dirty="0"/>
              <a:t>и их емкость (</a:t>
            </a:r>
            <a:r>
              <a:rPr lang="en-US" sz="2800" dirty="0"/>
              <a:t>TAM/SAM/SOM)</a:t>
            </a:r>
            <a:r>
              <a:rPr lang="ru-RU" sz="2800" dirty="0"/>
              <a:t> </a:t>
            </a:r>
            <a:r>
              <a:rPr lang="en-US" sz="2800" dirty="0"/>
              <a:t>/ </a:t>
            </a:r>
            <a:r>
              <a:rPr lang="ru-RU" sz="2800" dirty="0"/>
              <a:t>позиционирование и конкуренты</a:t>
            </a:r>
          </a:p>
          <a:p>
            <a:pPr algn="l"/>
            <a:endParaRPr lang="ru-RU" sz="2800" dirty="0"/>
          </a:p>
        </p:txBody>
      </p:sp>
      <p:grpSp>
        <p:nvGrpSpPr>
          <p:cNvPr id="17" name="Прямоугольник 16">
            <a:extLst>
              <a:ext uri="{FF2B5EF4-FFF2-40B4-BE49-F238E27FC236}">
                <a16:creationId xmlns:a16="http://schemas.microsoft.com/office/drawing/2014/main" id="{D0AC4939-3E75-879F-2D62-A1A70AEE2485}"/>
              </a:ext>
            </a:extLst>
          </p:cNvPr>
          <p:cNvGrpSpPr/>
          <p:nvPr/>
        </p:nvGrpSpPr>
        <p:grpSpPr>
          <a:xfrm>
            <a:off x="-6778" y="6365338"/>
            <a:ext cx="542260" cy="506841"/>
            <a:chOff x="0" y="0"/>
            <a:chExt cx="542258" cy="506839"/>
          </a:xfrm>
        </p:grpSpPr>
        <p:sp>
          <p:nvSpPr>
            <p:cNvPr id="18" name="Прямоугольник">
              <a:extLst>
                <a:ext uri="{FF2B5EF4-FFF2-40B4-BE49-F238E27FC236}">
                  <a16:creationId xmlns:a16="http://schemas.microsoft.com/office/drawing/2014/main" id="{8C07383D-A779-999E-0905-118699854C4B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9" name="7">
              <a:extLst>
                <a:ext uri="{FF2B5EF4-FFF2-40B4-BE49-F238E27FC236}">
                  <a16:creationId xmlns:a16="http://schemas.microsoft.com/office/drawing/2014/main" id="{9AB41EF7-860D-FD06-CFAA-82A2016AC802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t>4</a:t>
              </a:r>
            </a:p>
          </p:txBody>
        </p:sp>
      </p:grpSp>
      <p:sp>
        <p:nvSpPr>
          <p:cNvPr id="16" name="Текст 2"/>
          <p:cNvSpPr txBox="1"/>
          <p:nvPr/>
        </p:nvSpPr>
        <p:spPr>
          <a:xfrm>
            <a:off x="609151" y="2265597"/>
            <a:ext cx="11223727" cy="4031869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 dirty="0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dirty="0"/>
              <a:t> 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D5AEE66-4155-6143-B81D-B53FD416D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D493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5812" y="1241563"/>
            <a:ext cx="619574" cy="72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C1AB9F-BDAC-48F0-8FF2-3D7C5B285F4E}"/>
              </a:ext>
            </a:extLst>
          </p:cNvPr>
          <p:cNvSpPr txBox="1"/>
          <p:nvPr/>
        </p:nvSpPr>
        <p:spPr>
          <a:xfrm>
            <a:off x="765386" y="2288680"/>
            <a:ext cx="5006395" cy="39857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ru-RU" sz="2300" b="1" dirty="0">
                <a:latin typeface="Gilroy-ExtraBold"/>
              </a:rPr>
              <a:t>TAM (весь рынок)</a:t>
            </a:r>
          </a:p>
          <a:p>
            <a:r>
              <a:rPr lang="ru-RU" sz="2300" dirty="0">
                <a:latin typeface="Gilroy-ExtraBold"/>
              </a:rPr>
              <a:t>Все жители Ухты, посещающие общепит ≈ 50 000 человек</a:t>
            </a:r>
          </a:p>
          <a:p>
            <a:endParaRPr lang="ru-RU" sz="2300" dirty="0">
              <a:latin typeface="Gilroy-ExtraBold"/>
            </a:endParaRPr>
          </a:p>
          <a:p>
            <a:r>
              <a:rPr lang="ru-RU" sz="2300" b="1" dirty="0">
                <a:latin typeface="Gilroy-ExtraBold"/>
              </a:rPr>
              <a:t>SAM (доступный рынок)</a:t>
            </a:r>
          </a:p>
          <a:p>
            <a:r>
              <a:rPr lang="ru-RU" sz="2300" dirty="0">
                <a:latin typeface="Gilroy-ExtraBold"/>
              </a:rPr>
              <a:t>Жители 18–45 лет, заинтересованные в досуге и ЗОЖ ≈ 15 000 человек</a:t>
            </a:r>
          </a:p>
          <a:p>
            <a:endParaRPr lang="ru-RU" sz="2300" dirty="0">
              <a:latin typeface="Gilroy-ExtraBold"/>
            </a:endParaRPr>
          </a:p>
          <a:p>
            <a:r>
              <a:rPr lang="ru-RU" sz="2300" b="1" dirty="0">
                <a:latin typeface="Gilroy-ExtraBold"/>
              </a:rPr>
              <a:t>SOM (реалистичная доля)</a:t>
            </a:r>
          </a:p>
          <a:p>
            <a:r>
              <a:rPr lang="ru-RU" sz="2300" dirty="0">
                <a:latin typeface="Gilroy-ExtraBold"/>
              </a:rPr>
              <a:t>1–3 % рынка в первый год ≈ 300–450 постоянных клиентов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DE1CE7-AAE4-4082-B7D5-898096A9A98D}"/>
              </a:ext>
            </a:extLst>
          </p:cNvPr>
          <p:cNvSpPr txBox="1"/>
          <p:nvPr/>
        </p:nvSpPr>
        <p:spPr>
          <a:xfrm>
            <a:off x="6262151" y="2301748"/>
            <a:ext cx="5486849" cy="40626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ru-RU" sz="2400" b="1" dirty="0">
                <a:latin typeface="Gilroy-ExtraBold"/>
              </a:rPr>
              <a:t>Позиционирование</a:t>
            </a:r>
            <a:br>
              <a:rPr lang="ru-RU" sz="2400" dirty="0">
                <a:latin typeface="Gilroy-ExtraBold"/>
              </a:rPr>
            </a:br>
            <a:r>
              <a:rPr lang="ru-RU" sz="2400" dirty="0">
                <a:latin typeface="Gilroy-ExtraBold"/>
              </a:rPr>
              <a:t>Первое в Ухте квест-кафе здорового питания с образовательной составляющей</a:t>
            </a:r>
          </a:p>
          <a:p>
            <a:endParaRPr lang="ru-RU" sz="2400" dirty="0">
              <a:latin typeface="Gilroy-ExtraBold"/>
            </a:endParaRPr>
          </a:p>
          <a:p>
            <a:r>
              <a:rPr lang="ru-RU" sz="2400" b="1" dirty="0">
                <a:latin typeface="Gilroy-ExtraBold"/>
              </a:rPr>
              <a:t>Конкуренты: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обычные кафе;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кофейни;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Gilroy-ExtraBold"/>
              </a:rPr>
              <a:t>доставка еды.</a:t>
            </a:r>
          </a:p>
          <a:p>
            <a:r>
              <a:rPr lang="ru-RU" sz="2400" dirty="0">
                <a:latin typeface="Gilroy-ExtraBold"/>
              </a:rPr>
              <a:t>— Прямых конкурентов нет.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13116719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 dirty="0">
                <a:solidFill>
                  <a:schemeClr val="tx1"/>
                </a:solidFill>
              </a:rPr>
              <a:t>Бизнес-модель</a:t>
            </a:r>
            <a:endParaRPr sz="1600" cap="all" dirty="0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1" y="692501"/>
            <a:ext cx="2288320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grpSp>
        <p:nvGrpSpPr>
          <p:cNvPr id="15" name="Прямоугольник 16">
            <a:extLst>
              <a:ext uri="{FF2B5EF4-FFF2-40B4-BE49-F238E27FC236}">
                <a16:creationId xmlns:a16="http://schemas.microsoft.com/office/drawing/2014/main" id="{60A3F205-9578-CF94-7092-1400F601C8D1}"/>
              </a:ext>
            </a:extLst>
          </p:cNvPr>
          <p:cNvGrpSpPr/>
          <p:nvPr/>
        </p:nvGrpSpPr>
        <p:grpSpPr>
          <a:xfrm>
            <a:off x="-6778" y="6365338"/>
            <a:ext cx="542260" cy="506841"/>
            <a:chOff x="0" y="0"/>
            <a:chExt cx="542258" cy="506839"/>
          </a:xfrm>
        </p:grpSpPr>
        <p:sp>
          <p:nvSpPr>
            <p:cNvPr id="16" name="Прямоугольник">
              <a:extLst>
                <a:ext uri="{FF2B5EF4-FFF2-40B4-BE49-F238E27FC236}">
                  <a16:creationId xmlns:a16="http://schemas.microsoft.com/office/drawing/2014/main" id="{D5CA97BE-F13C-452B-AB08-E629876F7B54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B5D8E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7" name="7">
              <a:extLst>
                <a:ext uri="{FF2B5EF4-FFF2-40B4-BE49-F238E27FC236}">
                  <a16:creationId xmlns:a16="http://schemas.microsoft.com/office/drawing/2014/main" id="{1C138934-0F09-1C12-B60E-F8669A1B6027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t>5</a:t>
              </a:r>
            </a:p>
          </p:txBody>
        </p:sp>
      </p:grpSp>
      <p:sp>
        <p:nvSpPr>
          <p:cNvPr id="19" name="Текст 2">
            <a:extLst>
              <a:ext uri="{FF2B5EF4-FFF2-40B4-BE49-F238E27FC236}">
                <a16:creationId xmlns:a16="http://schemas.microsoft.com/office/drawing/2014/main" id="{7DA271B1-E3E2-B470-7FBD-BF2F39D0553F}"/>
              </a:ext>
            </a:extLst>
          </p:cNvPr>
          <p:cNvSpPr txBox="1"/>
          <p:nvPr/>
        </p:nvSpPr>
        <p:spPr>
          <a:xfrm>
            <a:off x="4598939" y="3988"/>
            <a:ext cx="554813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3600" dirty="0"/>
              <a:t>Как проект зарабатывает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3D66E65-1AEF-F34F-89B0-D03E9B2201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BB3C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48728" y="-41541"/>
            <a:ext cx="720000" cy="720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122771"/>
              </p:ext>
            </p:extLst>
          </p:nvPr>
        </p:nvGraphicFramePr>
        <p:xfrm>
          <a:off x="158562" y="678460"/>
          <a:ext cx="11875495" cy="59495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4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7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19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8062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u="sng" dirty="0">
                          <a:effectLst/>
                        </a:rPr>
                        <a:t>Ключевые</a:t>
                      </a:r>
                      <a:r>
                        <a:rPr lang="ru-RU" sz="1400" u="sng" baseline="0" dirty="0">
                          <a:effectLst/>
                        </a:rPr>
                        <a:t> партнеры</a:t>
                      </a:r>
                    </a:p>
                    <a:p>
                      <a:pPr algn="l"/>
                      <a:endParaRPr lang="ru-RU" sz="1000" i="1" baseline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u="sng" dirty="0"/>
                        <a:t>Ключевые активности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u="sng" dirty="0"/>
                        <a:t>Ценностные </a:t>
                      </a:r>
                    </a:p>
                    <a:p>
                      <a:pPr algn="ctr"/>
                      <a:r>
                        <a:rPr lang="ru-RU" sz="1400" u="sng" dirty="0"/>
                        <a:t>предложения</a:t>
                      </a:r>
                    </a:p>
                    <a:p>
                      <a:pPr algn="ctr"/>
                      <a:endParaRPr lang="ru-RU" sz="14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/>
                        <a:t>Отношения с заказчиком</a:t>
                      </a:r>
                    </a:p>
                    <a:p>
                      <a:pPr algn="ctr"/>
                      <a:endParaRPr lang="ru-RU" sz="1400" u="sng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u="sng" dirty="0"/>
                        <a:t>Потребительские сегменты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ru-RU" sz="1400" u="sng" dirty="0"/>
                        <a:t>Ключевые ресурсы</a:t>
                      </a:r>
                    </a:p>
                    <a:p>
                      <a:pPr algn="l"/>
                      <a:r>
                        <a:rPr lang="ru-RU" sz="1000" dirty="0"/>
                        <a:t>Какие</a:t>
                      </a:r>
                      <a:r>
                        <a:rPr lang="ru-RU" sz="1000" baseline="0" dirty="0"/>
                        <a:t> ресурсы нужны для придания значимости продукту?</a:t>
                      </a:r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u="sng" dirty="0"/>
                        <a:t>Каналы поставки</a:t>
                      </a:r>
                    </a:p>
                    <a:p>
                      <a:pPr algn="l"/>
                      <a:endParaRPr lang="ru-RU" sz="1000" i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3229">
                <a:tc vMerge="1">
                  <a:txBody>
                    <a:bodyPr/>
                    <a:lstStyle/>
                    <a:p>
                      <a:pPr algn="l"/>
                      <a:endParaRPr lang="ru-RU" sz="1000" i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/>
                        <a:t>Ключевые ресурсы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652259"/>
                  </a:ext>
                </a:extLst>
              </a:tr>
              <a:tr h="185648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u="sng" dirty="0"/>
                        <a:t>Структура затрат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u="sng" dirty="0"/>
                        <a:t>Источники доходов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59837C-6670-0A47-8901-0BD86B6E92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8F00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70870" y="3987494"/>
            <a:ext cx="426575" cy="4265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AA8EEFF-D2C4-434F-A4E2-70A8251207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FF2F2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28103" y="5382357"/>
            <a:ext cx="390882" cy="39088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15EFAE0-EA3F-D04D-8DD9-60328ADB18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FCAF1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17320" y="4228465"/>
            <a:ext cx="360000" cy="3600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3787912-214D-7140-91DD-D4E624ACD08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rgbClr val="8F00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49587" y="4133973"/>
            <a:ext cx="489424" cy="48942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15252E1-BB86-4C41-A320-2F005715B2B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rgbClr val="FF2F2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451444" y="4133973"/>
            <a:ext cx="454492" cy="4544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A4D41EB-B953-CE43-AF05-3C520C8D5B2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rgbClr val="FCAF1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21007" y="3543351"/>
            <a:ext cx="375441" cy="37544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59F75-9FFE-B845-9604-AC865BE3628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rgbClr val="FBB3C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579332" y="1572179"/>
            <a:ext cx="410058" cy="41005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0E7B349-DDDF-B64B-A0E0-95FFF5B4D91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rgbClr val="FBB3C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196317" y="1639572"/>
            <a:ext cx="395965" cy="39596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93E9D55-057E-0C43-A40F-CD50CF937D1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duotone>
              <a:prstClr val="black"/>
              <a:srgbClr val="FCAF1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476338" y="4892736"/>
            <a:ext cx="469789" cy="4697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B1A962-1B47-48A7-B130-5941267BA4A3}"/>
              </a:ext>
            </a:extLst>
          </p:cNvPr>
          <p:cNvSpPr txBox="1"/>
          <p:nvPr/>
        </p:nvSpPr>
        <p:spPr>
          <a:xfrm>
            <a:off x="158562" y="1149732"/>
            <a:ext cx="2254438" cy="35394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latin typeface="Gilroy-ExtraBold"/>
              </a:rPr>
              <a:t>Поставщики продуктов питания (локальные фермеры, оптовики)</a:t>
            </a:r>
            <a:r>
              <a:rPr lang="en-US" sz="1400" dirty="0">
                <a:latin typeface="Gilroy-ExtraBold"/>
              </a:rPr>
              <a:t> </a:t>
            </a:r>
            <a:r>
              <a:rPr lang="ru-RU" sz="1400" b="1" dirty="0">
                <a:latin typeface="Gilroy-ExtraBold"/>
              </a:rPr>
              <a:t>—</a:t>
            </a:r>
            <a:r>
              <a:rPr lang="en-US" sz="1400" b="1" dirty="0">
                <a:latin typeface="Gilroy-ExtraBold"/>
              </a:rPr>
              <a:t>&gt; </a:t>
            </a:r>
            <a:r>
              <a:rPr lang="ru-RU" sz="1400" dirty="0">
                <a:latin typeface="Gilroy-ExtraBold"/>
              </a:rPr>
              <a:t>сырьё по стабильным ценам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latin typeface="Gilroy-ExtraBold"/>
              </a:rPr>
              <a:t>Фитнес-клубы и студии здоровья (кросс-маркетинг) </a:t>
            </a:r>
            <a:r>
              <a:rPr lang="ru-RU" sz="1400" b="1" dirty="0">
                <a:latin typeface="Gilroy-ExtraBold"/>
              </a:rPr>
              <a:t>—</a:t>
            </a:r>
            <a:r>
              <a:rPr lang="en-US" sz="1400" b="1" dirty="0">
                <a:latin typeface="Gilroy-ExtraBold"/>
              </a:rPr>
              <a:t>&gt;</a:t>
            </a:r>
            <a:r>
              <a:rPr lang="ru-RU" sz="1400" b="1" dirty="0">
                <a:latin typeface="Gilroy-ExtraBold"/>
              </a:rPr>
              <a:t> </a:t>
            </a:r>
            <a:r>
              <a:rPr lang="ru-RU" sz="1400" dirty="0">
                <a:latin typeface="Gilroy-ExtraBold"/>
              </a:rPr>
              <a:t>поток клиентов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latin typeface="Gilroy-ExtraBold"/>
              </a:rPr>
              <a:t>УГТУ и образовательные организации </a:t>
            </a:r>
            <a:r>
              <a:rPr lang="ru-RU" sz="1400" b="1" dirty="0">
                <a:latin typeface="Gilroy-ExtraBold"/>
              </a:rPr>
              <a:t>—</a:t>
            </a:r>
            <a:r>
              <a:rPr lang="en-US" sz="1400" b="1" dirty="0">
                <a:latin typeface="Gilroy-ExtraBold"/>
              </a:rPr>
              <a:t>&gt;</a:t>
            </a:r>
            <a:r>
              <a:rPr lang="ru-RU" sz="1400" b="1" dirty="0">
                <a:latin typeface="Gilroy-ExtraBold"/>
              </a:rPr>
              <a:t> </a:t>
            </a:r>
            <a:r>
              <a:rPr lang="ru-RU" sz="1400" dirty="0">
                <a:latin typeface="Gilroy-ExtraBold"/>
              </a:rPr>
              <a:t>экспертная поддержка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latin typeface="Gilroy-ExtraBold"/>
              </a:rPr>
              <a:t>Локальные блогеры / лидеры мнений </a:t>
            </a:r>
            <a:r>
              <a:rPr lang="ru-RU" sz="1400" b="1" dirty="0">
                <a:latin typeface="Gilroy-ExtraBold"/>
              </a:rPr>
              <a:t>—</a:t>
            </a:r>
            <a:r>
              <a:rPr lang="en-US" sz="1400" b="1" dirty="0">
                <a:latin typeface="Gilroy-ExtraBold"/>
              </a:rPr>
              <a:t>&gt;</a:t>
            </a:r>
            <a:r>
              <a:rPr lang="ru-RU" sz="1400" b="1" dirty="0">
                <a:latin typeface="Gilroy-ExtraBold"/>
              </a:rPr>
              <a:t> </a:t>
            </a:r>
            <a:r>
              <a:rPr lang="ru-RU" sz="1400" dirty="0">
                <a:latin typeface="Gilroy-ExtraBold"/>
              </a:rPr>
              <a:t>поток клиентов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err="1">
                <a:latin typeface="Gilroy-ExtraBold"/>
              </a:rPr>
              <a:t>Нутрициологи</a:t>
            </a:r>
            <a:r>
              <a:rPr lang="ru-RU" sz="1400" dirty="0">
                <a:latin typeface="Gilroy-ExtraBold"/>
              </a:rPr>
              <a:t>—</a:t>
            </a:r>
            <a:r>
              <a:rPr lang="en-US" sz="1400" dirty="0">
                <a:latin typeface="Gilroy-ExtraBold"/>
              </a:rPr>
              <a:t>&gt;</a:t>
            </a:r>
            <a:r>
              <a:rPr lang="ru-RU" sz="1400" dirty="0">
                <a:latin typeface="Gilroy-ExtraBold"/>
              </a:rPr>
              <a:t> экспертная поддержка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6769B6-DFEE-4FD4-ABAB-AE2A77B377EF}"/>
              </a:ext>
            </a:extLst>
          </p:cNvPr>
          <p:cNvSpPr txBox="1"/>
          <p:nvPr/>
        </p:nvSpPr>
        <p:spPr>
          <a:xfrm>
            <a:off x="2476357" y="934879"/>
            <a:ext cx="2503068" cy="1815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приготовление сбалансированных блюд;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проведение квест-сценариев;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обновление образовательного контента;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обслуживание гостей;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маркетинг в соцсетях;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организация мероприятий</a:t>
            </a:r>
            <a:endParaRPr kumimoji="0" lang="ru-RU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Gilroy-ExtraBold"/>
              <a:sym typeface="Helvetica"/>
            </a:endParaRP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B400E8A5-E653-4DE0-90AC-2D5BCCEB3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2196" y="3991887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8970FD7-3000-40EF-ACC0-85E1DEEB12E0}"/>
              </a:ext>
            </a:extLst>
          </p:cNvPr>
          <p:cNvSpPr txBox="1"/>
          <p:nvPr/>
        </p:nvSpPr>
        <p:spPr>
          <a:xfrm>
            <a:off x="2480972" y="2970749"/>
            <a:ext cx="2425816" cy="20928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помещение кафе;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кухонное оборудование;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команда (повар,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администратор);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сценарий квеста;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бренд и визуальный контент;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roy-ExtraBold"/>
                <a:cs typeface="Helvetica"/>
                <a:sym typeface="Helvetica"/>
              </a:rPr>
              <a:t>IT-инструменты (QR-коды, планшеты).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4" name="Rectangle 4">
            <a:extLst>
              <a:ext uri="{FF2B5EF4-FFF2-40B4-BE49-F238E27FC236}">
                <a16:creationId xmlns:a16="http://schemas.microsoft.com/office/drawing/2014/main" id="{BB44F160-3C06-4D0F-87D4-A54EAFCFB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4760" y="1287302"/>
            <a:ext cx="1991761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здоровое питание без жёстких диет;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развенчание мифов о еде;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интерактивный формат;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совмещение досуга, обучения и приёма пищи;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доступная цена для региона.</a:t>
            </a:r>
          </a:p>
        </p:txBody>
      </p:sp>
      <p:sp>
        <p:nvSpPr>
          <p:cNvPr id="36" name="Rectangle 5">
            <a:extLst>
              <a:ext uri="{FF2B5EF4-FFF2-40B4-BE49-F238E27FC236}">
                <a16:creationId xmlns:a16="http://schemas.microsoft.com/office/drawing/2014/main" id="{7D904FC9-FC35-442A-AC4D-E03AC69A6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4577" y="959405"/>
            <a:ext cx="301875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600" dirty="0">
                <a:solidFill>
                  <a:schemeClr val="tx1"/>
                </a:solidFill>
                <a:latin typeface="Gilroy-ExtraBold"/>
              </a:rPr>
              <a:t>дружелюбное сопровождение;</a:t>
            </a:r>
          </a:p>
          <a:p>
            <a:pPr lvl="0" eaLnBrk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600" dirty="0">
                <a:solidFill>
                  <a:schemeClr val="tx1"/>
                </a:solidFill>
                <a:latin typeface="Gilroy-ExtraBold"/>
              </a:rPr>
              <a:t>вовлечение через игру;</a:t>
            </a:r>
          </a:p>
          <a:p>
            <a:pPr lvl="0" eaLnBrk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600" dirty="0">
                <a:solidFill>
                  <a:schemeClr val="tx1"/>
                </a:solidFill>
                <a:latin typeface="Gilroy-ExtraBold"/>
              </a:rPr>
              <a:t>персональное внимание;</a:t>
            </a:r>
          </a:p>
          <a:p>
            <a:pPr lvl="0" eaLnBrk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600" dirty="0">
                <a:solidFill>
                  <a:schemeClr val="tx1"/>
                </a:solidFill>
                <a:latin typeface="Gilroy-ExtraBold"/>
              </a:rPr>
              <a:t>обратная связь;</a:t>
            </a:r>
          </a:p>
          <a:p>
            <a:pPr lvl="0" eaLnBrk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600" dirty="0">
                <a:solidFill>
                  <a:schemeClr val="tx1"/>
                </a:solidFill>
                <a:latin typeface="Gilroy-ExtraBold"/>
              </a:rPr>
              <a:t>программы лояльности.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roy-ExtraBold"/>
            </a:endParaRPr>
          </a:p>
        </p:txBody>
      </p:sp>
      <p:sp>
        <p:nvSpPr>
          <p:cNvPr id="39" name="Rectangle 7">
            <a:extLst>
              <a:ext uri="{FF2B5EF4-FFF2-40B4-BE49-F238E27FC236}">
                <a16:creationId xmlns:a16="http://schemas.microsoft.com/office/drawing/2014/main" id="{BCEB1B0C-75CF-4C15-A720-1CAA673A5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701" y="2790242"/>
            <a:ext cx="272448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социальные сети;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сарафанное радио;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партнёрские акции;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мероприятия и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спецдни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офлайн-продвижение.</a:t>
            </a:r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7F8747CB-8773-4706-A298-89C0C0563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7171" y="1822522"/>
            <a:ext cx="219149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молодёжь 18–35 лет;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студенты УГТУ;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работники нефтегазовой отрасли;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офисные сотрудники;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семьи (доп. сегмент).</a:t>
            </a:r>
          </a:p>
        </p:txBody>
      </p:sp>
      <p:sp>
        <p:nvSpPr>
          <p:cNvPr id="44" name="Rectangle 10">
            <a:extLst>
              <a:ext uri="{FF2B5EF4-FFF2-40B4-BE49-F238E27FC236}">
                <a16:creationId xmlns:a16="http://schemas.microsoft.com/office/drawing/2014/main" id="{581D246A-36CB-4C63-8C1D-CF53603A9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452" y="5055684"/>
            <a:ext cx="338773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аренда помещения;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заработная плата;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продукты питания;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коммунальные услуги;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маркетинг;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амортизация оборудования.</a:t>
            </a:r>
          </a:p>
        </p:txBody>
      </p:sp>
      <p:sp>
        <p:nvSpPr>
          <p:cNvPr id="46" name="Rectangle 11">
            <a:extLst>
              <a:ext uri="{FF2B5EF4-FFF2-40B4-BE49-F238E27FC236}">
                <a16:creationId xmlns:a16="http://schemas.microsoft.com/office/drawing/2014/main" id="{C39C4EE7-839E-403B-AE7B-978BCB513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3764" y="5103665"/>
            <a:ext cx="599375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посещение кафе;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формат «кафе + квест»;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групповые и корпоративные мероприятия;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тематические вечера;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roy-ExtraBold"/>
              </a:rPr>
              <a:t>сертификаты.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roy-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72699073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3664</TotalTime>
  <Words>1092</Words>
  <Application>Microsoft Office PowerPoint</Application>
  <PresentationFormat>Широкоэкранный</PresentationFormat>
  <Paragraphs>445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Gilroy-Bold</vt:lpstr>
      <vt:lpstr>Gilroy-ExtraBold</vt:lpstr>
      <vt:lpstr>Gilroy-Light</vt:lpstr>
      <vt:lpstr>Helvetica</vt:lpstr>
      <vt:lpstr>Helvetica Neue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Бокарева</dc:creator>
  <cp:lastModifiedBy>Арина</cp:lastModifiedBy>
  <cp:revision>72</cp:revision>
  <dcterms:modified xsi:type="dcterms:W3CDTF">2025-12-22T17:08:47Z</dcterms:modified>
</cp:coreProperties>
</file>