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267" r:id="rId3"/>
    <p:sldId id="279" r:id="rId4"/>
    <p:sldId id="268" r:id="rId5"/>
    <p:sldId id="269" r:id="rId6"/>
    <p:sldId id="270" r:id="rId7"/>
    <p:sldId id="281" r:id="rId8"/>
    <p:sldId id="283" r:id="rId9"/>
    <p:sldId id="280" r:id="rId10"/>
    <p:sldId id="282" r:id="rId11"/>
    <p:sldId id="276" r:id="rId12"/>
    <p:sldId id="275" r:id="rId13"/>
  </p:sldIdLst>
  <p:sldSz cx="20104100" cy="11309350"/>
  <p:notesSz cx="20104100" cy="11309350"/>
  <p:embeddedFontLst>
    <p:embeddedFont>
      <p:font typeface="Palatino Linotype" panose="02040502050505030304" pitchFamily="18" charset="0"/>
      <p:regular r:id="rId15"/>
      <p:bold r:id="rId16"/>
      <p:italic r:id="rId17"/>
      <p:bold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Lato" panose="020B0604020202020204" charset="0"/>
      <p:regular r:id="rId23"/>
      <p:bold r:id="rId24"/>
      <p:italic r:id="rId25"/>
      <p:boldItalic r:id="rId26"/>
    </p:embeddedFont>
    <p:embeddedFont>
      <p:font typeface="Bodoni MT Black" panose="02070A03080606020203" pitchFamily="18" charset="0"/>
      <p:bold r:id="rId27"/>
      <p:boldItalic r:id="rId28"/>
    </p:embeddedFont>
    <p:embeddedFont>
      <p:font typeface="Garamond" panose="02020404030301010803" pitchFamily="18" charset="0"/>
      <p:regular r:id="rId29"/>
      <p:bold r:id="rId30"/>
      <p:italic r:id="rId31"/>
    </p:embeddedFont>
    <p:embeddedFont>
      <p:font typeface="Segoe UI" panose="020B0502040204020203" pitchFamily="34" charset="0"/>
      <p:regular r:id="rId32"/>
      <p:bold r:id="rId33"/>
      <p:italic r:id="rId34"/>
      <p:boldItalic r:id="rId3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CC"/>
    <a:srgbClr val="CC00FF"/>
    <a:srgbClr val="9933FF"/>
    <a:srgbClr val="054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89" autoAdjust="0"/>
    <p:restoredTop sz="96370" autoAdjust="0"/>
  </p:normalViewPr>
  <p:slideViewPr>
    <p:cSldViewPr>
      <p:cViewPr varScale="1">
        <p:scale>
          <a:sx n="68" d="100"/>
          <a:sy n="68" d="100"/>
        </p:scale>
        <p:origin x="33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font" Target="fonts/font2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658DBA-5F70-4786-96A4-7EF102722361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041F2D-396C-460B-8F44-53EBC2D08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75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41F2D-396C-460B-8F44-53EBC2D0825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339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7.e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5.png"/><Relationship Id="rId7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5.png"/><Relationship Id="rId7" Type="http://schemas.openxmlformats.org/officeDocument/2006/relationships/image" Target="../media/image2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одзаголовок 2"/>
          <p:cNvSpPr txBox="1">
            <a:spLocks/>
          </p:cNvSpPr>
          <p:nvPr/>
        </p:nvSpPr>
        <p:spPr>
          <a:xfrm>
            <a:off x="298450" y="3377535"/>
            <a:ext cx="11049000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700" b="1" kern="0" dirty="0">
                <a:solidFill>
                  <a:srgbClr val="9933FF"/>
                </a:solidFill>
              </a:rPr>
              <a:t>Разработка </a:t>
            </a:r>
            <a:r>
              <a:rPr lang="ru-RU" sz="4700" b="1" kern="0" dirty="0" smtClean="0">
                <a:solidFill>
                  <a:srgbClr val="9933FF"/>
                </a:solidFill>
              </a:rPr>
              <a:t>технологии </a:t>
            </a:r>
            <a:r>
              <a:rPr lang="ru-RU" sz="4700" b="1" kern="0" dirty="0" err="1">
                <a:solidFill>
                  <a:srgbClr val="9933FF"/>
                </a:solidFill>
              </a:rPr>
              <a:t>биоремедиации</a:t>
            </a:r>
            <a:r>
              <a:rPr lang="ru-RU" sz="4700" b="1" kern="0" dirty="0">
                <a:solidFill>
                  <a:srgbClr val="9933FF"/>
                </a:solidFill>
              </a:rPr>
              <a:t> </a:t>
            </a:r>
            <a:r>
              <a:rPr lang="ru-RU" sz="4700" b="1" kern="0" dirty="0" err="1">
                <a:solidFill>
                  <a:srgbClr val="9933FF"/>
                </a:solidFill>
              </a:rPr>
              <a:t>нефтезагрязненных</a:t>
            </a:r>
            <a:r>
              <a:rPr lang="ru-RU" sz="4700" b="1" kern="0" dirty="0">
                <a:solidFill>
                  <a:srgbClr val="9933FF"/>
                </a:solidFill>
              </a:rPr>
              <a:t> объектов путем использования микроорганизмов-деструкторов нефти</a:t>
            </a: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298450" y="8078901"/>
            <a:ext cx="9970130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solidFill>
                  <a:srgbClr val="9933FF"/>
                </a:solidFill>
              </a:rPr>
              <a:t>Фокус-группа </a:t>
            </a:r>
            <a:r>
              <a:rPr lang="ru-RU" sz="2800" dirty="0" smtClean="0">
                <a:solidFill>
                  <a:srgbClr val="9933FF"/>
                </a:solidFill>
              </a:rPr>
              <a:t>№1 «Современные </a:t>
            </a:r>
            <a:r>
              <a:rPr lang="ru-RU" sz="2800" dirty="0">
                <a:solidFill>
                  <a:srgbClr val="9933FF"/>
                </a:solidFill>
              </a:rPr>
              <a:t>материалы нового поколения и технологии для развития перспективных производственных технологий, ресурсосберегающей энергетики, медицины будущего и защиты окружающей среды»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450" y="0"/>
            <a:ext cx="9137650" cy="1130935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133" y="987525"/>
            <a:ext cx="2362200" cy="619962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0000"/>
                    </a14:imgEffect>
                    <a14:imgEffect>
                      <a14:brightnessContrast bright="-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889646"/>
            <a:ext cx="1643176" cy="81572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6492876"/>
            <a:ext cx="6397194" cy="718350"/>
          </a:xfrm>
          <a:prstGeom prst="rect">
            <a:avLst/>
          </a:prstGeom>
        </p:spPr>
      </p:pic>
      <p:sp>
        <p:nvSpPr>
          <p:cNvPr id="27" name="Подзаголовок 2"/>
          <p:cNvSpPr txBox="1">
            <a:spLocks/>
          </p:cNvSpPr>
          <p:nvPr/>
        </p:nvSpPr>
        <p:spPr>
          <a:xfrm>
            <a:off x="15684500" y="7406632"/>
            <a:ext cx="4419600" cy="51927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2800" kern="0" spc="600" dirty="0">
              <a:solidFill>
                <a:schemeClr val="bg1"/>
              </a:solidFill>
            </a:endParaRPr>
          </a:p>
        </p:txBody>
      </p:sp>
      <p:sp>
        <p:nvSpPr>
          <p:cNvPr id="28" name="Подзаголовок 2"/>
          <p:cNvSpPr txBox="1">
            <a:spLocks/>
          </p:cNvSpPr>
          <p:nvPr/>
        </p:nvSpPr>
        <p:spPr>
          <a:xfrm>
            <a:off x="18339430" y="9617075"/>
            <a:ext cx="1371600" cy="5852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spc="600" dirty="0" smtClean="0">
                <a:solidFill>
                  <a:schemeClr val="bg1"/>
                </a:solidFill>
              </a:rPr>
              <a:t>202</a:t>
            </a:r>
            <a:r>
              <a:rPr lang="en-US" sz="2800" b="1" spc="600" dirty="0" smtClean="0">
                <a:solidFill>
                  <a:schemeClr val="bg1"/>
                </a:solidFill>
              </a:rPr>
              <a:t>3</a:t>
            </a:r>
            <a:endParaRPr lang="ru-RU" sz="2800" b="1" kern="0" spc="6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10627175" cy="45024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50" y="747055"/>
            <a:ext cx="1600200" cy="160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670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Проблема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1225550" y="1574286"/>
            <a:ext cx="17894300" cy="4933893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>
                <a:solidFill>
                  <a:srgbClr val="9933FF"/>
                </a:solidFill>
              </a:rPr>
              <a:t>Загрязнение природных экосистем нефтью и нефтепродуктами</a:t>
            </a:r>
            <a:r>
              <a:rPr lang="ru-RU" sz="3200" b="1" dirty="0">
                <a:solidFill>
                  <a:srgbClr val="9933FF"/>
                </a:solidFill>
              </a:rPr>
              <a:t> </a:t>
            </a:r>
            <a:r>
              <a:rPr lang="ru-RU" sz="3200" dirty="0">
                <a:solidFill>
                  <a:srgbClr val="9933FF"/>
                </a:solidFill>
              </a:rPr>
              <a:t>происходит на всех этапах работ во всех отраслях нефтегазового комплекса, а также в хозяйственной деятельности. Согласно экспертным оценкам, потери нефти в мире при ее добыче, переработке и использовании превышают 45 </a:t>
            </a:r>
            <a:r>
              <a:rPr lang="ru-RU" sz="3200" dirty="0" smtClean="0">
                <a:solidFill>
                  <a:srgbClr val="9933FF"/>
                </a:solidFill>
              </a:rPr>
              <a:t>млн </a:t>
            </a:r>
            <a:r>
              <a:rPr lang="ru-RU" sz="3200" dirty="0">
                <a:solidFill>
                  <a:srgbClr val="9933FF"/>
                </a:solidFill>
              </a:rPr>
              <a:t>тонн в год, или 2% от ее </a:t>
            </a:r>
            <a:r>
              <a:rPr lang="ru-RU" sz="3200" dirty="0" smtClean="0">
                <a:solidFill>
                  <a:srgbClr val="9933FF"/>
                </a:solidFill>
              </a:rPr>
              <a:t>добычи</a:t>
            </a:r>
            <a:endParaRPr lang="en-US" sz="3200" dirty="0" smtClean="0">
              <a:solidFill>
                <a:srgbClr val="9933FF"/>
              </a:solidFill>
            </a:endParaRPr>
          </a:p>
          <a:p>
            <a:endParaRPr lang="ru-RU" sz="32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836" y="3908365"/>
            <a:ext cx="8595035" cy="5029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/>
          <a:srcRect l="15000" t="15926" r="27083" b="18889"/>
          <a:stretch/>
        </p:blipFill>
        <p:spPr>
          <a:xfrm>
            <a:off x="10950154" y="3899792"/>
            <a:ext cx="7957392" cy="503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80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14300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 smtClean="0">
                <a:solidFill>
                  <a:srgbClr val="9933FF"/>
                </a:solidFill>
              </a:rPr>
              <a:t>«Держатели» проблемы</a:t>
            </a:r>
            <a:endParaRPr lang="ru-RU" sz="4800" b="1" kern="0" dirty="0">
              <a:solidFill>
                <a:srgbClr val="9933FF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55650" y="1871570"/>
            <a:ext cx="2033904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1450" indent="-914400">
              <a:buFont typeface="Wingdings" panose="05000000000000000000" pitchFamily="2" charset="2"/>
              <a:buChar char="ü"/>
            </a:pPr>
            <a:r>
              <a:rPr lang="ru-RU" sz="4000" b="1" kern="0" dirty="0">
                <a:solidFill>
                  <a:srgbClr val="9933FF"/>
                </a:solidFill>
              </a:rPr>
              <a:t>ОАО РЖД</a:t>
            </a:r>
          </a:p>
          <a:p>
            <a:pPr marL="1441450" indent="-914400">
              <a:buFont typeface="Wingdings" panose="05000000000000000000" pitchFamily="2" charset="2"/>
              <a:buChar char="ü"/>
            </a:pPr>
            <a:r>
              <a:rPr lang="ru-RU" sz="4000" b="1" kern="0" dirty="0" smtClean="0">
                <a:solidFill>
                  <a:srgbClr val="9933FF"/>
                </a:solidFill>
              </a:rPr>
              <a:t>Нефтедобывающие </a:t>
            </a:r>
            <a:r>
              <a:rPr lang="ru-RU" sz="4000" b="1" kern="0" dirty="0" smtClean="0">
                <a:solidFill>
                  <a:srgbClr val="9933FF"/>
                </a:solidFill>
              </a:rPr>
              <a:t>компании </a:t>
            </a:r>
          </a:p>
          <a:p>
            <a:pPr marL="1441450" indent="-914400">
              <a:buFont typeface="Wingdings" panose="05000000000000000000" pitchFamily="2" charset="2"/>
              <a:buChar char="ü"/>
            </a:pPr>
            <a:r>
              <a:rPr lang="ru-RU" sz="4000" b="1" kern="0" dirty="0" smtClean="0">
                <a:solidFill>
                  <a:srgbClr val="9933FF"/>
                </a:solidFill>
              </a:rPr>
              <a:t>Компании</a:t>
            </a:r>
            <a:r>
              <a:rPr lang="ru-RU" sz="4000" b="1" kern="0" dirty="0">
                <a:solidFill>
                  <a:srgbClr val="9933FF"/>
                </a:solidFill>
              </a:rPr>
              <a:t>, перевозчики </a:t>
            </a:r>
            <a:r>
              <a:rPr lang="ru-RU" sz="4000" b="1" kern="0" dirty="0" smtClean="0">
                <a:solidFill>
                  <a:srgbClr val="9933FF"/>
                </a:solidFill>
              </a:rPr>
              <a:t>нефтепродуктов </a:t>
            </a:r>
            <a:endParaRPr lang="ru-RU" sz="4000" b="1" kern="0" dirty="0">
              <a:solidFill>
                <a:srgbClr val="9933FF"/>
              </a:solidFill>
            </a:endParaRPr>
          </a:p>
          <a:p>
            <a:pPr marL="1441450" indent="-914400">
              <a:buFont typeface="Wingdings" panose="05000000000000000000" pitchFamily="2" charset="2"/>
              <a:buChar char="ü"/>
            </a:pPr>
            <a:r>
              <a:rPr lang="ru-RU" sz="4000" b="1" kern="0" dirty="0" smtClean="0">
                <a:solidFill>
                  <a:srgbClr val="9933FF"/>
                </a:solidFill>
              </a:rPr>
              <a:t>Организации</a:t>
            </a:r>
            <a:r>
              <a:rPr lang="ru-RU" sz="4000" b="1" kern="0" dirty="0">
                <a:solidFill>
                  <a:srgbClr val="9933FF"/>
                </a:solidFill>
              </a:rPr>
              <a:t>, обеспечивающие работу нефтепроводов </a:t>
            </a:r>
          </a:p>
          <a:p>
            <a:pPr marL="1441450" indent="-914400">
              <a:buFont typeface="Wingdings" panose="05000000000000000000" pitchFamily="2" charset="2"/>
              <a:buChar char="ü"/>
            </a:pPr>
            <a:r>
              <a:rPr lang="ru-RU" sz="4000" b="1" kern="0" dirty="0" smtClean="0">
                <a:solidFill>
                  <a:srgbClr val="9933FF"/>
                </a:solidFill>
              </a:rPr>
              <a:t>Компании</a:t>
            </a:r>
            <a:r>
              <a:rPr lang="ru-RU" sz="4000" b="1" kern="0" dirty="0">
                <a:solidFill>
                  <a:srgbClr val="9933FF"/>
                </a:solidFill>
              </a:rPr>
              <a:t>, обеспечивающие ликвидацию последствий аварий </a:t>
            </a:r>
          </a:p>
          <a:p>
            <a:pPr marL="1441450" indent="-914400">
              <a:buFont typeface="Wingdings" panose="05000000000000000000" pitchFamily="2" charset="2"/>
              <a:buChar char="ü"/>
            </a:pPr>
            <a:r>
              <a:rPr lang="ru-RU" sz="4000" b="1" kern="0" dirty="0" smtClean="0">
                <a:solidFill>
                  <a:srgbClr val="9933FF"/>
                </a:solidFill>
              </a:rPr>
              <a:t>Организации </a:t>
            </a:r>
            <a:r>
              <a:rPr lang="ru-RU" sz="4000" b="1" kern="0" dirty="0">
                <a:solidFill>
                  <a:srgbClr val="9933FF"/>
                </a:solidFill>
              </a:rPr>
              <a:t>по хранению и реализации </a:t>
            </a:r>
            <a:r>
              <a:rPr lang="ru-RU" sz="4000" b="1" kern="0" dirty="0" smtClean="0">
                <a:solidFill>
                  <a:srgbClr val="9933FF"/>
                </a:solidFill>
              </a:rPr>
              <a:t>нефтепродуктов</a:t>
            </a:r>
            <a:endParaRPr lang="ru-RU" sz="4000" b="1" kern="0" dirty="0">
              <a:solidFill>
                <a:srgbClr val="9933FF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3850" y="6366909"/>
            <a:ext cx="5187222" cy="333263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314" y="6384840"/>
            <a:ext cx="4972050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0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670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 smtClean="0">
                <a:solidFill>
                  <a:srgbClr val="9933FF"/>
                </a:solidFill>
              </a:rPr>
              <a:t>Решение</a:t>
            </a:r>
            <a:endParaRPr lang="ru-RU" sz="4800" b="1" kern="0" dirty="0">
              <a:solidFill>
                <a:srgbClr val="9933FF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180" y="3652003"/>
            <a:ext cx="8294436" cy="6086439"/>
          </a:xfrm>
          <a:prstGeom prst="rect">
            <a:avLst/>
          </a:prstGeom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1212851" y="1440531"/>
            <a:ext cx="17297400" cy="266757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 </a:t>
            </a:r>
          </a:p>
          <a:p>
            <a:r>
              <a:rPr lang="ru-RU" sz="3200" dirty="0">
                <a:solidFill>
                  <a:srgbClr val="9933FF"/>
                </a:solidFill>
              </a:rPr>
              <a:t>Р</a:t>
            </a:r>
            <a:r>
              <a:rPr lang="ru-RU" sz="3200" dirty="0" smtClean="0">
                <a:solidFill>
                  <a:srgbClr val="9933FF"/>
                </a:solidFill>
              </a:rPr>
              <a:t>азработка, создание и организация производства эффективного коммерческого препарата, созданного на основе ассоциаций микроорганизмов </a:t>
            </a:r>
            <a:r>
              <a:rPr lang="ru-RU" sz="3200" dirty="0" err="1" smtClean="0">
                <a:solidFill>
                  <a:srgbClr val="9933FF"/>
                </a:solidFill>
              </a:rPr>
              <a:t>нефтедеструкторов</a:t>
            </a:r>
            <a:r>
              <a:rPr lang="ru-RU" sz="3200" dirty="0" smtClean="0">
                <a:solidFill>
                  <a:srgbClr val="9933FF"/>
                </a:solidFill>
              </a:rPr>
              <a:t> для очистки </a:t>
            </a:r>
            <a:r>
              <a:rPr lang="ru-RU" sz="3200" dirty="0" err="1" smtClean="0">
                <a:solidFill>
                  <a:srgbClr val="9933FF"/>
                </a:solidFill>
              </a:rPr>
              <a:t>нефтезагрязненных</a:t>
            </a:r>
            <a:r>
              <a:rPr lang="ru-RU" sz="3200" dirty="0" smtClean="0">
                <a:solidFill>
                  <a:srgbClr val="9933FF"/>
                </a:solidFill>
              </a:rPr>
              <a:t> объектов и </a:t>
            </a:r>
            <a:r>
              <a:rPr lang="ru-RU" sz="3200" dirty="0" smtClean="0">
                <a:solidFill>
                  <a:srgbClr val="9933FF"/>
                </a:solidFill>
              </a:rPr>
              <a:t>территорий</a:t>
            </a:r>
            <a:r>
              <a:rPr lang="en-US" sz="3200" dirty="0" smtClean="0">
                <a:solidFill>
                  <a:srgbClr val="9933FF"/>
                </a:solidFill>
              </a:rPr>
              <a:t> </a:t>
            </a:r>
            <a:r>
              <a:rPr lang="ru-RU" sz="3200" dirty="0" smtClean="0">
                <a:solidFill>
                  <a:srgbClr val="9933FF"/>
                </a:solidFill>
              </a:rPr>
              <a:t>Каспийского региона</a:t>
            </a:r>
            <a:endParaRPr lang="ru-RU" sz="3200" dirty="0">
              <a:solidFill>
                <a:srgbClr val="9933FF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23602" y="3412265"/>
            <a:ext cx="3482188" cy="44017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60" r="8147"/>
          <a:stretch/>
        </p:blipFill>
        <p:spPr>
          <a:xfrm>
            <a:off x="15874192" y="3412265"/>
            <a:ext cx="3537395" cy="437601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838671" y="7992177"/>
            <a:ext cx="1005205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9933FF"/>
                </a:solidFill>
              </a:rPr>
              <a:t>Снимки территории </a:t>
            </a:r>
          </a:p>
          <a:p>
            <a:pPr algn="ctr"/>
            <a:r>
              <a:rPr lang="ru-RU" sz="2400" b="1" dirty="0">
                <a:solidFill>
                  <a:srgbClr val="9933FF"/>
                </a:solidFill>
              </a:rPr>
              <a:t>до обработки препаратом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778452" y="7992177"/>
            <a:ext cx="1005205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9933FF"/>
                </a:solidFill>
              </a:rPr>
              <a:t>Снимки территории </a:t>
            </a:r>
          </a:p>
          <a:p>
            <a:pPr algn="ctr"/>
            <a:r>
              <a:rPr lang="ru-RU" sz="2400" b="1" dirty="0">
                <a:solidFill>
                  <a:srgbClr val="9933FF"/>
                </a:solidFill>
              </a:rPr>
              <a:t>через 2 месяца после обработки</a:t>
            </a:r>
          </a:p>
        </p:txBody>
      </p:sp>
    </p:spTree>
    <p:extLst>
      <p:ext uri="{BB962C8B-B14F-4D97-AF65-F5344CB8AC3E}">
        <p14:creationId xmlns:p14="http://schemas.microsoft.com/office/powerpoint/2010/main" val="225464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https://i.pinimg.com/originals/e7/70/8f/e7708fe482bf47b9b8a2123b9d3a765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616" y="0"/>
            <a:ext cx="4857035" cy="2324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670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Научная новизна идеи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55994" y="2466306"/>
            <a:ext cx="185742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CC00FF"/>
                </a:solidFill>
              </a:rPr>
              <a:t>Инновационный </a:t>
            </a:r>
            <a:r>
              <a:rPr lang="ru-RU" sz="3200" dirty="0" smtClean="0">
                <a:solidFill>
                  <a:srgbClr val="CC00FF"/>
                </a:solidFill>
              </a:rPr>
              <a:t>препарат, состоящий </a:t>
            </a:r>
            <a:r>
              <a:rPr lang="ru-RU" sz="3200" dirty="0">
                <a:solidFill>
                  <a:srgbClr val="CC00FF"/>
                </a:solidFill>
              </a:rPr>
              <a:t>из ассоциации аборигенных микроорганизмов </a:t>
            </a:r>
            <a:r>
              <a:rPr lang="ru-RU" sz="3200" dirty="0" err="1">
                <a:solidFill>
                  <a:srgbClr val="CC00FF"/>
                </a:solidFill>
              </a:rPr>
              <a:t>декструкторов</a:t>
            </a:r>
            <a:r>
              <a:rPr lang="ru-RU" sz="3200" dirty="0">
                <a:solidFill>
                  <a:srgbClr val="CC00FF"/>
                </a:solidFill>
              </a:rPr>
              <a:t> нефти и </a:t>
            </a:r>
            <a:r>
              <a:rPr lang="ru-RU" sz="3200" dirty="0" smtClean="0">
                <a:solidFill>
                  <a:srgbClr val="CC00FF"/>
                </a:solidFill>
              </a:rPr>
              <a:t>нефтепродуктов является уникальным, </a:t>
            </a:r>
            <a:r>
              <a:rPr lang="ru-RU" sz="3200" dirty="0">
                <a:solidFill>
                  <a:srgbClr val="CC00FF"/>
                </a:solidFill>
              </a:rPr>
              <a:t>новым, ранее не существующим </a:t>
            </a:r>
            <a:r>
              <a:rPr lang="ru-RU" sz="3200" dirty="0" smtClean="0">
                <a:solidFill>
                  <a:srgbClr val="CC00FF"/>
                </a:solidFill>
              </a:rPr>
              <a:t>продуктом</a:t>
            </a:r>
            <a:endParaRPr lang="ru-RU" sz="3200" dirty="0">
              <a:solidFill>
                <a:srgbClr val="CC00F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692288" y="5746473"/>
            <a:ext cx="4956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ln/>
                <a:solidFill>
                  <a:schemeClr val="accent3"/>
                </a:solidFill>
                <a:latin typeface="Bodoni MT Black" panose="02070A03080606020203" pitchFamily="18" charset="0"/>
              </a:rPr>
              <a:t>NATURAL </a:t>
            </a:r>
            <a:endParaRPr lang="ru-RU" sz="3600" b="1" dirty="0" smtClean="0">
              <a:ln/>
              <a:solidFill>
                <a:schemeClr val="accent3"/>
              </a:solidFill>
              <a:latin typeface="Garamond" panose="02020404030301010803" pitchFamily="18" charset="0"/>
            </a:endParaRPr>
          </a:p>
          <a:p>
            <a:r>
              <a:rPr lang="en-US" sz="3600" b="1" dirty="0" smtClean="0">
                <a:ln/>
                <a:solidFill>
                  <a:schemeClr val="accent3"/>
                </a:solidFill>
                <a:latin typeface="Bodoni MT Black" panose="02070A03080606020203" pitchFamily="18" charset="0"/>
              </a:rPr>
              <a:t>REDUCERS</a:t>
            </a:r>
            <a:endParaRPr lang="ru-RU" sz="3600" b="1" dirty="0">
              <a:ln/>
              <a:solidFill>
                <a:schemeClr val="accent3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1026" name="Picture 2" descr="https://cdn1.iconfinder.com/data/icons/corona-virus-12/64/drug-virus-covid19-corona-health-102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5279" y="5503625"/>
            <a:ext cx="3594652" cy="3594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236" y="4265651"/>
            <a:ext cx="4151813" cy="510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040" y="4265651"/>
            <a:ext cx="3989421" cy="5102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66199" y="9289442"/>
            <a:ext cx="72325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Исходная толщина нефтяной пленки </a:t>
            </a:r>
            <a:endParaRPr lang="ru-RU" sz="3200" b="1" dirty="0" smtClean="0"/>
          </a:p>
          <a:p>
            <a:pPr algn="ctr"/>
            <a:r>
              <a:rPr lang="ru-RU" sz="3200" b="1" dirty="0" smtClean="0"/>
              <a:t>на </a:t>
            </a:r>
            <a:r>
              <a:rPr lang="ru-RU" sz="3200" b="1" dirty="0"/>
              <a:t>водной поверхности </a:t>
            </a:r>
            <a:r>
              <a:rPr lang="ru-RU" sz="3200" b="1" dirty="0" smtClean="0"/>
              <a:t>– </a:t>
            </a:r>
            <a:r>
              <a:rPr lang="ru-RU" sz="3200" b="1" dirty="0"/>
              <a:t>до 2 </a:t>
            </a:r>
            <a:r>
              <a:rPr lang="ru-RU" sz="3200" b="1" dirty="0" smtClean="0"/>
              <a:t>см </a:t>
            </a:r>
          </a:p>
          <a:p>
            <a:pPr algn="ctr"/>
            <a:r>
              <a:rPr lang="ru-RU" sz="3200" b="1" dirty="0" smtClean="0"/>
              <a:t>(до обработки)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141156" y="8880909"/>
            <a:ext cx="343484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pPr algn="ctr"/>
            <a:endParaRPr lang="ru-RU" b="1" dirty="0"/>
          </a:p>
          <a:p>
            <a:pPr algn="ctr"/>
            <a:r>
              <a:rPr lang="ru-RU" sz="3200" b="1" dirty="0"/>
              <a:t>Через 30 дней </a:t>
            </a:r>
            <a:endParaRPr lang="ru-RU" sz="3200" b="1" dirty="0" smtClean="0"/>
          </a:p>
          <a:p>
            <a:pPr algn="ctr"/>
            <a:r>
              <a:rPr lang="ru-RU" sz="3200" b="1" dirty="0" smtClean="0"/>
              <a:t>(после обработки)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87483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8991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Техническая значимость идеи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00250" y="2929360"/>
            <a:ext cx="3752850" cy="37528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1" t="12113" r="54614"/>
          <a:stretch/>
        </p:blipFill>
        <p:spPr>
          <a:xfrm>
            <a:off x="1515382" y="2181877"/>
            <a:ext cx="1371600" cy="7200901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4011146" y="2228884"/>
            <a:ext cx="8834664" cy="18204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Бактериальные </a:t>
            </a:r>
            <a:r>
              <a:rPr lang="ru-RU" sz="2800" b="1" dirty="0" smtClean="0"/>
              <a:t>продуценты,  </a:t>
            </a:r>
            <a:r>
              <a:rPr lang="ru-RU" sz="2800" b="1" dirty="0"/>
              <a:t>входящие в ассоциацию </a:t>
            </a:r>
            <a:r>
              <a:rPr lang="ru-RU" sz="2800" b="1" dirty="0" smtClean="0"/>
              <a:t>препарата,  являются </a:t>
            </a:r>
            <a:r>
              <a:rPr lang="ru-RU" sz="2800" b="1" dirty="0"/>
              <a:t>непатогенными </a:t>
            </a:r>
            <a:r>
              <a:rPr lang="ru-RU" sz="2800" b="1" dirty="0" smtClean="0"/>
              <a:t>штаммами</a:t>
            </a:r>
            <a:endParaRPr lang="ru-RU" sz="2800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038278" y="4660720"/>
            <a:ext cx="8834664" cy="202149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Нефтяные углеводороды под действием препарата </a:t>
            </a:r>
            <a:r>
              <a:rPr lang="ru-RU" sz="2800" b="1" dirty="0" smtClean="0"/>
              <a:t>трансформируются </a:t>
            </a:r>
            <a:r>
              <a:rPr lang="ru-RU" sz="2800" b="1" dirty="0"/>
              <a:t>в органическое вещество биомассы и безвредные для экосистемы продукты: воду и углекислый </a:t>
            </a:r>
            <a:r>
              <a:rPr lang="ru-RU" sz="2800" b="1" dirty="0" smtClean="0"/>
              <a:t>газ</a:t>
            </a:r>
            <a:endParaRPr lang="ru-RU" sz="2800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072337" y="7293600"/>
            <a:ext cx="8839200" cy="208917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Препарат не образует </a:t>
            </a:r>
            <a:r>
              <a:rPr lang="ru-RU" sz="2800" b="1" dirty="0"/>
              <a:t>вредных </a:t>
            </a:r>
            <a:r>
              <a:rPr lang="ru-RU" sz="2800" b="1" dirty="0" err="1"/>
              <a:t>газовоздушных</a:t>
            </a:r>
            <a:r>
              <a:rPr lang="ru-RU" sz="2800" b="1" dirty="0"/>
              <a:t> выбросов, жидких и твердых </a:t>
            </a:r>
            <a:r>
              <a:rPr lang="ru-RU" sz="2800" b="1" dirty="0" smtClean="0"/>
              <a:t>отходов и не </a:t>
            </a:r>
            <a:r>
              <a:rPr lang="ru-RU" sz="2800" b="1" dirty="0"/>
              <a:t>оказывает вредного воздействия на гидробионтов и растительные </a:t>
            </a:r>
            <a:r>
              <a:rPr lang="ru-RU" sz="2800" b="1" dirty="0" smtClean="0"/>
              <a:t>сообщества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6138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03632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Перспективы коммерциализации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1703" y="1551562"/>
            <a:ext cx="3854303" cy="256037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t="35925" b="30707"/>
          <a:stretch/>
        </p:blipFill>
        <p:spPr>
          <a:xfrm>
            <a:off x="4496303" y="3533073"/>
            <a:ext cx="1743378" cy="6113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0450" y="1553180"/>
            <a:ext cx="3749999" cy="255875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680450" y="1527437"/>
            <a:ext cx="179541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b="1" dirty="0" smtClean="0">
                <a:ln/>
                <a:solidFill>
                  <a:schemeClr val="accent3"/>
                </a:solidFill>
                <a:latin typeface="Bodoni MT Black" panose="02070A03080606020203" pitchFamily="18" charset="0"/>
              </a:rPr>
              <a:t>NATURAL </a:t>
            </a:r>
            <a:endParaRPr lang="ru-RU" b="1" dirty="0" smtClean="0">
              <a:ln/>
              <a:solidFill>
                <a:schemeClr val="accent3"/>
              </a:solidFill>
              <a:latin typeface="Garamond" panose="02020404030301010803" pitchFamily="18" charset="0"/>
            </a:endParaRPr>
          </a:p>
          <a:p>
            <a:r>
              <a:rPr lang="en-US" b="1" dirty="0" smtClean="0">
                <a:ln/>
                <a:solidFill>
                  <a:schemeClr val="accent3"/>
                </a:solidFill>
                <a:latin typeface="Bodoni MT Black" panose="02070A03080606020203" pitchFamily="18" charset="0"/>
              </a:rPr>
              <a:t>REDUCERS</a:t>
            </a:r>
            <a:endParaRPr lang="ru-RU" b="1" dirty="0" smtClean="0">
              <a:ln/>
              <a:solidFill>
                <a:schemeClr val="accent3"/>
              </a:solidFill>
              <a:latin typeface="Bodoni MT Black" panose="02070A03080606020203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34328" y="6204086"/>
            <a:ext cx="3091214" cy="1066833"/>
          </a:xfrm>
          <a:prstGeom prst="roundRect">
            <a:avLst>
              <a:gd name="adj" fmla="val 12134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Эффективен только при низких температурах </a:t>
            </a:r>
          </a:p>
          <a:p>
            <a:pPr algn="ctr"/>
            <a:r>
              <a:rPr lang="ru-RU" sz="2000" b="1" dirty="0" smtClean="0"/>
              <a:t>до </a:t>
            </a:r>
            <a:r>
              <a:rPr lang="ru-RU" sz="2000" b="1" kern="0" dirty="0">
                <a:solidFill>
                  <a:sysClr val="windowText" lastClr="000000"/>
                </a:solidFill>
              </a:rPr>
              <a:t>+1ºС</a:t>
            </a:r>
            <a:endParaRPr lang="ru-RU" sz="2000" b="1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015278" y="7816442"/>
            <a:ext cx="3102327" cy="104976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от </a:t>
            </a:r>
            <a:r>
              <a:rPr lang="ru-RU" sz="2000" b="1" dirty="0" smtClean="0"/>
              <a:t>10 до 15 </a:t>
            </a:r>
            <a:r>
              <a:rPr lang="ru-RU" sz="2000" b="1" dirty="0" smtClean="0"/>
              <a:t>грамм</a:t>
            </a:r>
            <a:endParaRPr lang="ru-RU" sz="2000" b="1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015279" y="4698584"/>
            <a:ext cx="3091214" cy="100207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Применяется только для северных территорий России</a:t>
            </a:r>
            <a:endParaRPr lang="ru-RU" sz="2000" b="1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034328" y="9363066"/>
            <a:ext cx="3083277" cy="101600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17 </a:t>
            </a:r>
            <a:r>
              <a:rPr lang="ru-RU" sz="2000" b="1" dirty="0"/>
              <a:t>000 рублей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9137650" y="6204085"/>
            <a:ext cx="3098138" cy="10668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Применяется в широком диапазоне температур </a:t>
            </a:r>
          </a:p>
          <a:p>
            <a:pPr algn="ctr"/>
            <a:r>
              <a:rPr lang="ru-RU" sz="2000" b="1" dirty="0"/>
              <a:t>от +25</a:t>
            </a:r>
            <a:r>
              <a:rPr lang="ru-RU" sz="2000" b="1" kern="0" dirty="0">
                <a:solidFill>
                  <a:sysClr val="windowText" lastClr="000000"/>
                </a:solidFill>
              </a:rPr>
              <a:t>ºС</a:t>
            </a:r>
            <a:r>
              <a:rPr lang="ru-RU" sz="2000" b="1" dirty="0"/>
              <a:t> до -20</a:t>
            </a:r>
            <a:r>
              <a:rPr lang="ru-RU" sz="2000" b="1" kern="0" dirty="0">
                <a:solidFill>
                  <a:sysClr val="windowText" lastClr="000000"/>
                </a:solidFill>
              </a:rPr>
              <a:t>ºС</a:t>
            </a:r>
            <a:endParaRPr lang="ru-RU" sz="2000" b="1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9137651" y="7816441"/>
            <a:ext cx="3098138" cy="104976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от </a:t>
            </a:r>
            <a:r>
              <a:rPr lang="en-US" sz="2000" b="1" dirty="0" smtClean="0"/>
              <a:t>5</a:t>
            </a:r>
            <a:r>
              <a:rPr lang="ru-RU" sz="2000" b="1" dirty="0" smtClean="0"/>
              <a:t> </a:t>
            </a:r>
            <a:r>
              <a:rPr lang="ru-RU" sz="2000" b="1" dirty="0"/>
              <a:t>до </a:t>
            </a:r>
            <a:r>
              <a:rPr lang="en-US" sz="2000" b="1" dirty="0" smtClean="0"/>
              <a:t>7,5</a:t>
            </a:r>
            <a:r>
              <a:rPr lang="ru-RU" sz="2000" b="1" dirty="0" smtClean="0"/>
              <a:t> </a:t>
            </a:r>
            <a:r>
              <a:rPr lang="ru-RU" sz="2000" b="1" dirty="0" smtClean="0"/>
              <a:t>грамм</a:t>
            </a:r>
            <a:endParaRPr lang="ru-RU" sz="2000" b="1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9137650" y="4694292"/>
            <a:ext cx="3098138" cy="100636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Может применяться по всей территории </a:t>
            </a:r>
            <a:r>
              <a:rPr lang="ru-RU" sz="2000" b="1" dirty="0" smtClean="0"/>
              <a:t>России </a:t>
            </a:r>
            <a:endParaRPr lang="ru-RU" sz="2000" b="1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9137651" y="9363065"/>
            <a:ext cx="3098138" cy="101600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13 </a:t>
            </a:r>
            <a:r>
              <a:rPr lang="ru-RU" sz="2000" b="1" dirty="0" smtClean="0"/>
              <a:t>000 рублей</a:t>
            </a:r>
            <a:endParaRPr lang="ru-RU" sz="20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97096" y="4555153"/>
            <a:ext cx="3733800" cy="1219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Территории применения препарата</a:t>
            </a:r>
            <a:endParaRPr lang="ru-RU" sz="2400" b="1" u="sng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97096" y="6082879"/>
            <a:ext cx="3733800" cy="1219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Температурный диапазон применения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97096" y="7687061"/>
            <a:ext cx="3733800" cy="1219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применяемого препарата на тонну нефти</a:t>
            </a:r>
            <a:endParaRPr lang="ru-RU" sz="2400" b="1" u="sng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97096" y="9331376"/>
            <a:ext cx="3733800" cy="1219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Цена за 1 грамм препарата</a:t>
            </a:r>
            <a:endParaRPr lang="ru-RU" sz="2400" b="1" u="sng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31" y="4904937"/>
            <a:ext cx="636252" cy="585076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93" y="6399941"/>
            <a:ext cx="636252" cy="585076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93" y="8011673"/>
            <a:ext cx="636252" cy="58507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93" y="9716333"/>
            <a:ext cx="636252" cy="585076"/>
          </a:xfrm>
          <a:prstGeom prst="rect">
            <a:avLst/>
          </a:prstGeom>
        </p:spPr>
      </p:pic>
      <p:pic>
        <p:nvPicPr>
          <p:cNvPr id="1026" name="Picture 2" descr="https://sun6-23.userapi.com/s/v1/ig2/bCjvpCxKo7cw3d4i2Xiy1mfONMIyQ_ccVqvzH7oplEh3K_A65rNpEHElkNFnBT6Ve0ficpkXsY1ewXMflqLhgBAB.jpg?size=640x640&amp;quality=95&amp;crop=0,0,640,640&amp;ava=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0705" y="1554637"/>
            <a:ext cx="6624197" cy="6624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46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03632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 smtClean="0">
                <a:solidFill>
                  <a:srgbClr val="9933FF"/>
                </a:solidFill>
              </a:rPr>
              <a:t>Оценка объема рынка</a:t>
            </a:r>
            <a:endParaRPr lang="ru-RU" sz="4800" b="1" kern="0" dirty="0">
              <a:solidFill>
                <a:srgbClr val="9933FF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grpSp>
        <p:nvGrpSpPr>
          <p:cNvPr id="31" name="Group 2">
            <a:extLst>
              <a:ext uri="{FF2B5EF4-FFF2-40B4-BE49-F238E27FC236}">
                <a16:creationId xmlns:a16="http://schemas.microsoft.com/office/drawing/2014/main" id="{CAEAFC13-89E3-42E3-AF48-B56E29A0E2ED}"/>
              </a:ext>
            </a:extLst>
          </p:cNvPr>
          <p:cNvGrpSpPr/>
          <p:nvPr/>
        </p:nvGrpSpPr>
        <p:grpSpPr>
          <a:xfrm>
            <a:off x="1212850" y="2660658"/>
            <a:ext cx="18472839" cy="5494501"/>
            <a:chOff x="835749" y="1811631"/>
            <a:chExt cx="8615379" cy="2589304"/>
          </a:xfrm>
        </p:grpSpPr>
        <p:grpSp>
          <p:nvGrpSpPr>
            <p:cNvPr id="32" name="Group 32">
              <a:extLst>
                <a:ext uri="{FF2B5EF4-FFF2-40B4-BE49-F238E27FC236}">
                  <a16:creationId xmlns:a16="http://schemas.microsoft.com/office/drawing/2014/main" id="{BD1C752A-ABF3-4CCB-9F07-D74D34CF0D0F}"/>
                </a:ext>
              </a:extLst>
            </p:cNvPr>
            <p:cNvGrpSpPr/>
            <p:nvPr/>
          </p:nvGrpSpPr>
          <p:grpSpPr>
            <a:xfrm>
              <a:off x="835749" y="1811631"/>
              <a:ext cx="8577829" cy="2580480"/>
              <a:chOff x="812599" y="2008401"/>
              <a:chExt cx="8577829" cy="2580480"/>
            </a:xfrm>
          </p:grpSpPr>
          <p:sp>
            <p:nvSpPr>
              <p:cNvPr id="44" name="Google Shape;84;p17">
                <a:extLst>
                  <a:ext uri="{FF2B5EF4-FFF2-40B4-BE49-F238E27FC236}">
                    <a16:creationId xmlns:a16="http://schemas.microsoft.com/office/drawing/2014/main" id="{BD5D5677-0684-4F87-9E98-128B98C80663}"/>
                  </a:ext>
                </a:extLst>
              </p:cNvPr>
              <p:cNvSpPr/>
              <p:nvPr/>
            </p:nvSpPr>
            <p:spPr>
              <a:xfrm>
                <a:off x="812599" y="2008401"/>
                <a:ext cx="2580480" cy="2580480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9525" cap="flat" cmpd="sng">
                <a:solidFill>
                  <a:schemeClr val="accent4">
                    <a:lumMod val="40000"/>
                    <a:lumOff val="6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5" name="Google Shape;87;p17">
                <a:extLst>
                  <a:ext uri="{FF2B5EF4-FFF2-40B4-BE49-F238E27FC236}">
                    <a16:creationId xmlns:a16="http://schemas.microsoft.com/office/drawing/2014/main" id="{D0D5BDA9-802E-4D0F-BE69-A2EC045062FF}"/>
                  </a:ext>
                </a:extLst>
              </p:cNvPr>
              <p:cNvSpPr txBox="1"/>
              <p:nvPr/>
            </p:nvSpPr>
            <p:spPr>
              <a:xfrm>
                <a:off x="1764522" y="2131607"/>
                <a:ext cx="1628557" cy="4755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en" sz="2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TAM</a:t>
                </a:r>
                <a:endParaRPr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46" name="Google Shape;92;p17">
                <a:extLst>
                  <a:ext uri="{FF2B5EF4-FFF2-40B4-BE49-F238E27FC236}">
                    <a16:creationId xmlns:a16="http://schemas.microsoft.com/office/drawing/2014/main" id="{E5FD00E2-A831-4D80-A147-F511DAD5370F}"/>
                  </a:ext>
                </a:extLst>
              </p:cNvPr>
              <p:cNvCxnSpPr/>
              <p:nvPr/>
            </p:nvCxnSpPr>
            <p:spPr>
              <a:xfrm>
                <a:off x="2208385" y="2356265"/>
                <a:ext cx="2073253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47" name="Rectangle 66">
                <a:extLst>
                  <a:ext uri="{FF2B5EF4-FFF2-40B4-BE49-F238E27FC236}">
                    <a16:creationId xmlns:a16="http://schemas.microsoft.com/office/drawing/2014/main" id="{119D5308-8B1E-48CF-B6E4-454171CA4D50}"/>
                  </a:ext>
                </a:extLst>
              </p:cNvPr>
              <p:cNvSpPr/>
              <p:nvPr/>
            </p:nvSpPr>
            <p:spPr>
              <a:xfrm>
                <a:off x="4281638" y="2151027"/>
                <a:ext cx="5108790" cy="7687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200" b="1" dirty="0" smtClean="0">
                    <a:solidFill>
                      <a:srgbClr val="C94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10 млрд 400 </a:t>
                </a:r>
                <a:r>
                  <a:rPr lang="ru-RU" sz="3200" b="1" dirty="0" err="1" smtClean="0">
                    <a:solidFill>
                      <a:srgbClr val="C94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мнл</a:t>
                </a:r>
                <a:r>
                  <a:rPr lang="ru-RU" sz="3200" b="1" dirty="0" smtClean="0">
                    <a:solidFill>
                      <a:srgbClr val="C94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ru-RU" sz="3200" b="1" dirty="0" err="1" smtClean="0">
                    <a:solidFill>
                      <a:srgbClr val="C94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руб</a:t>
                </a:r>
                <a:r>
                  <a:rPr lang="en-US" sz="3200" b="1" dirty="0" smtClean="0">
                    <a:solidFill>
                      <a:srgbClr val="C94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n-US" sz="3200" b="1" dirty="0">
                  <a:solidFill>
                    <a:srgbClr val="C94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ru-RU" sz="2400" dirty="0" smtClean="0">
                    <a:latin typeface="Arial" panose="020B0604020202020204" pitchFamily="34" charset="0"/>
                    <a:ea typeface="Open Sans" panose="020B0606030504020204" pitchFamily="34" charset="0"/>
                    <a:cs typeface="Arial" panose="020B0604020202020204" pitchFamily="34" charset="0"/>
                  </a:rPr>
                  <a:t>Применение препарата в России</a:t>
                </a:r>
              </a:p>
              <a:p>
                <a:r>
                  <a:rPr lang="ru-RU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lang="ru-RU" sz="24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по статистическим данным </a:t>
                </a:r>
                <a:r>
                  <a:rPr lang="ru-RU" sz="2400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разлив нефти при </a:t>
                </a:r>
                <a:r>
                  <a:rPr lang="ru-RU" sz="24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ЧС </a:t>
                </a:r>
                <a:r>
                  <a:rPr lang="en-US" sz="24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~  </a:t>
                </a:r>
                <a:r>
                  <a:rPr lang="ru-RU" sz="2400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до 800 </a:t>
                </a:r>
                <a:r>
                  <a:rPr lang="ru-RU" sz="24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тыс. тонн</a:t>
                </a:r>
                <a:r>
                  <a:rPr lang="ru-RU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en-US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sz="20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33" name="Group 67">
              <a:extLst>
                <a:ext uri="{FF2B5EF4-FFF2-40B4-BE49-F238E27FC236}">
                  <a16:creationId xmlns:a16="http://schemas.microsoft.com/office/drawing/2014/main" id="{4238192C-07AA-40CB-AB6E-4D6A76D2A4A2}"/>
                </a:ext>
              </a:extLst>
            </p:cNvPr>
            <p:cNvGrpSpPr/>
            <p:nvPr/>
          </p:nvGrpSpPr>
          <p:grpSpPr>
            <a:xfrm>
              <a:off x="1123837" y="2387807"/>
              <a:ext cx="8327291" cy="2004493"/>
              <a:chOff x="1100687" y="2584577"/>
              <a:chExt cx="8327291" cy="2004493"/>
            </a:xfrm>
          </p:grpSpPr>
          <p:sp>
            <p:nvSpPr>
              <p:cNvPr id="40" name="Google Shape;85;p17">
                <a:extLst>
                  <a:ext uri="{FF2B5EF4-FFF2-40B4-BE49-F238E27FC236}">
                    <a16:creationId xmlns:a16="http://schemas.microsoft.com/office/drawing/2014/main" id="{9540B13B-8C41-4EEB-BF72-2133D01EC996}"/>
                  </a:ext>
                </a:extLst>
              </p:cNvPr>
              <p:cNvSpPr/>
              <p:nvPr/>
            </p:nvSpPr>
            <p:spPr>
              <a:xfrm>
                <a:off x="1100687" y="2584577"/>
                <a:ext cx="2004493" cy="2004493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9525" cap="flat" cmpd="sng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1" name="Google Shape;88;p17">
                <a:extLst>
                  <a:ext uri="{FF2B5EF4-FFF2-40B4-BE49-F238E27FC236}">
                    <a16:creationId xmlns:a16="http://schemas.microsoft.com/office/drawing/2014/main" id="{B233EB62-9FFF-43CE-9193-CB75EBE0BEA8}"/>
                  </a:ext>
                </a:extLst>
              </p:cNvPr>
              <p:cNvSpPr txBox="1"/>
              <p:nvPr/>
            </p:nvSpPr>
            <p:spPr>
              <a:xfrm>
                <a:off x="1750778" y="2865970"/>
                <a:ext cx="1628557" cy="4755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en" sz="2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SAM</a:t>
                </a:r>
                <a:endParaRPr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42" name="Google Shape;91;p17">
                <a:extLst>
                  <a:ext uri="{FF2B5EF4-FFF2-40B4-BE49-F238E27FC236}">
                    <a16:creationId xmlns:a16="http://schemas.microsoft.com/office/drawing/2014/main" id="{A01D709B-0B4D-47A3-9A8A-470A5F547C57}"/>
                  </a:ext>
                </a:extLst>
              </p:cNvPr>
              <p:cNvCxnSpPr/>
              <p:nvPr/>
            </p:nvCxnSpPr>
            <p:spPr>
              <a:xfrm>
                <a:off x="2208386" y="3103765"/>
                <a:ext cx="2073253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43" name="Rectangle 71">
                <a:extLst>
                  <a:ext uri="{FF2B5EF4-FFF2-40B4-BE49-F238E27FC236}">
                    <a16:creationId xmlns:a16="http://schemas.microsoft.com/office/drawing/2014/main" id="{FF4997B1-44E3-4036-A9DE-A10A4993AD6F}"/>
                  </a:ext>
                </a:extLst>
              </p:cNvPr>
              <p:cNvSpPr/>
              <p:nvPr/>
            </p:nvSpPr>
            <p:spPr>
              <a:xfrm>
                <a:off x="4327588" y="2892987"/>
                <a:ext cx="5100390" cy="6236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200" b="1" dirty="0" smtClean="0">
                    <a:solidFill>
                      <a:srgbClr val="C94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3 млрд </a:t>
                </a:r>
                <a:r>
                  <a:rPr lang="ru-RU" sz="3200" b="1" dirty="0">
                    <a:solidFill>
                      <a:srgbClr val="C94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  <a:r>
                  <a:rPr lang="ru-RU" sz="3200" b="1" dirty="0" smtClean="0">
                    <a:solidFill>
                      <a:srgbClr val="C94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00 млн </a:t>
                </a:r>
                <a:r>
                  <a:rPr lang="ru-RU" sz="3200" b="1" dirty="0" err="1" smtClean="0">
                    <a:solidFill>
                      <a:srgbClr val="C94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руб</a:t>
                </a:r>
                <a:r>
                  <a:rPr lang="en-US" sz="3200" b="1" dirty="0" smtClean="0">
                    <a:solidFill>
                      <a:srgbClr val="C94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n-US" sz="3200" b="1" dirty="0">
                  <a:solidFill>
                    <a:srgbClr val="C94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ru-RU" sz="2400" dirty="0" smtClean="0">
                    <a:latin typeface="Arial" panose="020B0604020202020204" pitchFamily="34" charset="0"/>
                    <a:ea typeface="Open Sans" panose="020B0606030504020204" pitchFamily="34" charset="0"/>
                    <a:cs typeface="Arial" panose="020B0604020202020204" pitchFamily="34" charset="0"/>
                  </a:rPr>
                  <a:t>Применение препарата в Каспийском регионе</a:t>
                </a:r>
              </a:p>
              <a:p>
                <a:r>
                  <a:rPr lang="ru-RU" sz="2400" dirty="0" smtClean="0">
                    <a:latin typeface="Arial" panose="020B0604020202020204" pitchFamily="34" charset="0"/>
                    <a:ea typeface="Open Sans" panose="020B0606030504020204" pitchFamily="34" charset="0"/>
                    <a:cs typeface="Arial" panose="020B0604020202020204" pitchFamily="34" charset="0"/>
                  </a:rPr>
                  <a:t>(</a:t>
                </a:r>
                <a:r>
                  <a:rPr lang="ru-RU" sz="2400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по </a:t>
                </a:r>
                <a:r>
                  <a:rPr lang="ru-RU" sz="24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статистическим данным </a:t>
                </a:r>
                <a:r>
                  <a:rPr lang="ru-RU" sz="2400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разлив </a:t>
                </a:r>
                <a:r>
                  <a:rPr lang="ru-RU" sz="24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нефти </a:t>
                </a:r>
                <a:r>
                  <a:rPr lang="ru-RU" sz="2400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при </a:t>
                </a:r>
                <a:r>
                  <a:rPr lang="ru-RU" sz="24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ЧС </a:t>
                </a:r>
                <a:r>
                  <a:rPr lang="en-US" sz="24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~  </a:t>
                </a:r>
                <a:r>
                  <a:rPr lang="ru-RU" sz="2400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до 300 </a:t>
                </a:r>
                <a:r>
                  <a:rPr lang="ru-RU" sz="24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тыс. тонн</a:t>
                </a:r>
                <a:r>
                  <a:rPr lang="ru-RU" sz="2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en-US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" name="Group 73">
              <a:extLst>
                <a:ext uri="{FF2B5EF4-FFF2-40B4-BE49-F238E27FC236}">
                  <a16:creationId xmlns:a16="http://schemas.microsoft.com/office/drawing/2014/main" id="{F72F2B97-D9EB-4C0F-9CC0-1FAECA79E2EC}"/>
                </a:ext>
              </a:extLst>
            </p:cNvPr>
            <p:cNvGrpSpPr/>
            <p:nvPr/>
          </p:nvGrpSpPr>
          <p:grpSpPr>
            <a:xfrm>
              <a:off x="1420683" y="3008054"/>
              <a:ext cx="7946173" cy="1392881"/>
              <a:chOff x="1397533" y="3204824"/>
              <a:chExt cx="7946173" cy="1392881"/>
            </a:xfrm>
          </p:grpSpPr>
          <p:sp>
            <p:nvSpPr>
              <p:cNvPr id="35" name="Google Shape;86;p17">
                <a:extLst>
                  <a:ext uri="{FF2B5EF4-FFF2-40B4-BE49-F238E27FC236}">
                    <a16:creationId xmlns:a16="http://schemas.microsoft.com/office/drawing/2014/main" id="{ED3E7E96-3944-40CB-84FA-0CA1C1AB7896}"/>
                  </a:ext>
                </a:extLst>
              </p:cNvPr>
              <p:cNvSpPr/>
              <p:nvPr/>
            </p:nvSpPr>
            <p:spPr>
              <a:xfrm>
                <a:off x="1397533" y="3204824"/>
                <a:ext cx="1392881" cy="1392881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9525" cap="flat" cmpd="sng">
                <a:solidFill>
                  <a:schemeClr val="accent4">
                    <a:lumMod val="7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6" name="Google Shape;89;p17">
                <a:extLst>
                  <a:ext uri="{FF2B5EF4-FFF2-40B4-BE49-F238E27FC236}">
                    <a16:creationId xmlns:a16="http://schemas.microsoft.com/office/drawing/2014/main" id="{3E870774-4B80-4A5F-9E7A-D97CB349CAF5}"/>
                  </a:ext>
                </a:extLst>
              </p:cNvPr>
              <p:cNvSpPr txBox="1"/>
              <p:nvPr/>
            </p:nvSpPr>
            <p:spPr>
              <a:xfrm>
                <a:off x="1752604" y="3526336"/>
                <a:ext cx="1628557" cy="4755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en" sz="2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SOM</a:t>
                </a:r>
                <a:endParaRPr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7" name="Google Shape;90;p17">
                <a:extLst>
                  <a:ext uri="{FF2B5EF4-FFF2-40B4-BE49-F238E27FC236}">
                    <a16:creationId xmlns:a16="http://schemas.microsoft.com/office/drawing/2014/main" id="{F6B1FE9B-6C84-45F1-A4B4-809C088B5347}"/>
                  </a:ext>
                </a:extLst>
              </p:cNvPr>
              <p:cNvCxnSpPr/>
              <p:nvPr/>
            </p:nvCxnSpPr>
            <p:spPr>
              <a:xfrm>
                <a:off x="2208385" y="3756546"/>
                <a:ext cx="2073253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38" name="Rectangle 77">
                <a:extLst>
                  <a:ext uri="{FF2B5EF4-FFF2-40B4-BE49-F238E27FC236}">
                    <a16:creationId xmlns:a16="http://schemas.microsoft.com/office/drawing/2014/main" id="{08A1BEBF-A131-4F48-A428-891677FD28BB}"/>
                  </a:ext>
                </a:extLst>
              </p:cNvPr>
              <p:cNvSpPr/>
              <p:nvPr/>
            </p:nvSpPr>
            <p:spPr>
              <a:xfrm>
                <a:off x="4325629" y="3540089"/>
                <a:ext cx="5018077" cy="6236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3200" b="1" dirty="0" smtClean="0">
                    <a:solidFill>
                      <a:srgbClr val="C94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650 </a:t>
                </a:r>
                <a:r>
                  <a:rPr lang="ru-RU" sz="3200" b="1" dirty="0">
                    <a:solidFill>
                      <a:srgbClr val="C94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млн </a:t>
                </a:r>
                <a:r>
                  <a:rPr lang="ru-RU" sz="3200" b="1" dirty="0" err="1" smtClean="0">
                    <a:solidFill>
                      <a:srgbClr val="C94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руб</a:t>
                </a:r>
                <a:r>
                  <a:rPr lang="en-US" sz="3200" b="1" dirty="0">
                    <a:solidFill>
                      <a:srgbClr val="C94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r>
                  <a:rPr lang="ru-RU" sz="2400" dirty="0" smtClean="0">
                    <a:latin typeface="Arial" panose="020B0604020202020204" pitchFamily="34" charset="0"/>
                    <a:ea typeface="Open Sans" panose="020B0606030504020204" pitchFamily="34" charset="0"/>
                    <a:cs typeface="Arial" panose="020B0604020202020204" pitchFamily="34" charset="0"/>
                  </a:rPr>
                  <a:t>Применения препарата в Дагестанской части Каспийского моря</a:t>
                </a:r>
              </a:p>
              <a:p>
                <a:r>
                  <a:rPr lang="ru-RU" sz="2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lang="ru-RU" sz="2400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по статистическим данным разлив нефти при ЧС </a:t>
                </a:r>
                <a:r>
                  <a:rPr lang="en-US" sz="2400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~  </a:t>
                </a:r>
                <a:r>
                  <a:rPr lang="ru-RU" sz="2400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до 50 тыс. тонн</a:t>
                </a:r>
                <a:r>
                  <a:rPr lang="ru-RU" sz="2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en-US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Rectangle 78">
                <a:extLst>
                  <a:ext uri="{FF2B5EF4-FFF2-40B4-BE49-F238E27FC236}">
                    <a16:creationId xmlns:a16="http://schemas.microsoft.com/office/drawing/2014/main" id="{2A9371F1-FC5E-4176-B825-AEE442F46631}"/>
                  </a:ext>
                </a:extLst>
              </p:cNvPr>
              <p:cNvSpPr/>
              <p:nvPr/>
            </p:nvSpPr>
            <p:spPr>
              <a:xfrm>
                <a:off x="4282552" y="3568411"/>
                <a:ext cx="86155" cy="1885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endParaRPr lang="en-US" sz="2000" b="1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1737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136650" y="409686"/>
            <a:ext cx="103632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План реализации </a:t>
            </a:r>
            <a:r>
              <a:rPr lang="ru-RU" sz="4800" b="1" kern="0" dirty="0" err="1">
                <a:solidFill>
                  <a:srgbClr val="9933FF"/>
                </a:solidFill>
              </a:rPr>
              <a:t>стартап</a:t>
            </a:r>
            <a:r>
              <a:rPr lang="ru-RU" sz="4800" b="1" kern="0" dirty="0">
                <a:solidFill>
                  <a:srgbClr val="9933FF"/>
                </a:solidFill>
              </a:rPr>
              <a:t>-проекта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212850" y="1716557"/>
            <a:ext cx="8534400" cy="149949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ПОДГОТОВИТЕЛЬНЫЙ ЭТАП 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Заключение договоренностей с представителями  промышленных нефтедобывающих компаний региона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12850" y="3472865"/>
            <a:ext cx="8534400" cy="1905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 1 (</a:t>
            </a:r>
            <a:r>
              <a:rPr lang="en-US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</a:t>
            </a:r>
            <a:r>
              <a:rPr lang="ru-RU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600 000 руб.)</a:t>
            </a:r>
          </a:p>
          <a:p>
            <a:pPr algn="ctr"/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Создание ассоциаций используя коллекцию микроорганизмов партнера. Апробирование ассоциаций в лабораторных экспериментах. Создание опытных партий в лабораторных условиях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12850" y="5668096"/>
            <a:ext cx="8534400" cy="124268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 2 (</a:t>
            </a:r>
            <a:r>
              <a:rPr lang="en-US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</a:t>
            </a:r>
            <a:r>
              <a:rPr lang="ru-RU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200 000 руб.)</a:t>
            </a:r>
          </a:p>
          <a:p>
            <a:pPr algn="ctr"/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Апробирование ассоциаций в полевых экспериментах. Разработка ТУ. Регистрация ТУ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212850" y="7163435"/>
            <a:ext cx="8534400" cy="111187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 3 (</a:t>
            </a:r>
            <a:r>
              <a:rPr lang="en-US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</a:t>
            </a:r>
            <a:r>
              <a:rPr lang="ru-RU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200 000 руб.)</a:t>
            </a:r>
          </a:p>
          <a:p>
            <a:pPr algn="ctr"/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Разработка упаковки. Старт реализации первой опытной партии биопрепарата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307297"/>
              </p:ext>
            </p:extLst>
          </p:nvPr>
        </p:nvGraphicFramePr>
        <p:xfrm>
          <a:off x="10165275" y="1800794"/>
          <a:ext cx="9144000" cy="9937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331709435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3950993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52216848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6266207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73591848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88146782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83585705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37844624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16394044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68866958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78252531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953022381"/>
                    </a:ext>
                  </a:extLst>
                </a:gridCol>
              </a:tblGrid>
              <a:tr h="627980">
                <a:tc>
                  <a:txBody>
                    <a:bodyPr/>
                    <a:lstStyle/>
                    <a:p>
                      <a:r>
                        <a:rPr lang="ru-RU" dirty="0" smtClean="0"/>
                        <a:t> Янв.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Февр.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Март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Апр.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Июнь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Июль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Авг.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Сент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Окт.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Нояб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Дек.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575279"/>
                  </a:ext>
                </a:extLst>
              </a:tr>
              <a:tr h="3588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309268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3215493"/>
              </p:ext>
            </p:extLst>
          </p:nvPr>
        </p:nvGraphicFramePr>
        <p:xfrm>
          <a:off x="10165275" y="3579476"/>
          <a:ext cx="9144000" cy="9937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331709435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3950993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52216848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6266207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73591848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88146782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83585705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37844624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16394044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68866958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78252531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953022381"/>
                    </a:ext>
                  </a:extLst>
                </a:gridCol>
              </a:tblGrid>
              <a:tr h="627980">
                <a:tc>
                  <a:txBody>
                    <a:bodyPr/>
                    <a:lstStyle/>
                    <a:p>
                      <a:r>
                        <a:rPr lang="ru-RU" dirty="0" smtClean="0"/>
                        <a:t> Янв.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Февр.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Март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Апр.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Июнь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Июль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Авг.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Сент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Окт.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Нояб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Дек.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575279"/>
                  </a:ext>
                </a:extLst>
              </a:tr>
              <a:tr h="35884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309268"/>
                  </a:ext>
                </a:extLst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66237"/>
              </p:ext>
            </p:extLst>
          </p:nvPr>
        </p:nvGraphicFramePr>
        <p:xfrm>
          <a:off x="10165275" y="5713693"/>
          <a:ext cx="9144000" cy="9937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331709435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3950993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52216848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6266207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73591848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88146782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83585705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37844624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16394044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68866958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78252531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953022381"/>
                    </a:ext>
                  </a:extLst>
                </a:gridCol>
              </a:tblGrid>
              <a:tr h="627980">
                <a:tc>
                  <a:txBody>
                    <a:bodyPr/>
                    <a:lstStyle/>
                    <a:p>
                      <a:r>
                        <a:rPr lang="ru-RU" dirty="0" smtClean="0"/>
                        <a:t> Янв.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Февр.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Март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Апр.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Июнь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Июль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Авг.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Сент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Окт.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Нояб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Дек.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575279"/>
                  </a:ext>
                </a:extLst>
              </a:tr>
              <a:tr h="35884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309268"/>
                  </a:ext>
                </a:extLst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355527"/>
              </p:ext>
            </p:extLst>
          </p:nvPr>
        </p:nvGraphicFramePr>
        <p:xfrm>
          <a:off x="10165275" y="7172476"/>
          <a:ext cx="9144000" cy="9937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331709435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3950993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52216848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6266207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73591848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88146782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83585705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37844624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16394044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68866958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78252531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953022381"/>
                    </a:ext>
                  </a:extLst>
                </a:gridCol>
              </a:tblGrid>
              <a:tr h="627980">
                <a:tc>
                  <a:txBody>
                    <a:bodyPr/>
                    <a:lstStyle/>
                    <a:p>
                      <a:r>
                        <a:rPr lang="ru-RU" dirty="0" smtClean="0"/>
                        <a:t> Янв.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Февр.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Март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Апр.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Июнь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Июль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Авг.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Сент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Окт.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Нояб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Дек.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575279"/>
                  </a:ext>
                </a:extLst>
              </a:tr>
              <a:tr h="35884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309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959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14300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Целевая </a:t>
            </a:r>
            <a:r>
              <a:rPr lang="ru-RU" sz="4800" b="1" kern="0" dirty="0" smtClean="0">
                <a:solidFill>
                  <a:srgbClr val="9933FF"/>
                </a:solidFill>
              </a:rPr>
              <a:t>аудитория</a:t>
            </a:r>
            <a:endParaRPr lang="ru-RU" sz="4800" b="1" kern="0" dirty="0">
              <a:solidFill>
                <a:srgbClr val="9933FF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pic>
        <p:nvPicPr>
          <p:cNvPr id="2050" name="Picture 2" descr="https://sun6-23.userapi.com/s/v1/ig2/eN7FGivhTotFoC65A568avg2_vDgXvO7xrLAsnkhIFHykjh4XaHJw8UHT_igiHSu4qohIFmCEMGQLiITrAxrlRQE.jpg?size=1413x1413&amp;quality=95&amp;crop=238,2,1413,1413&amp;ava=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21" t="20045" r="24186" b="33318"/>
          <a:stretch/>
        </p:blipFill>
        <p:spPr bwMode="auto">
          <a:xfrm>
            <a:off x="6740185" y="1682036"/>
            <a:ext cx="3016496" cy="2753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953492" y="5180856"/>
            <a:ext cx="65898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«Лукойл-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Нижневолжскнефть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9079" y="9716483"/>
            <a:ext cx="46784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Черномортранснефть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906260" y="9716483"/>
            <a:ext cx="32703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ОАО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Дагнефтегаз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875503" y="5180856"/>
            <a:ext cx="24994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</a:t>
            </a:r>
            <a:r>
              <a:rPr lang="ru-RU" sz="3200" b="1" kern="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Дагнефть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4" name="Picture 6" descr="http://tmregister.ru/base/1991/DOC/DOCURUTM/DOC138V3/D13853D1/13853400/000000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0638" y="1902978"/>
            <a:ext cx="2989132" cy="3053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all-aforizmy.ru/wp-content/uploads/2023/09/b_rosneft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4" r="26667" b="28305"/>
          <a:stretch/>
        </p:blipFill>
        <p:spPr bwMode="auto">
          <a:xfrm>
            <a:off x="1190969" y="1902978"/>
            <a:ext cx="3352800" cy="3277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1641713" y="5199778"/>
            <a:ext cx="24513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НК Роснефть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62" name="Picture 14" descr="https://sun6-21.userapi.com/s/v1/if1/7Bq-bLkgtaZiA17nkOds3B-Y48Q1t0WLtsJ5NhQcT0sSv_3aJh5Cu-7jD0iacxCXvCxtS2CJ.jpg?size=884x884&amp;quality=96&amp;crop=67,0,884,884&amp;ava=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850" y="6199246"/>
            <a:ext cx="3330919" cy="3330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s://www.stroytrans.info/files/logo/9333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78" r="17547" b="28147"/>
          <a:stretch/>
        </p:blipFill>
        <p:spPr bwMode="auto">
          <a:xfrm>
            <a:off x="6053488" y="6066334"/>
            <a:ext cx="5088840" cy="3406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4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3"/>
          <p:cNvSpPr/>
          <p:nvPr/>
        </p:nvSpPr>
        <p:spPr>
          <a:xfrm>
            <a:off x="14096892" y="9029066"/>
            <a:ext cx="6007316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74192" y="10242050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889977" y="732050"/>
            <a:ext cx="114300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>
                <a:solidFill>
                  <a:srgbClr val="9933FF"/>
                </a:solidFill>
              </a:rPr>
              <a:t>Команда проекта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35424" y="0"/>
            <a:ext cx="3368675" cy="336867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811293" y="1798007"/>
            <a:ext cx="12924132" cy="298543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b="1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проекта:</a:t>
            </a:r>
          </a:p>
          <a:p>
            <a:pPr>
              <a:spcAft>
                <a:spcPts val="0"/>
              </a:spcAft>
            </a:pPr>
            <a:r>
              <a:rPr lang="ru-RU" sz="2800" b="1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Муртузалиева </a:t>
            </a:r>
            <a:r>
              <a:rPr lang="ru-RU" sz="2800" b="1" dirty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Марим </a:t>
            </a:r>
            <a:r>
              <a:rPr lang="ru-RU" sz="2800" b="1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Магомедовна</a:t>
            </a:r>
          </a:p>
          <a:p>
            <a:pPr>
              <a:spcAft>
                <a:spcPts val="0"/>
              </a:spcAft>
            </a:pPr>
            <a:r>
              <a:rPr lang="ru-RU" sz="2800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студентка </a:t>
            </a:r>
            <a:r>
              <a:rPr lang="ru-RU" sz="2800" dirty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курса </a:t>
            </a:r>
            <a:r>
              <a:rPr lang="ru-RU" sz="2800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ИЭУР (</a:t>
            </a:r>
            <a:r>
              <a:rPr lang="ru-RU" sz="2800" u="sng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работы, коммерческая деятельность</a:t>
            </a:r>
            <a:r>
              <a:rPr lang="ru-RU" sz="2800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2800" dirty="0" smtClean="0">
              <a:solidFill>
                <a:srgbClr val="6600CC"/>
              </a:solidFill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400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endParaRPr lang="ru-RU" sz="1400" dirty="0" smtClean="0">
              <a:solidFill>
                <a:srgbClr val="6600CC"/>
              </a:solidFill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800" b="1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Контактные данные:</a:t>
            </a:r>
          </a:p>
          <a:p>
            <a:pPr>
              <a:spcAft>
                <a:spcPts val="0"/>
              </a:spcAft>
            </a:pPr>
            <a:r>
              <a:rPr lang="ru-RU" sz="2800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Тел.: 89992417639</a:t>
            </a:r>
          </a:p>
          <a:p>
            <a:pPr>
              <a:spcAft>
                <a:spcPts val="0"/>
              </a:spcAft>
            </a:pPr>
            <a:r>
              <a:rPr lang="en-US" sz="2800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Email: </a:t>
            </a:r>
            <a:r>
              <a:rPr lang="ru-RU" sz="2800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marimmurtuzalieva@gmail.com</a:t>
            </a:r>
            <a:endParaRPr lang="ru-RU" sz="3200" dirty="0" smtClean="0">
              <a:solidFill>
                <a:srgbClr val="6600CC"/>
              </a:solidFill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48"/>
          <a:stretch/>
        </p:blipFill>
        <p:spPr>
          <a:xfrm>
            <a:off x="1136650" y="1887759"/>
            <a:ext cx="2463825" cy="292871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36650" y="5049654"/>
            <a:ext cx="19117629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500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sz="2500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Атавова </a:t>
            </a:r>
            <a:r>
              <a:rPr lang="ru-RU" sz="2500" dirty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Макка </a:t>
            </a:r>
            <a:r>
              <a:rPr lang="ru-RU" sz="2500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Солтанмурадовна - студентка </a:t>
            </a:r>
            <a:r>
              <a:rPr lang="ru-RU" sz="2500" dirty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магистратуры 2 года обучения </a:t>
            </a:r>
            <a:r>
              <a:rPr lang="ru-RU" sz="2500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ИЭУР (</a:t>
            </a:r>
            <a:r>
              <a:rPr lang="ru-RU" sz="2500" u="sng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финансовый менеджер</a:t>
            </a:r>
            <a:r>
              <a:rPr lang="ru-RU" sz="2500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2500" dirty="0">
              <a:solidFill>
                <a:srgbClr val="6600CC"/>
              </a:solidFill>
              <a:latin typeface="Palatino Linotype" panose="0204050205050503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ru-RU" sz="2500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500" dirty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Гусейнов Магомед Гусейнович </a:t>
            </a:r>
            <a:r>
              <a:rPr lang="ru-RU" sz="2500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студент </a:t>
            </a:r>
            <a:r>
              <a:rPr lang="ru-RU" sz="2500" dirty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курса </a:t>
            </a:r>
            <a:r>
              <a:rPr lang="ru-RU" sz="2500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ИЭУР (</a:t>
            </a:r>
            <a:r>
              <a:rPr lang="ru-RU" sz="2500" u="sng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технический </a:t>
            </a:r>
            <a:r>
              <a:rPr lang="ru-RU" sz="2500" u="sng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менеджер, продукт </a:t>
            </a:r>
            <a:r>
              <a:rPr lang="ru-RU" sz="2500" u="sng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менеджер</a:t>
            </a:r>
            <a:r>
              <a:rPr lang="ru-RU" sz="2500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2500" dirty="0">
              <a:solidFill>
                <a:srgbClr val="6600CC"/>
              </a:solidFill>
              <a:latin typeface="Palatino Linotype" panose="0204050205050503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ru-RU" sz="2500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500" dirty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Гаджиев </a:t>
            </a:r>
            <a:r>
              <a:rPr lang="ru-RU" sz="2500" dirty="0" err="1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Гусейн</a:t>
            </a:r>
            <a:r>
              <a:rPr lang="ru-RU" sz="2500" dirty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500" dirty="0" err="1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Маликович</a:t>
            </a:r>
            <a:r>
              <a:rPr lang="ru-RU" sz="2500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студент </a:t>
            </a:r>
            <a:r>
              <a:rPr lang="ru-RU" sz="2500" dirty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курса </a:t>
            </a:r>
            <a:r>
              <a:rPr lang="ru-RU" sz="2500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ИЭУР (</a:t>
            </a:r>
            <a:r>
              <a:rPr lang="ru-RU" sz="2500" u="sng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научный сотрудник</a:t>
            </a:r>
            <a:r>
              <a:rPr lang="ru-RU" sz="2500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2500" dirty="0">
              <a:solidFill>
                <a:srgbClr val="6600CC"/>
              </a:solidFill>
              <a:latin typeface="Palatino Linotype" panose="0204050205050503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ru-RU" sz="2500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500" dirty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Ахмедов Арсен </a:t>
            </a:r>
            <a:r>
              <a:rPr lang="ru-RU" sz="2500" dirty="0" err="1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Мухтарович</a:t>
            </a:r>
            <a:r>
              <a:rPr lang="ru-RU" sz="2500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студент </a:t>
            </a:r>
            <a:r>
              <a:rPr lang="ru-RU" sz="2500" dirty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курса </a:t>
            </a:r>
            <a:r>
              <a:rPr lang="ru-RU" sz="2500" dirty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ИЭУР (</a:t>
            </a:r>
            <a:r>
              <a:rPr lang="ru-RU" sz="2500" u="sng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лаборант-исследователь</a:t>
            </a:r>
            <a:r>
              <a:rPr lang="ru-RU" sz="2500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spcAft>
                <a:spcPts val="0"/>
              </a:spcAft>
            </a:pPr>
            <a:r>
              <a:rPr lang="ru-RU" sz="1400" dirty="0" smtClean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ru-RU" sz="1400" dirty="0">
              <a:solidFill>
                <a:srgbClr val="6600CC"/>
              </a:solidFill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2900" dirty="0">
              <a:solidFill>
                <a:srgbClr val="6600CC"/>
              </a:solidFill>
              <a:latin typeface="Palatino Linotype" panose="0204050205050503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36650" y="8333724"/>
            <a:ext cx="12858672" cy="24929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altLang="ru-RU" sz="3200" b="1" dirty="0" smtClean="0">
                <a:solidFill>
                  <a:srgbClr val="6600CC"/>
                </a:solidFill>
              </a:rPr>
              <a:t>Достижения:</a:t>
            </a:r>
          </a:p>
          <a:p>
            <a:r>
              <a:rPr lang="ru-RU" alt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Участники 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Акселерационной программы ДГУ (2022, 2023)</a:t>
            </a:r>
          </a:p>
          <a:p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Отмечены грамотами, дипломами и благодарностями руководства </a:t>
            </a:r>
            <a:r>
              <a:rPr lang="ru-RU" alt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ВУЗа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Руководитель команды – Муртузалиева Марим – имеет 5 публикаций, в том числе 1 в журнале, входящем в международные базы цитирования </a:t>
            </a:r>
          </a:p>
          <a:p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 1 в журнале, входящем в перечень ВАК РФ.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36650" y="6818542"/>
            <a:ext cx="17449800" cy="13849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b="1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НАСТАВНИКИ ПРОЕКТА:</a:t>
            </a:r>
          </a:p>
          <a:p>
            <a:pPr>
              <a:spcAft>
                <a:spcPts val="0"/>
              </a:spcAft>
            </a:pPr>
            <a:r>
              <a:rPr lang="ru-RU" sz="2800" b="1" u="sng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Даудова </a:t>
            </a:r>
            <a:r>
              <a:rPr lang="ru-RU" sz="2800" b="1" u="sng" dirty="0" err="1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Мадина</a:t>
            </a:r>
            <a:r>
              <a:rPr lang="ru-RU" sz="2800" b="1" u="sng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 err="1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Гасан-Гусейновна</a:t>
            </a:r>
            <a:r>
              <a:rPr lang="ru-RU" sz="2800" b="1" u="sng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зам директора по научно-исследовательской работе ИЭУР</a:t>
            </a:r>
          </a:p>
          <a:p>
            <a:pPr>
              <a:spcAft>
                <a:spcPts val="0"/>
              </a:spcAft>
            </a:pPr>
            <a:r>
              <a:rPr lang="ru-RU" sz="2800" b="1" u="sng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Глушков Анатолий Витальевич </a:t>
            </a:r>
            <a:r>
              <a:rPr lang="ru-RU" sz="2800" dirty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технический директор ООО «</a:t>
            </a:r>
            <a:r>
              <a:rPr lang="ru-RU" sz="2800" dirty="0" err="1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БиоОйл</a:t>
            </a:r>
            <a:r>
              <a:rPr lang="ru-RU" sz="2800" dirty="0">
                <a:solidFill>
                  <a:srgbClr val="6600CC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</a:p>
        </p:txBody>
      </p:sp>
    </p:spTree>
    <p:extLst>
      <p:ext uri="{BB962C8B-B14F-4D97-AF65-F5344CB8AC3E}">
        <p14:creationId xmlns:p14="http://schemas.microsoft.com/office/powerpoint/2010/main" val="178080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283" y="0"/>
            <a:ext cx="9476817" cy="113093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50" y="1060726"/>
            <a:ext cx="1600200" cy="1600200"/>
          </a:xfrm>
          <a:prstGeom prst="rect">
            <a:avLst/>
          </a:prstGeom>
        </p:spPr>
      </p:pic>
      <p:sp>
        <p:nvSpPr>
          <p:cNvPr id="18" name="Подзаголовок 2"/>
          <p:cNvSpPr txBox="1">
            <a:spLocks/>
          </p:cNvSpPr>
          <p:nvPr/>
        </p:nvSpPr>
        <p:spPr>
          <a:xfrm>
            <a:off x="1136650" y="5108308"/>
            <a:ext cx="8559800" cy="391545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6600" b="1" kern="0" dirty="0" smtClean="0">
                <a:solidFill>
                  <a:srgbClr val="9933FF"/>
                </a:solidFill>
              </a:rPr>
              <a:t>Спасибо за внимание!</a:t>
            </a:r>
            <a:endParaRPr lang="ru-RU" sz="6600" b="1" kern="0" dirty="0">
              <a:solidFill>
                <a:srgbClr val="9933FF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10627175" cy="45024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133" y="987525"/>
            <a:ext cx="2362200" cy="61996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30000"/>
                    </a14:imgEffect>
                    <a14:imgEffect>
                      <a14:brightnessContrast bright="-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889646"/>
            <a:ext cx="1643176" cy="81572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6492876"/>
            <a:ext cx="6397194" cy="718350"/>
          </a:xfrm>
          <a:prstGeom prst="rect">
            <a:avLst/>
          </a:prstGeom>
        </p:spPr>
      </p:pic>
      <p:sp>
        <p:nvSpPr>
          <p:cNvPr id="25" name="Подзаголовок 2"/>
          <p:cNvSpPr txBox="1">
            <a:spLocks/>
          </p:cNvSpPr>
          <p:nvPr/>
        </p:nvSpPr>
        <p:spPr>
          <a:xfrm>
            <a:off x="15684500" y="7406632"/>
            <a:ext cx="4419600" cy="51927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2800" kern="0" spc="600" dirty="0">
              <a:solidFill>
                <a:schemeClr val="bg1"/>
              </a:solidFill>
            </a:endParaRPr>
          </a:p>
        </p:txBody>
      </p:sp>
      <p:sp>
        <p:nvSpPr>
          <p:cNvPr id="29" name="Подзаголовок 2"/>
          <p:cNvSpPr txBox="1">
            <a:spLocks/>
          </p:cNvSpPr>
          <p:nvPr/>
        </p:nvSpPr>
        <p:spPr>
          <a:xfrm>
            <a:off x="18339430" y="9617075"/>
            <a:ext cx="1371600" cy="5852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spc="600" dirty="0" smtClean="0">
                <a:solidFill>
                  <a:schemeClr val="bg1"/>
                </a:solidFill>
              </a:rPr>
              <a:t>202</a:t>
            </a:r>
            <a:r>
              <a:rPr lang="en-US" sz="2800" b="1" spc="600" dirty="0" smtClean="0">
                <a:solidFill>
                  <a:schemeClr val="bg1"/>
                </a:solidFill>
              </a:rPr>
              <a:t>3</a:t>
            </a:r>
            <a:endParaRPr lang="ru-RU" sz="2800" b="1" kern="0" spc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63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360</TotalTime>
  <Words>777</Words>
  <Application>Microsoft Office PowerPoint</Application>
  <PresentationFormat>Произвольный</PresentationFormat>
  <Paragraphs>163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Palatino Linotype</vt:lpstr>
      <vt:lpstr>Calibri</vt:lpstr>
      <vt:lpstr>Times New Roman</vt:lpstr>
      <vt:lpstr>Lato</vt:lpstr>
      <vt:lpstr>Bodoni MT Black</vt:lpstr>
      <vt:lpstr>Garamond</vt:lpstr>
      <vt:lpstr>Open Sans</vt:lpstr>
      <vt:lpstr>Arial</vt:lpstr>
      <vt:lpstr>Wingdings</vt:lpstr>
      <vt:lpstr>Segoe UI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Визуальный  стиль Платформа университетского  технологического предпринимательства</dc:title>
  <dc:creator>Dima Gusev</dc:creator>
  <cp:lastModifiedBy>МАДИ</cp:lastModifiedBy>
  <cp:revision>43</cp:revision>
  <dcterms:created xsi:type="dcterms:W3CDTF">2022-06-08T08:32:52Z</dcterms:created>
  <dcterms:modified xsi:type="dcterms:W3CDTF">2023-12-02T17:29:05Z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