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50" d="100"/>
          <a:sy n="50" d="100"/>
        </p:scale>
        <p:origin x="-84" y="-288"/>
      </p:cViewPr>
      <p:guideLst>
        <p:guide pos="2795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+mn-ea"/>
                <a:cs typeface="+mn-cs"/>
              </a:rPr>
              <a:t/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>
              <a:blip r:embed="rId13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>
            <a:blip r:embed="rId11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>
            <a:blip r:embed="rId9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>
            <a:blip r:embed="rId13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>
            <a:blip r:embed="rId11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 bwMode="auto"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lang="ru-RU" sz="1400" b="1" i="0" u="none" strike="noStrike" cap="none" spc="0">
                <a:ln>
                  <a:noFill/>
                </a:ln>
                <a:solidFill>
                  <a:prstClr val="white"/>
                </a:solidFill>
                <a:latin typeface="Gilroy"/>
                <a:ea typeface="+mn-ea"/>
                <a:cs typeface="+mn-cs"/>
              </a:rPr>
              <a:t/>
            </a:fld>
            <a:endParaRPr lang="ru-RU" sz="1400" b="1" i="0" u="none" strike="noStrike" cap="none" spc="0">
              <a:ln>
                <a:noFill/>
              </a:ln>
              <a:solidFill>
                <a:prstClr val="white"/>
              </a:solidFill>
              <a:latin typeface="Gilroy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358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019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3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6.png"/><Relationship Id="rId4" Type="http://schemas.openxmlformats.org/officeDocument/2006/relationships/image" Target="../media/image1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mailto:raduhka04@gmail.com" TargetMode="External"/><Relationship Id="rId8" Type="http://schemas.openxmlformats.org/officeDocument/2006/relationships/image" Target="../media/image9.png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"/>
            <a:ext cx="2351584" cy="18530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416480" y="3645024"/>
            <a:ext cx="1191625" cy="19714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0" y="5803865"/>
            <a:ext cx="11352584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3600" b="1" cap="all">
                <a:solidFill>
                  <a:schemeClr val="accent6"/>
                </a:solidFill>
                <a:latin typeface="Gilroy-Black"/>
                <a:ea typeface="+mn-ea"/>
                <a:cs typeface="Trebuchet MS"/>
              </a:rPr>
              <a:t>Группа 24 т </a:t>
            </a:r>
            <a:r>
              <a:rPr lang="ru-RU" sz="3600" b="1" cap="all">
                <a:solidFill>
                  <a:schemeClr val="accent6"/>
                </a:solidFill>
                <a:latin typeface="Gilroy-Black"/>
                <a:ea typeface="+mn-ea"/>
                <a:cs typeface="Trebuchet MS"/>
              </a:rPr>
              <a:t>Кузнецова </a:t>
            </a:r>
            <a:r>
              <a:rPr lang="ru-RU" sz="3600" b="1" cap="all">
                <a:solidFill>
                  <a:schemeClr val="accent6"/>
                </a:solidFill>
                <a:latin typeface="Gilroy-Black"/>
                <a:ea typeface="+mn-ea"/>
                <a:cs typeface="Trebuchet MS"/>
              </a:rPr>
              <a:t>РА </a:t>
            </a:r>
            <a:endParaRPr lang="ru-RU" sz="3600" b="1" cap="all">
              <a:solidFill>
                <a:schemeClr val="accent6"/>
              </a:solidFill>
              <a:latin typeface="Gilroy-Black"/>
              <a:ea typeface="+mn-ea"/>
              <a:cs typeface="Trebuchet MS"/>
            </a:endParaRPr>
          </a:p>
          <a:p>
            <a:pPr marL="7701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3600" b="1" cap="all">
                <a:solidFill>
                  <a:schemeClr val="accent6"/>
                </a:solidFill>
                <a:latin typeface="Gilroy-Black"/>
                <a:ea typeface="+mn-ea"/>
                <a:cs typeface="Trebuchet MS"/>
              </a:rPr>
              <a:t>Трекер</a:t>
            </a:r>
            <a:r>
              <a:rPr lang="ru-RU" sz="3600" b="1" cap="all">
                <a:solidFill>
                  <a:schemeClr val="accent6"/>
                </a:solidFill>
                <a:latin typeface="Gilroy-Black"/>
                <a:ea typeface="+mn-ea"/>
                <a:cs typeface="Trebuchet MS"/>
              </a:rPr>
              <a:t> - Терешков Алексей Владиславович </a:t>
            </a:r>
            <a:endParaRPr lang="ru-RU" sz="3600" b="1" cap="all">
              <a:solidFill>
                <a:schemeClr val="accent6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871864" y="0"/>
            <a:ext cx="2520280" cy="3429000"/>
          </a:xfrm>
          <a:prstGeom prst="rect">
            <a:avLst/>
          </a:prstGeom>
          <a:solidFill>
            <a:srgbClr val="F99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0" y="1916832"/>
            <a:ext cx="9840416" cy="1546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Открытие нового кафе общественного питания </a:t>
            </a:r>
            <a:endParaRPr/>
          </a:p>
          <a:p>
            <a:pPr marL="7701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«</a:t>
            </a: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ATTOр</a:t>
            </a: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»  – </a:t>
            </a: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архыз</a:t>
            </a:r>
            <a:r>
              <a:rPr lang="ru-RU" sz="4400" b="1" cap="all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Актуальность проекта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4" name="object 6"/>
          <p:cNvSpPr txBox="1"/>
          <p:nvPr/>
        </p:nvSpPr>
        <p:spPr bwMode="auto">
          <a:xfrm>
            <a:off x="335360" y="908720"/>
            <a:ext cx="6048672" cy="4594036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Создание данного кафе в посёлке Нижний Архыз позволит производить технологический процесс с предварительным заказом и оплатой товара через </a:t>
            </a:r>
            <a:r>
              <a:rPr lang="en-US" sz="3200" b="1">
                <a:solidFill>
                  <a:srgbClr val="1E1032"/>
                </a:solidFill>
              </a:rPr>
              <a:t>Telegram</a:t>
            </a:r>
            <a:r>
              <a:rPr lang="ru-RU" sz="3200" b="1">
                <a:solidFill>
                  <a:srgbClr val="1E1032"/>
                </a:solidFill>
              </a:rPr>
              <a:t>;</a:t>
            </a:r>
            <a:endParaRPr/>
          </a:p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Будут созданы выездные точки кафе.</a:t>
            </a:r>
            <a:endParaRPr lang="ru-RU" sz="3200" b="1">
              <a:solidFill>
                <a:srgbClr val="1E1032"/>
              </a:solidFill>
            </a:endParaRPr>
          </a:p>
        </p:txBody>
      </p:sp>
      <p:pic>
        <p:nvPicPr>
          <p:cNvPr id="7" name="Picture 3" descr="C:\Users\Lenovo\Desktop\7f0348d9-847e-4da5-ace9-e895ba4e0457.jfif"/>
          <p:cNvPicPr>
            <a:picLocks noChangeAspect="1" noChangeArrowheads="1"/>
          </p:cNvPicPr>
          <p:nvPr/>
        </p:nvPicPr>
        <p:blipFill>
          <a:blip r:embed="rId3"/>
          <a:srcRect l="10976" t="10674" r="9719" b="8200"/>
          <a:stretch/>
        </p:blipFill>
        <p:spPr bwMode="auto">
          <a:xfrm>
            <a:off x="2423592" y="3861048"/>
            <a:ext cx="504056" cy="504056"/>
          </a:xfrm>
          <a:prstGeom prst="rect">
            <a:avLst/>
          </a:prstGeom>
          <a:noFill/>
        </p:spPr>
      </p:pic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 l="13644" t="0" r="25247" b="0"/>
          <a:stretch/>
        </p:blipFill>
        <p:spPr bwMode="auto">
          <a:xfrm>
            <a:off x="6672064" y="980728"/>
            <a:ext cx="4820412" cy="44371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 bwMode="auto">
          <a:xfrm>
            <a:off x="407369" y="1628800"/>
            <a:ext cx="4032447" cy="360915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algn="just">
              <a:defRPr/>
            </a:pPr>
            <a:endParaRPr lang="ru-RU" sz="3200" b="1">
              <a:solidFill>
                <a:srgbClr val="1E1032"/>
              </a:solidFill>
            </a:endParaRPr>
          </a:p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Отсутствие места питания с зоной  отдыха для местных жителей и туристов.</a:t>
            </a:r>
            <a:endParaRPr/>
          </a:p>
          <a:p>
            <a:pPr algn="just">
              <a:defRPr/>
            </a:pPr>
            <a:endParaRPr lang="ru-RU" sz="3200" b="1">
              <a:solidFill>
                <a:srgbClr val="1E1032"/>
              </a:solidFill>
            </a:endParaRPr>
          </a:p>
        </p:txBody>
      </p:sp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Проблема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19458" name="AutoShape 2" descr="blob:https://web.whatsapp.com/f284b877-5027-4bb2-b251-f1247b07ee9c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9459" name="Picture 3" descr="C:\Users\Lenovo\Desktop\f284b877-5027-4bb2-b251-f1247b07ee9c.jfif"/>
          <p:cNvPicPr>
            <a:picLocks noChangeAspect="1" noChangeArrowheads="1"/>
          </p:cNvPicPr>
          <p:nvPr/>
        </p:nvPicPr>
        <p:blipFill>
          <a:blip r:embed="rId3"/>
          <a:srcRect l="5402" t="-630" r="1126" b="0"/>
          <a:stretch/>
        </p:blipFill>
        <p:spPr bwMode="auto">
          <a:xfrm>
            <a:off x="4943871" y="548680"/>
            <a:ext cx="6552728" cy="5290914"/>
          </a:xfrm>
          <a:prstGeom prst="rect">
            <a:avLst/>
          </a:prstGeom>
          <a:noFill/>
        </p:spPr>
      </p:pic>
      <p:sp>
        <p:nvSpPr>
          <p:cNvPr id="8" name="Выноска-облако 7"/>
          <p:cNvSpPr/>
          <p:nvPr/>
        </p:nvSpPr>
        <p:spPr bwMode="auto">
          <a:xfrm>
            <a:off x="8112224" y="3356992"/>
            <a:ext cx="3312368" cy="2376264"/>
          </a:xfrm>
          <a:prstGeom prst="cloudCallout">
            <a:avLst>
              <a:gd name="adj1" fmla="val -63049"/>
              <a:gd name="adj2" fmla="val -3851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2800" b="1">
                <a:solidFill>
                  <a:srgbClr val="1E1032"/>
                </a:solidFill>
                <a:latin typeface="Arial"/>
                <a:ea typeface="Arial"/>
                <a:cs typeface="Arial"/>
              </a:rPr>
              <a:t>Красиво...  А  поесть негде(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Решение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4" name="object 6"/>
          <p:cNvSpPr txBox="1"/>
          <p:nvPr/>
        </p:nvSpPr>
        <p:spPr bwMode="auto">
          <a:xfrm>
            <a:off x="335360" y="1196752"/>
            <a:ext cx="5256583" cy="3886150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600" b="1">
                <a:solidFill>
                  <a:srgbClr val="1E1032"/>
                </a:solidFill>
              </a:rPr>
              <a:t>Открытие </a:t>
            </a:r>
            <a:r>
              <a:rPr lang="ru-RU" sz="3600" b="1">
                <a:solidFill>
                  <a:srgbClr val="1E1032"/>
                </a:solidFill>
              </a:rPr>
              <a:t>нового кафе общественного питания «ATTOР  – </a:t>
            </a:r>
            <a:r>
              <a:rPr lang="ru-RU" sz="3600" b="1">
                <a:solidFill>
                  <a:srgbClr val="1E1032"/>
                </a:solidFill>
              </a:rPr>
              <a:t>А</a:t>
            </a:r>
            <a:r>
              <a:rPr lang="ru-RU" sz="3600" b="1">
                <a:solidFill>
                  <a:srgbClr val="1E1032"/>
                </a:solidFill>
              </a:rPr>
              <a:t>рхыз</a:t>
            </a:r>
            <a:r>
              <a:rPr lang="ru-RU" sz="3600" b="1">
                <a:solidFill>
                  <a:srgbClr val="1E1032"/>
                </a:solidFill>
              </a:rPr>
              <a:t>» с выездными точками торговли в местах  массового посещения туристов.</a:t>
            </a:r>
            <a:endParaRPr lang="ru-RU" sz="3600" b="1">
              <a:solidFill>
                <a:srgbClr val="1E1032"/>
              </a:solidFill>
            </a:endParaRPr>
          </a:p>
        </p:txBody>
      </p:sp>
      <p:pic>
        <p:nvPicPr>
          <p:cNvPr id="18433" name="Picture 1" descr="C:\Users\Lenovo\Desktop\5a17711c-fb39-44cf-9570-23ed6395e8f1.jfif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951984" y="548680"/>
            <a:ext cx="5235380" cy="532859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РЫНОК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408368" y="6021288"/>
            <a:ext cx="1926490" cy="4633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63352" y="620688"/>
            <a:ext cx="10801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1E1032"/>
                </a:solidFill>
              </a:rPr>
              <a:t>На Северном Кавказе оборот сферы общепита по итогам января-марта 2024 года вырос на 12,1% по сравнению с аналогичным периодом прошлого года и составил 49,8 миллиардов рублей. </a:t>
            </a:r>
            <a:endParaRPr/>
          </a:p>
          <a:p>
            <a:pPr>
              <a:defRPr/>
            </a:pPr>
            <a:r>
              <a:rPr lang="ru-RU" sz="2400">
                <a:solidFill>
                  <a:srgbClr val="1E1032"/>
                </a:solidFill>
              </a:rPr>
              <a:t>Некоторые показатели по регионам: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Дагестан. Оборот общепита — 25,5 млрд. рублей.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Ставропольский край. 14,1 млрд. рублей.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Чечня. 4,41 млрд. рублей.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Кабардино-Балкария. 2,9 млрд. рублей.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Северная Осетия. 1,99 млрд. рублей.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 u="sng">
                <a:solidFill>
                  <a:srgbClr val="1E1032"/>
                </a:solidFill>
              </a:rPr>
              <a:t>Карачаево-Черкесия. 603,5 млн. рублей</a:t>
            </a:r>
            <a:r>
              <a:rPr lang="ru-RU" sz="2400">
                <a:solidFill>
                  <a:srgbClr val="1E1032"/>
                </a:solidFill>
              </a:rPr>
              <a:t>. </a:t>
            </a:r>
            <a:endParaRPr/>
          </a:p>
          <a:p>
            <a:pPr>
              <a:buFont typeface="Wingdings"/>
              <a:buChar char="Ø"/>
              <a:defRPr/>
            </a:pPr>
            <a:r>
              <a:rPr lang="ru-RU" sz="2400">
                <a:solidFill>
                  <a:srgbClr val="1E1032"/>
                </a:solidFill>
              </a:rPr>
              <a:t>Ингушетия. 261,2 млн. рублей.</a:t>
            </a:r>
            <a:endParaRPr/>
          </a:p>
          <a:p>
            <a:pPr>
              <a:buFont typeface="Wingdings"/>
              <a:buChar char="v"/>
              <a:defRPr/>
            </a:pPr>
            <a:r>
              <a:rPr lang="ru-RU" sz="2400" b="1">
                <a:solidFill>
                  <a:schemeClr val="tx1"/>
                </a:solidFill>
              </a:rPr>
              <a:t>Показатели общепита в </a:t>
            </a:r>
            <a:r>
              <a:rPr lang="ru-RU" sz="2400" b="1">
                <a:solidFill>
                  <a:schemeClr val="tx1"/>
                </a:solidFill>
              </a:rPr>
              <a:t>Зеленчукском</a:t>
            </a:r>
            <a:r>
              <a:rPr lang="ru-RU" sz="2400" b="1">
                <a:solidFill>
                  <a:schemeClr val="tx1"/>
                </a:solidFill>
              </a:rPr>
              <a:t> районе в 2024 году демонстрируют прирост выручки ресторанов и кафе на 15% по сравнению с предыдущим годом</a:t>
            </a:r>
            <a:r>
              <a:rPr lang="ru-RU" sz="2400" b="1">
                <a:solidFill>
                  <a:schemeClr val="tx1"/>
                </a:solidFill>
              </a:rPr>
              <a:t>. </a:t>
            </a:r>
            <a:endParaRPr/>
          </a:p>
          <a:p>
            <a:pPr>
              <a:buFont typeface="Wingdings"/>
              <a:buChar char="v"/>
              <a:defRPr/>
            </a:pPr>
            <a:r>
              <a:rPr lang="ru-RU" sz="2400" b="1">
                <a:solidFill>
                  <a:schemeClr val="tx1"/>
                </a:solidFill>
              </a:rPr>
              <a:t>Показатели </a:t>
            </a:r>
            <a:r>
              <a:rPr lang="ru-RU" sz="2400" b="1">
                <a:solidFill>
                  <a:schemeClr val="tx1"/>
                </a:solidFill>
              </a:rPr>
              <a:t>общепита в </a:t>
            </a:r>
            <a:r>
              <a:rPr lang="ru-RU" sz="2400" b="1" u="sng">
                <a:solidFill>
                  <a:schemeClr val="tx1"/>
                </a:solidFill>
              </a:rPr>
              <a:t>нижнем Архызе </a:t>
            </a:r>
            <a:r>
              <a:rPr lang="ru-RU" sz="2400" b="1">
                <a:solidFill>
                  <a:schemeClr val="tx1"/>
                </a:solidFill>
              </a:rPr>
              <a:t>в 2024 году </a:t>
            </a:r>
            <a:endParaRPr lang="ru-RU" sz="2400" b="1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составляют </a:t>
            </a:r>
            <a:r>
              <a:rPr lang="ru-RU" sz="2400" b="1">
                <a:solidFill>
                  <a:schemeClr val="tx1"/>
                </a:solidFill>
              </a:rPr>
              <a:t>0</a:t>
            </a:r>
            <a:r>
              <a:rPr lang="ru-RU" sz="2400" b="1">
                <a:solidFill>
                  <a:schemeClr val="tx1"/>
                </a:solidFill>
              </a:rPr>
              <a:t>%.</a:t>
            </a:r>
            <a:endParaRPr lang="ru-RU" sz="2400" b="1">
              <a:solidFill>
                <a:schemeClr val="tx1"/>
              </a:solidFill>
            </a:endParaRPr>
          </a:p>
        </p:txBody>
      </p:sp>
      <p:pic>
        <p:nvPicPr>
          <p:cNvPr id="17409" name="Picture 1" descr="C:\Users\Lenovo\Desktop\a59e6594-eaf1-4128-aee0-228888d6009d.jfif"/>
          <p:cNvPicPr>
            <a:picLocks noChangeAspect="1" noChangeArrowheads="1"/>
          </p:cNvPicPr>
          <p:nvPr/>
        </p:nvPicPr>
        <p:blipFill>
          <a:blip r:embed="rId3"/>
          <a:srcRect l="0" t="0" r="25146" b="0"/>
          <a:stretch/>
        </p:blipFill>
        <p:spPr bwMode="auto">
          <a:xfrm>
            <a:off x="8184232" y="2204864"/>
            <a:ext cx="3260919" cy="2304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Бизнес-модель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552384" y="6093296"/>
            <a:ext cx="1926490" cy="463365"/>
          </a:xfrm>
          <a:prstGeom prst="rect">
            <a:avLst/>
          </a:prstGeom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63352" y="764704"/>
            <a:ext cx="9264352" cy="579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Текущие результаты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5" name="object 6"/>
          <p:cNvSpPr txBox="1"/>
          <p:nvPr/>
        </p:nvSpPr>
        <p:spPr bwMode="auto">
          <a:xfrm>
            <a:off x="335360" y="1268760"/>
            <a:ext cx="6696744" cy="4332426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Выбрано место для </a:t>
            </a:r>
            <a:r>
              <a:rPr lang="ru-RU" sz="3200" b="1">
                <a:solidFill>
                  <a:srgbClr val="1E1032"/>
                </a:solidFill>
              </a:rPr>
              <a:t>кафе, </a:t>
            </a:r>
            <a:r>
              <a:rPr lang="ru-RU" sz="3200" b="1">
                <a:solidFill>
                  <a:srgbClr val="1E1032"/>
                </a:solidFill>
              </a:rPr>
              <a:t>подобрали места </a:t>
            </a:r>
            <a:r>
              <a:rPr lang="ru-RU" sz="3200" b="1">
                <a:solidFill>
                  <a:srgbClr val="1E1032"/>
                </a:solidFill>
              </a:rPr>
              <a:t>дислокации мобильных точек </a:t>
            </a:r>
            <a:r>
              <a:rPr lang="ru-RU" sz="3200" b="1">
                <a:solidFill>
                  <a:srgbClr val="1E1032"/>
                </a:solidFill>
              </a:rPr>
              <a:t>;</a:t>
            </a:r>
            <a:endParaRPr/>
          </a:p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Проведены предварительные переговоры с арендодателем;</a:t>
            </a:r>
            <a:endParaRPr/>
          </a:p>
          <a:p>
            <a:pPr indent="457200" algn="just">
              <a:spcBef>
                <a:spcPts val="600"/>
              </a:spcBef>
              <a:spcAft>
                <a:spcPts val="600"/>
              </a:spcAft>
              <a:buFont typeface="Wingdings"/>
              <a:buChar char="Ø"/>
              <a:defRPr/>
            </a:pPr>
            <a:r>
              <a:rPr lang="ru-RU" sz="3200" b="1">
                <a:solidFill>
                  <a:srgbClr val="1E1032"/>
                </a:solidFill>
              </a:rPr>
              <a:t>Разработано </a:t>
            </a:r>
            <a:r>
              <a:rPr lang="ru-RU" sz="3200" b="1">
                <a:solidFill>
                  <a:srgbClr val="1E1032"/>
                </a:solidFill>
              </a:rPr>
              <a:t>предварительное </a:t>
            </a:r>
            <a:r>
              <a:rPr lang="ru-RU" sz="3200" b="1">
                <a:solidFill>
                  <a:srgbClr val="1E1032"/>
                </a:solidFill>
              </a:rPr>
              <a:t>меню.</a:t>
            </a:r>
            <a:endParaRPr lang="ru-RU" sz="3200" b="1">
              <a:solidFill>
                <a:srgbClr val="1E1032"/>
              </a:solidFill>
            </a:endParaRPr>
          </a:p>
          <a:p>
            <a:pPr algn="just">
              <a:defRPr/>
            </a:pPr>
            <a:endParaRPr lang="ru-RU" sz="3200" b="1">
              <a:solidFill>
                <a:srgbClr val="1E103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28448" y="2132856"/>
            <a:ext cx="720000" cy="720000"/>
          </a:xfrm>
          <a:prstGeom prst="rect">
            <a:avLst/>
          </a:prstGeom>
        </p:spPr>
      </p:pic>
      <p:pic>
        <p:nvPicPr>
          <p:cNvPr id="15361" name="Picture 1" descr="C:\Users\Lenovo\Desktop\9eb6d050-035e-4ea4-a3fd-d6bfd0521371.jfif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608168" y="836712"/>
            <a:ext cx="3845827" cy="48965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 bwMode="auto"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  <a:defRPr/>
            </a:pPr>
            <a:r>
              <a:rPr lang="ru-RU" sz="3200" cap="all">
                <a:solidFill>
                  <a:schemeClr val="accent1"/>
                </a:solidFill>
              </a:rPr>
              <a:t>Планы развития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8030" y="5877272"/>
            <a:ext cx="1926490" cy="463365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335359" y="692695"/>
            <a:ext cx="7780103" cy="524291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Согласование бизнес плана с </a:t>
            </a:r>
            <a:r>
              <a:rPr lang="ru-RU" sz="2600" b="1">
                <a:solidFill>
                  <a:srgbClr val="1E1032"/>
                </a:solidFill>
              </a:rPr>
              <a:t>арендодателем;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Регистрация предприятия;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Договор аренды;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Договор подряда</a:t>
            </a:r>
            <a:r>
              <a:rPr lang="ru-RU" sz="2600" b="1">
                <a:solidFill>
                  <a:srgbClr val="1E1032"/>
                </a:solidFill>
              </a:rPr>
              <a:t>;</a:t>
            </a:r>
            <a:endParaRPr lang="ru-RU" sz="2600" b="1"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Начало строительных работ;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Поиск поставщиков оборудования и продуктов питания; </a:t>
            </a:r>
            <a:endParaRPr lang="ru-RU" sz="2600" b="1"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Получение всей документации, разрешающей функционирование заведения;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Подбор сотрудников;</a:t>
            </a:r>
            <a:endParaRPr/>
          </a:p>
          <a:p>
            <a:pPr lvl="0" algn="l">
              <a:buFont typeface="Wingdings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600" b="1"/>
              <a:t>Составление ТТК и обеспечение кухни всеми </a:t>
            </a:r>
            <a:r>
              <a:rPr lang="ru-RU" sz="2600" b="1"/>
              <a:t>ингредиентами.</a:t>
            </a:r>
            <a:endParaRPr lang="ru-RU" sz="2600" b="1"/>
          </a:p>
        </p:txBody>
      </p:sp>
      <p:pic>
        <p:nvPicPr>
          <p:cNvPr id="1026" name="Picture 2" descr="C:\Users\Lenovo\Desktop\диплом\4bb3d489-84f2-46a5-8550-f5b7362c75d9.jpg"/>
          <p:cNvPicPr>
            <a:picLocks noChangeAspect="1" noChangeArrowheads="1"/>
          </p:cNvPicPr>
          <p:nvPr/>
        </p:nvPicPr>
        <p:blipFill>
          <a:blip r:embed="rId3"/>
          <a:srcRect l="24015" t="0" r="15635" b="0"/>
          <a:stretch/>
        </p:blipFill>
        <p:spPr bwMode="auto">
          <a:xfrm>
            <a:off x="7896200" y="339920"/>
            <a:ext cx="3600400" cy="57408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"/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>
            <a:blip r:embed="rId2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/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>
            <a:blip r:embed="rId3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/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>
            <a:blip r:embed="rId4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/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>
            <a:blip r:embed="rId5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/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>
            <a:blip r:embed="rId4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/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>
            <a:blip r:embed="rId6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/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>
            <a:blip r:embed="rId2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/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>
            <a:blip r:embed="rId5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/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>
            <a:blip r:embed="rId2"/>
            <a:stretch/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>
              <a:defRPr/>
            </a:pPr>
            <a:endParaRPr 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/>
          <p:cNvSpPr txBox="1"/>
          <p:nvPr/>
        </p:nvSpPr>
        <p:spPr bwMode="auto">
          <a:xfrm>
            <a:off x="479376" y="332656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 lnSpcReduction="1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6900"/>
              <a:t>СПАСИБО</a:t>
            </a:r>
            <a:r>
              <a:rPr/>
              <a:t>!</a:t>
            </a:r>
            <a:endParaRPr/>
          </a:p>
          <a:p>
            <a:pPr lvl="0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400" b="1"/>
              <a:t>Кузнецова Радмила Александровна</a:t>
            </a:r>
            <a:endParaRPr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170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КОНТАКТЫ</a:t>
            </a:r>
            <a:endParaRPr>
              <a:latin typeface="Gilroy-ExtraBold"/>
              <a:ea typeface="Gilroy-ExtraBold"/>
              <a:cs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/>
              <a:t>8</a:t>
            </a:r>
            <a:r>
              <a:rPr lang="ru-RU"/>
              <a:t> 928 922 55 14</a:t>
            </a:r>
            <a:endParaRPr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u="sng">
                <a:hlinkClick r:id="rId7" tooltip="mailto:raduhka04@gmail.com"/>
              </a:rPr>
              <a:t>raduhka04@gmail.com</a:t>
            </a:r>
            <a:endParaRPr lang="ru-RU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13688" y="4565448"/>
            <a:ext cx="1926490" cy="463365"/>
          </a:xfrm>
          <a:prstGeom prst="rect">
            <a:avLst/>
          </a:prstGeom>
        </p:spPr>
      </p:pic>
      <p:pic>
        <p:nvPicPr>
          <p:cNvPr id="12291" name="Picture 3" descr="C:\Users\Lenovo\Desktop\ра.jfif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7464152" y="0"/>
            <a:ext cx="4069542" cy="5229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Arial"/>
        <a:cs typeface="Arial"/>
      </a:majorFont>
      <a:minorFont>
        <a:latin typeface="Gilroy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Произвольный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dc:identifier/>
  <dc:language/>
  <cp:lastModifiedBy>Радмила Кузнецова</cp:lastModifiedBy>
  <cp:revision>249</cp:revision>
  <dcterms:created xsi:type="dcterms:W3CDTF">2022-11-28T09:29:04Z</dcterms:created>
  <dcterms:modified xsi:type="dcterms:W3CDTF">2024-10-27T15:11:30Z</dcterms:modified>
  <cp:category/>
  <cp:contentStatus/>
  <cp:version/>
</cp:coreProperties>
</file>