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297" r:id="rId3"/>
    <p:sldId id="298" r:id="rId4"/>
    <p:sldId id="315" r:id="rId5"/>
    <p:sldId id="299" r:id="rId6"/>
    <p:sldId id="307" r:id="rId7"/>
    <p:sldId id="313" r:id="rId8"/>
    <p:sldId id="314" r:id="rId9"/>
    <p:sldId id="300" r:id="rId10"/>
    <p:sldId id="311" r:id="rId11"/>
    <p:sldId id="312" r:id="rId12"/>
    <p:sldId id="309" r:id="rId13"/>
    <p:sldId id="310" r:id="rId14"/>
    <p:sldId id="301" r:id="rId15"/>
    <p:sldId id="302" r:id="rId16"/>
    <p:sldId id="304" r:id="rId17"/>
    <p:sldId id="303" r:id="rId18"/>
    <p:sldId id="305" r:id="rId19"/>
  </p:sldIdLst>
  <p:sldSz cx="20112038" cy="11315700"/>
  <p:notesSz cx="9144000" cy="6858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swald Light" panose="00000400000000000000" pitchFamily="2" charset="-52"/>
      <p:regular r:id="rId25"/>
    </p:embeddedFont>
  </p:embeddedFontLst>
  <p:defaultTextStyle>
    <a:defPPr>
      <a:defRPr lang="ru-RU"/>
    </a:defPPr>
    <a:lvl1pPr marL="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1pPr>
    <a:lvl2pPr marL="7542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2pPr>
    <a:lvl3pPr marL="1508486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3pPr>
    <a:lvl4pPr marL="2262729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4pPr>
    <a:lvl5pPr marL="3016971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5pPr>
    <a:lvl6pPr marL="3771214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29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E9EDF4"/>
    <a:srgbClr val="2BBBC8"/>
    <a:srgbClr val="E26100"/>
    <a:srgbClr val="4472C4"/>
    <a:srgbClr val="1C1C1C"/>
    <a:srgbClr val="4D4D4D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 snapToGrid="0">
      <p:cViewPr varScale="1">
        <p:scale>
          <a:sx n="51" d="100"/>
          <a:sy n="51" d="100"/>
        </p:scale>
        <p:origin x="204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cap="all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Потери ПИЛОМАТЕРИАЛОВ </a:t>
            </a:r>
          </a:p>
        </c:rich>
      </c:tx>
      <c:layout>
        <c:manualLayout>
          <c:xMode val="edge"/>
          <c:yMode val="edge"/>
          <c:x val="0.1684165274795196"/>
          <c:y val="0.17705857624743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cap="all" spc="5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509722051298357"/>
          <c:y val="0.30627337868143278"/>
          <c:w val="0.47033059390629106"/>
          <c:h val="0.6555110086678590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Потери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701-46E4-98A7-E968A1CE5470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701-46E4-98A7-E968A1CE5470}"/>
              </c:ext>
            </c:extLst>
          </c:dPt>
          <c:dPt>
            <c:idx val="2"/>
            <c:bubble3D val="0"/>
            <c:spPr>
              <a:solidFill>
                <a:srgbClr val="2BBBC8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701-46E4-98A7-E968A1CE5470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701-46E4-98A7-E968A1CE5470}"/>
              </c:ext>
            </c:extLst>
          </c:dPt>
          <c:dLbls>
            <c:dLbl>
              <c:idx val="0"/>
              <c:layout>
                <c:manualLayout>
                  <c:x val="-8.8554601129404276E-2"/>
                  <c:y val="0.1561265723615288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701-46E4-98A7-E968A1CE5470}"/>
                </c:ext>
              </c:extLst>
            </c:dLbl>
            <c:dLbl>
              <c:idx val="1"/>
              <c:layout>
                <c:manualLayout>
                  <c:x val="-0.14702274715660543"/>
                  <c:y val="-5.77383328321524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701-46E4-98A7-E968A1CE5470}"/>
                </c:ext>
              </c:extLst>
            </c:dLbl>
            <c:dLbl>
              <c:idx val="2"/>
              <c:layout>
                <c:manualLayout>
                  <c:x val="9.0759246003340496E-2"/>
                  <c:y val="-0.196044233577776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701-46E4-98A7-E968A1CE5470}"/>
                </c:ext>
              </c:extLst>
            </c:dLbl>
            <c:dLbl>
              <c:idx val="3"/>
              <c:layout>
                <c:manualLayout>
                  <c:x val="0.13515521355285134"/>
                  <c:y val="0.147895428694506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81050866745923"/>
                      <c:h val="7.855045473022841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B701-46E4-98A7-E968A1CE54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Плесень</c:v>
                </c:pt>
                <c:pt idx="1">
                  <c:v>Вредители</c:v>
                </c:pt>
                <c:pt idx="2">
                  <c:v>Механические повреждения</c:v>
                </c:pt>
                <c:pt idx="3">
                  <c:v>Грибок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22</c:v>
                </c:pt>
                <c:pt idx="2">
                  <c:v>35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01-46E4-98A7-E968A1CE547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1552055993000875E-2"/>
          <c:y val="0.20368325821454397"/>
          <c:w val="0.76019364804279843"/>
          <c:h val="0.136978214638795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cap="all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Заинтересованность компаний</a:t>
            </a:r>
          </a:p>
        </c:rich>
      </c:tx>
      <c:layout>
        <c:manualLayout>
          <c:xMode val="edge"/>
          <c:yMode val="edge"/>
          <c:x val="0.12185029464937418"/>
          <c:y val="1.2141796401631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cap="all" spc="5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Заинтересованность компаний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F4C-4648-891D-3628636FAA73}"/>
              </c:ext>
            </c:extLst>
          </c:dPt>
          <c:dPt>
            <c:idx val="1"/>
            <c:bubble3D val="0"/>
            <c:spPr>
              <a:solidFill>
                <a:srgbClr val="2BBBC8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F4C-4648-891D-3628636FAA73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F4C-4648-891D-3628636FAA73}"/>
              </c:ext>
            </c:extLst>
          </c:dPt>
          <c:dLbls>
            <c:dLbl>
              <c:idx val="0"/>
              <c:layout>
                <c:manualLayout>
                  <c:x val="-0.26683717812812624"/>
                  <c:y val="0.4297751927753593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41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4C-4648-891D-3628636FAA73}"/>
                </c:ext>
              </c:extLst>
            </c:dLbl>
            <c:dLbl>
              <c:idx val="1"/>
              <c:layout>
                <c:manualLayout>
                  <c:x val="0.19618288348670737"/>
                  <c:y val="-0.478715536806895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3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825799460465108E-2"/>
                      <c:h val="9.262787807336074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F4C-4648-891D-3628636FAA73}"/>
                </c:ext>
              </c:extLst>
            </c:dLbl>
            <c:dLbl>
              <c:idx val="2"/>
              <c:layout>
                <c:manualLayout>
                  <c:x val="0.11616623674177254"/>
                  <c:y val="0.1990732827631567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F4C-4648-891D-3628636FAA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Ищут решение</c:v>
                </c:pt>
                <c:pt idx="1">
                  <c:v>Интересно, но решений не ищут</c:v>
                </c:pt>
                <c:pt idx="2">
                  <c:v>Всё устраивает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</c:v>
                </c:pt>
                <c:pt idx="1">
                  <c:v>49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4C-4648-891D-3628636FAA7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289798548531133E-4"/>
          <c:y val="2.8023960614111765E-2"/>
          <c:w val="0.99910710201451469"/>
          <c:h val="0.192768181122157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Общие затраты</c:v>
                </c:pt>
              </c:strCache>
            </c:strRef>
          </c:tx>
          <c:spPr>
            <a:ln w="317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814100</c:v>
                </c:pt>
                <c:pt idx="1">
                  <c:v>1628200</c:v>
                </c:pt>
                <c:pt idx="2">
                  <c:v>2442300</c:v>
                </c:pt>
                <c:pt idx="3">
                  <c:v>3256400</c:v>
                </c:pt>
                <c:pt idx="4">
                  <c:v>4070500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80-4FB7-85EA-7EB28D5A9D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</c:v>
                </c:pt>
              </c:strCache>
            </c:strRef>
          </c:tx>
          <c:spPr>
            <a:ln w="31750" cap="rnd">
              <a:solidFill>
                <a:srgbClr val="E261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1500000</c:v>
                </c:pt>
                <c:pt idx="1">
                  <c:v>3000000</c:v>
                </c:pt>
                <c:pt idx="2">
                  <c:v>4500000</c:v>
                </c:pt>
                <c:pt idx="3">
                  <c:v>6000000</c:v>
                </c:pt>
                <c:pt idx="4">
                  <c:v>7500000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80-4FB7-85EA-7EB28D5A9D9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ln w="317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644746</c:v>
                </c:pt>
                <c:pt idx="1">
                  <c:v>1289492</c:v>
                </c:pt>
                <c:pt idx="2">
                  <c:v>1934238</c:v>
                </c:pt>
                <c:pt idx="3">
                  <c:v>2578984</c:v>
                </c:pt>
                <c:pt idx="4">
                  <c:v>3223730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80-4FB7-85EA-7EB28D5A9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7867192"/>
        <c:axId val="647865392"/>
      </c:lineChart>
      <c:catAx>
        <c:axId val="64786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47865392"/>
        <c:crosses val="autoZero"/>
        <c:auto val="1"/>
        <c:lblAlgn val="ctr"/>
        <c:lblOffset val="100"/>
        <c:noMultiLvlLbl val="0"/>
      </c:catAx>
      <c:valAx>
        <c:axId val="64786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8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4786719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66802604097039"/>
          <c:y val="0.93001010519941041"/>
          <c:w val="0.47108537582849397"/>
          <c:h val="6.9989894800589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alpha val="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52303677079476"/>
          <c:y val="7.7695334284812984E-2"/>
          <c:w val="0.85530349731256861"/>
          <c:h val="0.8044185052248525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</c:v>
                </c:pt>
              </c:strCache>
            </c:strRef>
          </c:tx>
          <c:spPr>
            <a:ln w="317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Лист1!$A$2:$A$19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numCache>
            </c:num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222750</c:v>
                </c:pt>
                <c:pt idx="1">
                  <c:v>445500</c:v>
                </c:pt>
                <c:pt idx="2">
                  <c:v>668250</c:v>
                </c:pt>
                <c:pt idx="3">
                  <c:v>891000</c:v>
                </c:pt>
                <c:pt idx="4">
                  <c:v>1137500</c:v>
                </c:pt>
                <c:pt idx="5">
                  <c:v>1336500</c:v>
                </c:pt>
                <c:pt idx="6">
                  <c:v>1559250</c:v>
                </c:pt>
                <c:pt idx="7">
                  <c:v>1782000</c:v>
                </c:pt>
                <c:pt idx="8">
                  <c:v>2004750</c:v>
                </c:pt>
                <c:pt idx="9">
                  <c:v>2227500</c:v>
                </c:pt>
                <c:pt idx="10">
                  <c:v>2450250</c:v>
                </c:pt>
                <c:pt idx="11">
                  <c:v>2673000</c:v>
                </c:pt>
                <c:pt idx="12">
                  <c:v>2895750</c:v>
                </c:pt>
                <c:pt idx="13">
                  <c:v>3118500</c:v>
                </c:pt>
                <c:pt idx="14">
                  <c:v>3341250</c:v>
                </c:pt>
                <c:pt idx="15">
                  <c:v>3564000</c:v>
                </c:pt>
                <c:pt idx="16">
                  <c:v>3786750</c:v>
                </c:pt>
                <c:pt idx="17">
                  <c:v>4009500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B-41C4-9514-DD84AE5C89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31750" cap="rnd">
              <a:solidFill>
                <a:srgbClr val="E261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Лист1!$A$2:$A$19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numCache>
            </c:numRef>
          </c:cat>
          <c:val>
            <c:numRef>
              <c:f>Лист1!$C$2:$C$19</c:f>
              <c:numCache>
                <c:formatCode>General</c:formatCode>
                <c:ptCount val="18"/>
                <c:pt idx="0">
                  <c:v>1600016</c:v>
                </c:pt>
                <c:pt idx="1">
                  <c:v>1700032</c:v>
                </c:pt>
                <c:pt idx="2">
                  <c:v>1800048</c:v>
                </c:pt>
                <c:pt idx="3">
                  <c:v>1900064</c:v>
                </c:pt>
                <c:pt idx="4">
                  <c:v>2000080</c:v>
                </c:pt>
                <c:pt idx="5">
                  <c:v>2100096</c:v>
                </c:pt>
                <c:pt idx="6">
                  <c:v>2200112</c:v>
                </c:pt>
                <c:pt idx="7">
                  <c:v>2300128</c:v>
                </c:pt>
                <c:pt idx="8">
                  <c:v>2400144</c:v>
                </c:pt>
                <c:pt idx="9">
                  <c:v>2500160</c:v>
                </c:pt>
                <c:pt idx="10">
                  <c:v>2600176</c:v>
                </c:pt>
                <c:pt idx="11">
                  <c:v>2700192</c:v>
                </c:pt>
                <c:pt idx="12">
                  <c:v>2800208</c:v>
                </c:pt>
                <c:pt idx="13">
                  <c:v>2900224</c:v>
                </c:pt>
                <c:pt idx="14">
                  <c:v>3000240</c:v>
                </c:pt>
                <c:pt idx="15">
                  <c:v>3100256</c:v>
                </c:pt>
                <c:pt idx="16">
                  <c:v>3200272</c:v>
                </c:pt>
                <c:pt idx="17">
                  <c:v>3300288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3B-41C4-9514-DD84AE5C894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Чистая прибыль</c:v>
                </c:pt>
              </c:strCache>
            </c:strRef>
          </c:tx>
          <c:spPr>
            <a:ln w="317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Лист1!$A$2:$A$19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numCache>
            </c:numRef>
          </c:cat>
          <c:val>
            <c:numRef>
              <c:f>Лист1!$D$2:$D$19</c:f>
              <c:numCache>
                <c:formatCode>General</c:formatCode>
                <c:ptCount val="18"/>
                <c:pt idx="0">
                  <c:v>-1377266</c:v>
                </c:pt>
                <c:pt idx="1">
                  <c:v>-1254532</c:v>
                </c:pt>
                <c:pt idx="2">
                  <c:v>-1131798</c:v>
                </c:pt>
                <c:pt idx="3">
                  <c:v>-1009064</c:v>
                </c:pt>
                <c:pt idx="4">
                  <c:v>-862580</c:v>
                </c:pt>
                <c:pt idx="5">
                  <c:v>-763596</c:v>
                </c:pt>
                <c:pt idx="6">
                  <c:v>-640862</c:v>
                </c:pt>
                <c:pt idx="7">
                  <c:v>-518128</c:v>
                </c:pt>
                <c:pt idx="8">
                  <c:v>-395394</c:v>
                </c:pt>
                <c:pt idx="9">
                  <c:v>-272660</c:v>
                </c:pt>
                <c:pt idx="10">
                  <c:v>-149926</c:v>
                </c:pt>
                <c:pt idx="11">
                  <c:v>-27192</c:v>
                </c:pt>
                <c:pt idx="12">
                  <c:v>95542</c:v>
                </c:pt>
                <c:pt idx="13">
                  <c:v>218276</c:v>
                </c:pt>
                <c:pt idx="14">
                  <c:v>341010</c:v>
                </c:pt>
                <c:pt idx="15">
                  <c:v>463744</c:v>
                </c:pt>
                <c:pt idx="16">
                  <c:v>586478</c:v>
                </c:pt>
                <c:pt idx="17">
                  <c:v>709212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3B-41C4-9514-DD84AE5C8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7867192"/>
        <c:axId val="647865392"/>
      </c:lineChart>
      <c:catAx>
        <c:axId val="64786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47865392"/>
        <c:crosses val="autoZero"/>
        <c:auto val="1"/>
        <c:lblAlgn val="ctr"/>
        <c:lblOffset val="100"/>
        <c:noMultiLvlLbl val="0"/>
      </c:catAx>
      <c:valAx>
        <c:axId val="64786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8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4786719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alpha val="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E8C426C-844D-4C6A-A120-8FFBE08FF603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17165F-A99B-4248-BB82-C17B29361F8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54243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508486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262729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016971" algn="l" defTabSz="1508486" rtl="0" eaLnBrk="1" latinLnBrk="0" hangingPunct="1">
      <a:defRPr sz="198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771214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6pPr>
    <a:lvl7pPr marL="4525457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7pPr>
    <a:lvl8pPr marL="5279700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8pPr>
    <a:lvl9pPr marL="6033943" algn="l" defTabSz="1508486" rtl="0" eaLnBrk="1" latinLnBrk="0" hangingPunct="1">
      <a:defRPr sz="1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14.png"/><Relationship Id="rId18" Type="http://schemas.microsoft.com/office/2007/relationships/hdphoto" Target="../media/hdphoto2.wdp"/><Relationship Id="rId3" Type="http://schemas.openxmlformats.org/officeDocument/2006/relationships/image" Target="../media/image27.png"/><Relationship Id="rId21" Type="http://schemas.openxmlformats.org/officeDocument/2006/relationships/image" Target="../media/image40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17.png"/><Relationship Id="rId2" Type="http://schemas.openxmlformats.org/officeDocument/2006/relationships/image" Target="../media/image26.png"/><Relationship Id="rId16" Type="http://schemas.microsoft.com/office/2007/relationships/hdphoto" Target="../media/hdphoto1.wdp"/><Relationship Id="rId20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4.svg"/><Relationship Id="rId19" Type="http://schemas.openxmlformats.org/officeDocument/2006/relationships/image" Target="../media/image38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15.svg"/><Relationship Id="rId22" Type="http://schemas.openxmlformats.org/officeDocument/2006/relationships/image" Target="../media/image41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E2B65-65C4-4EC2-B575-482EE305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005" y="1851899"/>
            <a:ext cx="15084029" cy="3939540"/>
          </a:xfrm>
        </p:spPr>
        <p:txBody>
          <a:bodyPr anchor="b"/>
          <a:lstStyle>
            <a:lvl1pPr algn="ctr">
              <a:defRPr sz="989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B8604-B774-48F7-94A0-72E654BE1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005" y="5943363"/>
            <a:ext cx="15084029" cy="2732007"/>
          </a:xfrm>
        </p:spPr>
        <p:txBody>
          <a:bodyPr/>
          <a:lstStyle>
            <a:lvl1pPr marL="0" indent="0" algn="ctr">
              <a:buNone/>
              <a:defRPr sz="3959"/>
            </a:lvl1pPr>
            <a:lvl2pPr marL="754197" indent="0" algn="ctr">
              <a:buNone/>
              <a:defRPr sz="3299"/>
            </a:lvl2pPr>
            <a:lvl3pPr marL="1508394" indent="0" algn="ctr">
              <a:buNone/>
              <a:defRPr sz="2969"/>
            </a:lvl3pPr>
            <a:lvl4pPr marL="2262591" indent="0" algn="ctr">
              <a:buNone/>
              <a:defRPr sz="2639"/>
            </a:lvl4pPr>
            <a:lvl5pPr marL="3016788" indent="0" algn="ctr">
              <a:buNone/>
              <a:defRPr sz="2639"/>
            </a:lvl5pPr>
            <a:lvl6pPr marL="3770986" indent="0" algn="ctr">
              <a:buNone/>
              <a:defRPr sz="2639"/>
            </a:lvl6pPr>
            <a:lvl7pPr marL="4525183" indent="0" algn="ctr">
              <a:buNone/>
              <a:defRPr sz="2639"/>
            </a:lvl7pPr>
            <a:lvl8pPr marL="5279380" indent="0" algn="ctr">
              <a:buNone/>
              <a:defRPr sz="2639"/>
            </a:lvl8pPr>
            <a:lvl9pPr marL="6033577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A146-9A21-4250-96E5-BCCC27AD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51092-1434-4611-83F6-9F6321CC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771A2-915F-4474-95AB-3AAB1FD3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3DC79A-248F-4C91-B3DF-7D720885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12039" cy="112805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BFD70-E55F-4810-B3BF-F2D9BF1EC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6"/>
            <a:ext cx="20112039" cy="113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3A1562F0-77BA-43E0-859E-F7F3232D1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62BFF67-E034-42C6-A5F5-7F132BE4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F5AACFE2-6C48-41E1-87CA-D6B53BC3F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77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2">
            <a:extLst>
              <a:ext uri="{FF2B5EF4-FFF2-40B4-BE49-F238E27FC236}">
                <a16:creationId xmlns:a16="http://schemas.microsoft.com/office/drawing/2014/main" id="{D4DDDE68-C0EB-48C2-825B-1D7BCD3EC8CE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648272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021046A-49FB-4ACB-9980-C26043CC1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D9E3DD5-D218-4782-A5A7-4B2B0CDD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5273CFE9-4B3A-4B96-9DCA-EC3BA9203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19BE8E3A-575E-4544-B004-5E9B15B00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87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8">
            <a:extLst>
              <a:ext uri="{FF2B5EF4-FFF2-40B4-BE49-F238E27FC236}">
                <a16:creationId xmlns:a16="http://schemas.microsoft.com/office/drawing/2014/main" id="{DCEAA9BA-597C-43A4-A55D-EF110037E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31230A-E8DB-4E06-A0B9-7E9F87EF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C63BE39D-5B2B-4A13-933F-6F3292452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4233910C-631A-4C20-8090-6F18D933CB0B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97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E93DB026-FA5A-4820-865F-59E867FA55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6C57940-92BC-4E86-946B-B1F1D135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B3633050-8FAB-4E3C-A8BC-1FAE417D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9869319C-97AB-4178-8252-05B1ED0147B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A960D58-9F56-40B3-99F0-2A0C0900F5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746FFF8F-B5A5-4D03-8E53-6F80F64DFA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43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8EB64EEC-538E-4F0A-A1A4-443B831DAA60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24AE1A1-A68B-4715-A2A5-4C480D04C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4B2F062-1DDE-4059-9E15-DB79AA3F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11E033C-DC47-497B-85C1-D726E2008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3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FD92FB8-114D-4168-8700-46E05EA3CAE2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4648272" y="10759710"/>
            <a:ext cx="4623943" cy="39596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D795EE0C-4515-438E-87D8-3AF4B3C12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1CB191-7F37-485F-80F3-D51508E5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8976F8DB-B930-430B-A86E-497FBF7D5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D9B36748-767B-4F81-B3C8-64C16F93D4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D552E19-B3AD-42F6-9C3E-6C2A817376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B28D9D2-BF17-435C-8BD6-26DF4C8D38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D6B0B24-96BA-4AB4-8249-9D8FAE0203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74F12738-9AE0-4C24-9B1F-2313946176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EC13CD0-7D2F-4925-B89A-292BDA1A33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D765307B-5E06-4C62-8605-7A482FC0EC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020B9998-F741-4988-86DB-261B7A095E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08E4CB-E864-4389-85DC-0CB91E9BB3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891C231D-ACE7-4153-9E94-8E0CAE8A3C4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18677F63-6BBA-4D46-8B7C-35727DF07B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3294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9B096B-99ED-42DC-92F1-6DDF860B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74702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18F3190-9863-42C9-BD8C-1D6A3782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121DB-EA36-4273-8D57-125125D2D281}"/>
              </a:ext>
            </a:extLst>
          </p:cNvPr>
          <p:cNvSpPr txBox="1"/>
          <p:nvPr userDrawn="1"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Политех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2023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44E6E4E-7724-4CE2-AF62-3D908F566344}"/>
              </a:ext>
            </a:extLst>
          </p:cNvPr>
          <p:cNvGrpSpPr/>
          <p:nvPr userDrawn="1"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BF61A27-40F6-4D6B-9325-D4C17E877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AEFBE71-855A-4FEC-A064-38E344FF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C323BE1-7378-4F29-85BF-D2E1CC312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485A32C-FC4A-4DC9-A076-CD87695AB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4E88053-892E-49A8-B76E-9EA64399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0AEF72-61E9-44F6-AB0F-652122836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905B726-6A1D-4EB4-AF88-4F2D26D71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73075" b="2593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2B216EB-1293-451B-A27B-9C5873B9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F9676A81-01C1-43D6-80D8-3824399E8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323B6FF-FC62-4392-8707-98252EF7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16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8151-9883-44AF-BEC7-291C56A6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323" y="754380"/>
            <a:ext cx="6486655" cy="2640330"/>
          </a:xfrm>
        </p:spPr>
        <p:txBody>
          <a:bodyPr anchor="b"/>
          <a:lstStyle>
            <a:lvl1pPr>
              <a:defRPr sz="527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C46BA0-7BBF-4717-9E58-CA16BDFE9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50236" y="1629252"/>
            <a:ext cx="10181719" cy="8041481"/>
          </a:xfrm>
        </p:spPr>
        <p:txBody>
          <a:bodyPr/>
          <a:lstStyle>
            <a:lvl1pPr marL="0" indent="0">
              <a:buNone/>
              <a:defRPr sz="5279"/>
            </a:lvl1pPr>
            <a:lvl2pPr marL="754197" indent="0">
              <a:buNone/>
              <a:defRPr sz="4619"/>
            </a:lvl2pPr>
            <a:lvl3pPr marL="1508394" indent="0">
              <a:buNone/>
              <a:defRPr sz="3959"/>
            </a:lvl3pPr>
            <a:lvl4pPr marL="2262591" indent="0">
              <a:buNone/>
              <a:defRPr sz="3299"/>
            </a:lvl4pPr>
            <a:lvl5pPr marL="3016788" indent="0">
              <a:buNone/>
              <a:defRPr sz="3299"/>
            </a:lvl5pPr>
            <a:lvl6pPr marL="3770986" indent="0">
              <a:buNone/>
              <a:defRPr sz="3299"/>
            </a:lvl6pPr>
            <a:lvl7pPr marL="4525183" indent="0">
              <a:buNone/>
              <a:defRPr sz="3299"/>
            </a:lvl7pPr>
            <a:lvl8pPr marL="5279380" indent="0">
              <a:buNone/>
              <a:defRPr sz="3299"/>
            </a:lvl8pPr>
            <a:lvl9pPr marL="6033577" indent="0">
              <a:buNone/>
              <a:defRPr sz="329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FC18D2-23BF-4063-82C6-3647D8ED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5323" y="3394710"/>
            <a:ext cx="6486655" cy="6289120"/>
          </a:xfrm>
        </p:spPr>
        <p:txBody>
          <a:bodyPr/>
          <a:lstStyle>
            <a:lvl1pPr marL="0" indent="0">
              <a:buNone/>
              <a:defRPr sz="2639"/>
            </a:lvl1pPr>
            <a:lvl2pPr marL="754197" indent="0">
              <a:buNone/>
              <a:defRPr sz="2309"/>
            </a:lvl2pPr>
            <a:lvl3pPr marL="1508394" indent="0">
              <a:buNone/>
              <a:defRPr sz="1980"/>
            </a:lvl3pPr>
            <a:lvl4pPr marL="2262591" indent="0">
              <a:buNone/>
              <a:defRPr sz="1650"/>
            </a:lvl4pPr>
            <a:lvl5pPr marL="3016788" indent="0">
              <a:buNone/>
              <a:defRPr sz="1650"/>
            </a:lvl5pPr>
            <a:lvl6pPr marL="3770986" indent="0">
              <a:buNone/>
              <a:defRPr sz="1650"/>
            </a:lvl6pPr>
            <a:lvl7pPr marL="4525183" indent="0">
              <a:buNone/>
              <a:defRPr sz="1650"/>
            </a:lvl7pPr>
            <a:lvl8pPr marL="5279380" indent="0">
              <a:buNone/>
              <a:defRPr sz="1650"/>
            </a:lvl8pPr>
            <a:lvl9pPr marL="6033577" indent="0">
              <a:buNone/>
              <a:defRPr sz="16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006B0C-6BA5-4C2C-8F78-78CF744F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C4619-2BDB-44DD-887F-77886190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E0C970-057B-4A23-B1B9-2EB38548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64A80-9015-4FCF-ACF0-03C16F7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E834CC-4964-4E25-A89E-78DD9A9A5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1863-A767-41E8-8ABE-F641D339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0FC3D-2043-45BF-8C66-9303F64C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9D3E3-AF8E-47FB-921F-3BBFE828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2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10EF7C-56DB-4EA0-B1C6-F86B61584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92677" y="602456"/>
            <a:ext cx="4336658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039B02-C8CC-4D2E-8D87-1E3EDA24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703" y="602456"/>
            <a:ext cx="12758574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330715-669F-4C4F-9372-DD6FEFC1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67EF-DE44-435C-B5A7-928E060F453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9E0469-EC9D-4A02-9109-33340ACB8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125039-627A-48EF-B384-65941B86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54B0-DE61-4131-A365-37BB21571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34" Type="http://schemas.openxmlformats.org/officeDocument/2006/relationships/image" Target="../media/image20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5" Type="http://schemas.openxmlformats.org/officeDocument/2006/relationships/image" Target="../media/image13.svg"/><Relationship Id="rId33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32" Type="http://schemas.openxmlformats.org/officeDocument/2006/relationships/image" Target="../media/image18.png"/><Relationship Id="rId37" Type="http://schemas.openxmlformats.org/officeDocument/2006/relationships/image" Target="../media/image23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23" Type="http://schemas.openxmlformats.org/officeDocument/2006/relationships/image" Target="../media/image11.svg"/><Relationship Id="rId28" Type="http://schemas.openxmlformats.org/officeDocument/2006/relationships/image" Target="../media/image16.png"/><Relationship Id="rId36" Type="http://schemas.openxmlformats.org/officeDocument/2006/relationships/image" Target="../media/image2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svg"/><Relationship Id="rId30" Type="http://schemas.openxmlformats.org/officeDocument/2006/relationships/image" Target="../media/image17.png"/><Relationship Id="rId35" Type="http://schemas.openxmlformats.org/officeDocument/2006/relationships/image" Target="../media/image2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2C64E4-708F-4DCA-9E77-B62FD4E0A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12038" cy="112805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50665-85CE-4D87-931E-0E86BFEE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F51D50-0A2C-479B-879F-C92840D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1AAA5-1330-4E7E-A0DB-0C26A4EBC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7067EF-DE44-435C-B5A7-928E060F453E}" type="datetimeFigureOut">
              <a:rPr lang="ru-RU" smtClean="0"/>
              <a:pPr/>
              <a:t>27.11.2023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370717-A146-485B-B5B5-137DBB4CF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0BC83-BD79-41BF-BD0F-782AEECAC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70354B0-DE61-4131-A365-37BB2157102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FD5A54-5635-4E63-9FB5-B9710CB5D057}"/>
              </a:ext>
            </a:extLst>
          </p:cNvPr>
          <p:cNvGrpSpPr/>
          <p:nvPr userDrawn="1"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B47EBF4-C149-4A2C-AEF7-5B4E834FA387}"/>
                </a:ext>
              </a:extLst>
            </p:cNvPr>
            <p:cNvGrpSpPr/>
            <p:nvPr userDrawn="1"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0F13A474-6D0B-4E03-8EB7-2D82489F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C5F23EE-842C-48DE-93E1-8ACEA38C9AC5}"/>
                  </a:ext>
                </a:extLst>
              </p:cNvPr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873998B7-038E-4D00-96BC-17FF11FCC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EA0E40F8-3D47-4F7D-8BFD-565B66DF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F7C7BABD-7D1B-4753-A14B-70B3363AF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AC6E46AB-4852-4C29-B571-3AA78E623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F482AE20-7677-4EA4-9E2C-E40566878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1AFD2D1-7D90-4833-BB41-BF425988C8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CFC63B8D-FC1A-4C3B-B008-D633339DD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rcRect l="73075" r="16747" b="2593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169219-A2A9-4743-9DFA-1B0366B6F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biLevel thresh="75000"/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AA43405-A38E-4234-B831-37C3D37AC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86ED4E3-61CC-448A-B097-68791741C7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A5A3756-5092-4752-909A-8FA89B66B8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9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508394" rtl="0" eaLnBrk="1" latinLnBrk="0" hangingPunct="1">
        <a:lnSpc>
          <a:spcPct val="90000"/>
        </a:lnSpc>
        <a:spcBef>
          <a:spcPct val="0"/>
        </a:spcBef>
        <a:buNone/>
        <a:defRPr sz="7258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77099" indent="-377099" algn="l" defTabSz="1508394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13129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885493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639690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393887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148084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2281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6478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10676" indent="-377099" algn="l" defTabSz="1508394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19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394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591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788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986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5183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9380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3577" algn="l" defTabSz="1508394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18" Type="http://schemas.openxmlformats.org/officeDocument/2006/relationships/image" Target="../media/image58.png"/><Relationship Id="rId26" Type="http://schemas.openxmlformats.org/officeDocument/2006/relationships/image" Target="../media/image65.svg"/><Relationship Id="rId3" Type="http://schemas.openxmlformats.org/officeDocument/2006/relationships/image" Target="../media/image43.svg"/><Relationship Id="rId21" Type="http://schemas.openxmlformats.org/officeDocument/2006/relationships/image" Target="../media/image60.pn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17" Type="http://schemas.openxmlformats.org/officeDocument/2006/relationships/image" Target="../media/image57.svg"/><Relationship Id="rId25" Type="http://schemas.openxmlformats.org/officeDocument/2006/relationships/image" Target="../media/image64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24" Type="http://schemas.openxmlformats.org/officeDocument/2006/relationships/image" Target="../media/image63.sv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23" Type="http://schemas.openxmlformats.org/officeDocument/2006/relationships/image" Target="../media/image62.png"/><Relationship Id="rId10" Type="http://schemas.openxmlformats.org/officeDocument/2006/relationships/image" Target="../media/image50.png"/><Relationship Id="rId19" Type="http://schemas.microsoft.com/office/2007/relationships/hdphoto" Target="../media/hdphoto1.wdp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Relationship Id="rId22" Type="http://schemas.openxmlformats.org/officeDocument/2006/relationships/image" Target="../media/image6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sv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g"/><Relationship Id="rId4" Type="http://schemas.openxmlformats.org/officeDocument/2006/relationships/image" Target="../media/image6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67.emf"/><Relationship Id="rId7" Type="http://schemas.openxmlformats.org/officeDocument/2006/relationships/image" Target="../media/image74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1" Type="http://schemas.openxmlformats.org/officeDocument/2006/relationships/image" Target="../media/image71.svg"/><Relationship Id="rId5" Type="http://schemas.openxmlformats.org/officeDocument/2006/relationships/image" Target="../media/image72.png"/><Relationship Id="rId10" Type="http://schemas.openxmlformats.org/officeDocument/2006/relationships/image" Target="../media/image70.png"/><Relationship Id="rId4" Type="http://schemas.openxmlformats.org/officeDocument/2006/relationships/image" Target="../media/image68.emf"/><Relationship Id="rId9" Type="http://schemas.openxmlformats.org/officeDocument/2006/relationships/image" Target="../media/image7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sv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77.jpg"/><Relationship Id="rId4" Type="http://schemas.openxmlformats.org/officeDocument/2006/relationships/image" Target="../media/image6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67.emf"/><Relationship Id="rId7" Type="http://schemas.openxmlformats.org/officeDocument/2006/relationships/image" Target="../media/image80.jpe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68.emf"/><Relationship Id="rId9" Type="http://schemas.openxmlformats.org/officeDocument/2006/relationships/image" Target="../media/image8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sv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84.jpg"/><Relationship Id="rId4" Type="http://schemas.openxmlformats.org/officeDocument/2006/relationships/image" Target="../media/image6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chart" Target="../charts/chart3.xml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image" Target="../media/image7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67.emf"/><Relationship Id="rId7" Type="http://schemas.openxmlformats.org/officeDocument/2006/relationships/image" Target="../media/image87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10" Type="http://schemas.openxmlformats.org/officeDocument/2006/relationships/image" Target="../media/image71.svg"/><Relationship Id="rId4" Type="http://schemas.openxmlformats.org/officeDocument/2006/relationships/image" Target="../media/image68.emf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67.emf"/><Relationship Id="rId7" Type="http://schemas.openxmlformats.org/officeDocument/2006/relationships/image" Target="../media/image71.sv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89.jpeg"/><Relationship Id="rId4" Type="http://schemas.openxmlformats.org/officeDocument/2006/relationships/image" Target="../media/image6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71.svg"/><Relationship Id="rId7" Type="http://schemas.openxmlformats.org/officeDocument/2006/relationships/image" Target="../media/image94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98E085D-BFED-41D9-B68C-DE3761D1E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519" y="4072098"/>
            <a:ext cx="15792314" cy="317178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i="0" dirty="0">
                <a:effectLst/>
                <a:cs typeface="Arial" panose="020B0604020202020204" pitchFamily="34" charset="0"/>
              </a:rPr>
              <a:t>Разработка технологии поверхностной аэрозольной обработки</a:t>
            </a:r>
            <a:endParaRPr lang="ru-RU" dirty="0"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A62BD-075E-4AA0-A91C-CC13BB0BE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69" y="3201529"/>
            <a:ext cx="10294625" cy="23729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51EEBB-6394-481C-AB40-8CEC6400F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20722" y="433171"/>
            <a:ext cx="988211" cy="1123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AEE634-C82D-49DF-BD9C-C30EA1A60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10796" y="433170"/>
            <a:ext cx="1727979" cy="1090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670929A-A5EA-4B26-BDBE-816FD9EAE8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98620" y="1611079"/>
            <a:ext cx="1342380" cy="1027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0CB0C6-1906-44AF-B4BE-571FCDED5D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9321" y="1610286"/>
            <a:ext cx="3274800" cy="107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D4DC7C-AF02-402C-BB07-6ACE481F6F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52607" y="1646657"/>
            <a:ext cx="2337949" cy="10390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AD2052-27AF-437E-8863-2A55D473CE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7810" y="1646256"/>
            <a:ext cx="3031427" cy="10278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E7E704-4156-483A-BA0D-C14991F91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99238" y="1458093"/>
            <a:ext cx="4148480" cy="14454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97E99F-3DC6-4CE4-B0F4-F017EFDD272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075" r="16747" b="2593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074C3A-26C2-4B69-8FBE-E9210B5A183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29" y="379722"/>
            <a:ext cx="2337949" cy="10871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09D2AFC-46D4-43F7-B47D-746C8077E45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77015" y="467022"/>
            <a:ext cx="3458971" cy="10650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E23129-D1EA-4285-B2C1-7BDE285EAB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92332" y="99642"/>
            <a:ext cx="4969938" cy="16202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C063821-BF5D-44C7-AC36-F86277B1E91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024905" y="320833"/>
            <a:ext cx="3127702" cy="15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FCA4D97-686D-2C7F-E936-97F1EF9B88EA}"/>
              </a:ext>
            </a:extLst>
          </p:cNvPr>
          <p:cNvGrpSpPr/>
          <p:nvPr/>
        </p:nvGrpSpPr>
        <p:grpSpPr>
          <a:xfrm>
            <a:off x="-297361" y="0"/>
            <a:ext cx="20112037" cy="11315700"/>
            <a:chOff x="-226858" y="92650"/>
            <a:chExt cx="10556698" cy="6765350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6FA05E74-208E-1E32-159C-1632E8A3A0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5722F635-6825-434D-B237-719483BCF301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375B964-BE8B-43B6-0C3A-0C126220E4AE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8440F1B4-6545-F513-B59C-D7B012343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C6A0428-A36D-9051-F3B4-48AE20CB3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Равнобедренный треугольник 11">
              <a:extLst>
                <a:ext uri="{FF2B5EF4-FFF2-40B4-BE49-F238E27FC236}">
                  <a16:creationId xmlns:a16="http://schemas.microsoft.com/office/drawing/2014/main" id="{110DD0E2-0F3D-A2E0-BCF5-BF720202411C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/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2E8506-4C2E-8689-112A-5305C2125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260" y="2271252"/>
            <a:ext cx="13237453" cy="7942472"/>
          </a:xfrm>
          <a:prstGeom prst="rect">
            <a:avLst/>
          </a:prstGeom>
        </p:spPr>
      </p:pic>
      <p:pic>
        <p:nvPicPr>
          <p:cNvPr id="13" name="Рисунок 12" descr="Пейзаж леса со сплошной заливкой">
            <a:extLst>
              <a:ext uri="{FF2B5EF4-FFF2-40B4-BE49-F238E27FC236}">
                <a16:creationId xmlns:a16="http://schemas.microsoft.com/office/drawing/2014/main" id="{D085AEFB-0D13-66DC-5184-DA6429AE6E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D5AFEB-3C05-1566-996F-EC7F82F872B7}"/>
              </a:ext>
            </a:extLst>
          </p:cNvPr>
          <p:cNvSpPr txBox="1"/>
          <p:nvPr/>
        </p:nvSpPr>
        <p:spPr>
          <a:xfrm>
            <a:off x="297362" y="10490249"/>
            <a:ext cx="18267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ЛУЧШЕ КАЧЕСТВО ПИЛОМАТЕРИАЛА – БОЛЬШЕ ЗАРАБОТОК С НЕГО </a:t>
            </a:r>
          </a:p>
        </p:txBody>
      </p:sp>
    </p:spTree>
    <p:extLst>
      <p:ext uri="{BB962C8B-B14F-4D97-AF65-F5344CB8AC3E}">
        <p14:creationId xmlns:p14="http://schemas.microsoft.com/office/powerpoint/2010/main" val="28908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B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A08E0639-077F-CDBB-76D9-01383E82AA6A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146" name="Picture 8">
              <a:extLst>
                <a:ext uri="{FF2B5EF4-FFF2-40B4-BE49-F238E27FC236}">
                  <a16:creationId xmlns:a16="http://schemas.microsoft.com/office/drawing/2014/main" id="{8293DF93-2245-488C-86F4-31771C306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7" name="Прямая соединительная линия 146">
              <a:extLst>
                <a:ext uri="{FF2B5EF4-FFF2-40B4-BE49-F238E27FC236}">
                  <a16:creationId xmlns:a16="http://schemas.microsoft.com/office/drawing/2014/main" id="{EE3E30A7-99F2-46EB-74E5-F101716A2503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>
              <a:extLst>
                <a:ext uri="{FF2B5EF4-FFF2-40B4-BE49-F238E27FC236}">
                  <a16:creationId xmlns:a16="http://schemas.microsoft.com/office/drawing/2014/main" id="{89C0C57B-1AC2-2F41-351B-831DB2E7883E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9" name="Picture 10">
              <a:extLst>
                <a:ext uri="{FF2B5EF4-FFF2-40B4-BE49-F238E27FC236}">
                  <a16:creationId xmlns:a16="http://schemas.microsoft.com/office/drawing/2014/main" id="{7696636A-DD91-FEBE-F4A5-EAB21DB2E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0" name="Picture 11">
              <a:extLst>
                <a:ext uri="{FF2B5EF4-FFF2-40B4-BE49-F238E27FC236}">
                  <a16:creationId xmlns:a16="http://schemas.microsoft.com/office/drawing/2014/main" id="{2C029E03-E546-BDF8-C68D-3380BC05FD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1" name="Равнобедренный треугольник 150">
              <a:extLst>
                <a:ext uri="{FF2B5EF4-FFF2-40B4-BE49-F238E27FC236}">
                  <a16:creationId xmlns:a16="http://schemas.microsoft.com/office/drawing/2014/main" id="{C2D2EB54-A212-F07E-3CB8-2DC089293D71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C922E2-1F82-47F7-AFA3-E25AADBC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705" y="409821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80" name="Заголовок 1">
            <a:extLst>
              <a:ext uri="{FF2B5EF4-FFF2-40B4-BE49-F238E27FC236}">
                <a16:creationId xmlns:a16="http://schemas.microsoft.com/office/drawing/2014/main" id="{7737FBD5-DB8E-6F61-35C8-455CEC3B5719}"/>
              </a:ext>
            </a:extLst>
          </p:cNvPr>
          <p:cNvSpPr>
            <a:spLocks/>
          </p:cNvSpPr>
          <p:nvPr/>
        </p:nvSpPr>
        <p:spPr bwMode="auto">
          <a:xfrm>
            <a:off x="10891312" y="4139519"/>
            <a:ext cx="2879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solidFill>
                  <a:schemeClr val="bg1"/>
                </a:solidFill>
              </a:rPr>
              <a:t>Картинка???</a:t>
            </a:r>
          </a:p>
        </p:txBody>
      </p:sp>
      <p:sp>
        <p:nvSpPr>
          <p:cNvPr id="81" name="Google Shape;1758;p47">
            <a:extLst>
              <a:ext uri="{FF2B5EF4-FFF2-40B4-BE49-F238E27FC236}">
                <a16:creationId xmlns:a16="http://schemas.microsoft.com/office/drawing/2014/main" id="{850ED795-0BD2-1F7C-4CFC-CECF72A08F6F}"/>
              </a:ext>
            </a:extLst>
          </p:cNvPr>
          <p:cNvSpPr/>
          <p:nvPr/>
        </p:nvSpPr>
        <p:spPr>
          <a:xfrm>
            <a:off x="6778087" y="2497050"/>
            <a:ext cx="2188800" cy="3160800"/>
          </a:xfrm>
          <a:custGeom>
            <a:avLst/>
            <a:gdLst/>
            <a:ahLst/>
            <a:cxnLst/>
            <a:rect l="l" t="t" r="r" b="b"/>
            <a:pathLst>
              <a:path w="31982" h="53174" extrusionOk="0">
                <a:moveTo>
                  <a:pt x="763" y="21479"/>
                </a:moveTo>
                <a:lnTo>
                  <a:pt x="20670" y="1215"/>
                </a:lnTo>
                <a:cubicBezTo>
                  <a:pt x="21849" y="0"/>
                  <a:pt x="23909" y="548"/>
                  <a:pt x="24337" y="2191"/>
                </a:cubicBezTo>
                <a:lnTo>
                  <a:pt x="31791" y="30528"/>
                </a:lnTo>
                <a:cubicBezTo>
                  <a:pt x="31981" y="31290"/>
                  <a:pt x="31755" y="32100"/>
                  <a:pt x="31195" y="32647"/>
                </a:cubicBezTo>
                <a:lnTo>
                  <a:pt x="11288" y="52019"/>
                </a:lnTo>
                <a:cubicBezTo>
                  <a:pt x="10097" y="53174"/>
                  <a:pt x="8097" y="52626"/>
                  <a:pt x="7657" y="51019"/>
                </a:cubicBezTo>
                <a:lnTo>
                  <a:pt x="203" y="23587"/>
                </a:lnTo>
                <a:cubicBezTo>
                  <a:pt x="1" y="22837"/>
                  <a:pt x="215" y="22039"/>
                  <a:pt x="763" y="21479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3" name="Google Shape;1760;p47">
            <a:extLst>
              <a:ext uri="{FF2B5EF4-FFF2-40B4-BE49-F238E27FC236}">
                <a16:creationId xmlns:a16="http://schemas.microsoft.com/office/drawing/2014/main" id="{E281CCFB-9ED7-20C4-000B-B043325720B3}"/>
              </a:ext>
            </a:extLst>
          </p:cNvPr>
          <p:cNvSpPr/>
          <p:nvPr/>
        </p:nvSpPr>
        <p:spPr>
          <a:xfrm>
            <a:off x="7356499" y="3836475"/>
            <a:ext cx="422815" cy="809413"/>
          </a:xfrm>
          <a:custGeom>
            <a:avLst/>
            <a:gdLst/>
            <a:ahLst/>
            <a:cxnLst/>
            <a:rect l="l" t="t" r="r" b="b"/>
            <a:pathLst>
              <a:path w="7323" h="17294" extrusionOk="0">
                <a:moveTo>
                  <a:pt x="2772" y="1942"/>
                </a:moveTo>
                <a:cubicBezTo>
                  <a:pt x="3111" y="1942"/>
                  <a:pt x="3447" y="2188"/>
                  <a:pt x="3774" y="2682"/>
                </a:cubicBezTo>
                <a:cubicBezTo>
                  <a:pt x="4310" y="3480"/>
                  <a:pt x="4834" y="4956"/>
                  <a:pt x="5358" y="7100"/>
                </a:cubicBezTo>
                <a:cubicBezTo>
                  <a:pt x="5870" y="9231"/>
                  <a:pt x="6108" y="10957"/>
                  <a:pt x="6084" y="12291"/>
                </a:cubicBezTo>
                <a:cubicBezTo>
                  <a:pt x="6060" y="13600"/>
                  <a:pt x="5763" y="14529"/>
                  <a:pt x="5203" y="15041"/>
                </a:cubicBezTo>
                <a:cubicBezTo>
                  <a:pt x="4984" y="15241"/>
                  <a:pt x="4767" y="15341"/>
                  <a:pt x="4552" y="15341"/>
                </a:cubicBezTo>
                <a:cubicBezTo>
                  <a:pt x="4215" y="15341"/>
                  <a:pt x="3882" y="15098"/>
                  <a:pt x="3548" y="14612"/>
                </a:cubicBezTo>
                <a:cubicBezTo>
                  <a:pt x="3012" y="13803"/>
                  <a:pt x="2488" y="12326"/>
                  <a:pt x="1976" y="10195"/>
                </a:cubicBezTo>
                <a:cubicBezTo>
                  <a:pt x="1465" y="8064"/>
                  <a:pt x="1214" y="6326"/>
                  <a:pt x="1238" y="5016"/>
                </a:cubicBezTo>
                <a:cubicBezTo>
                  <a:pt x="1262" y="3682"/>
                  <a:pt x="1560" y="2754"/>
                  <a:pt x="2119" y="2242"/>
                </a:cubicBezTo>
                <a:cubicBezTo>
                  <a:pt x="2337" y="2042"/>
                  <a:pt x="2555" y="1942"/>
                  <a:pt x="2772" y="1942"/>
                </a:cubicBezTo>
                <a:close/>
                <a:moveTo>
                  <a:pt x="2949" y="0"/>
                </a:moveTo>
                <a:cubicBezTo>
                  <a:pt x="2548" y="0"/>
                  <a:pt x="2136" y="192"/>
                  <a:pt x="1715" y="575"/>
                </a:cubicBezTo>
                <a:cubicBezTo>
                  <a:pt x="810" y="1408"/>
                  <a:pt x="298" y="2730"/>
                  <a:pt x="143" y="4552"/>
                </a:cubicBezTo>
                <a:cubicBezTo>
                  <a:pt x="0" y="6361"/>
                  <a:pt x="250" y="8576"/>
                  <a:pt x="881" y="11207"/>
                </a:cubicBezTo>
                <a:cubicBezTo>
                  <a:pt x="1512" y="13815"/>
                  <a:pt x="2227" y="15601"/>
                  <a:pt x="3036" y="16553"/>
                </a:cubicBezTo>
                <a:cubicBezTo>
                  <a:pt x="3466" y="17046"/>
                  <a:pt x="3908" y="17294"/>
                  <a:pt x="4365" y="17294"/>
                </a:cubicBezTo>
                <a:cubicBezTo>
                  <a:pt x="4769" y="17294"/>
                  <a:pt x="5183" y="17099"/>
                  <a:pt x="5608" y="16708"/>
                </a:cubicBezTo>
                <a:cubicBezTo>
                  <a:pt x="6513" y="15886"/>
                  <a:pt x="7025" y="14565"/>
                  <a:pt x="7168" y="12755"/>
                </a:cubicBezTo>
                <a:cubicBezTo>
                  <a:pt x="7322" y="10933"/>
                  <a:pt x="7072" y="8707"/>
                  <a:pt x="6441" y="6099"/>
                </a:cubicBezTo>
                <a:cubicBezTo>
                  <a:pt x="5810" y="3468"/>
                  <a:pt x="5096" y="1694"/>
                  <a:pt x="4286" y="754"/>
                </a:cubicBezTo>
                <a:cubicBezTo>
                  <a:pt x="3854" y="251"/>
                  <a:pt x="3408" y="0"/>
                  <a:pt x="29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3600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4" name="Google Shape;1761;p47">
            <a:extLst>
              <a:ext uri="{FF2B5EF4-FFF2-40B4-BE49-F238E27FC236}">
                <a16:creationId xmlns:a16="http://schemas.microsoft.com/office/drawing/2014/main" id="{CDC3A9E0-96C4-D2B6-406A-9AF474C778B6}"/>
              </a:ext>
            </a:extLst>
          </p:cNvPr>
          <p:cNvSpPr/>
          <p:nvPr/>
        </p:nvSpPr>
        <p:spPr>
          <a:xfrm>
            <a:off x="7872487" y="3483973"/>
            <a:ext cx="481688" cy="851883"/>
          </a:xfrm>
          <a:custGeom>
            <a:avLst/>
            <a:gdLst/>
            <a:ahLst/>
            <a:cxnLst/>
            <a:rect l="l" t="t" r="r" b="b"/>
            <a:pathLst>
              <a:path w="8359" h="18182" extrusionOk="0">
                <a:moveTo>
                  <a:pt x="2834" y="1"/>
                </a:moveTo>
                <a:lnTo>
                  <a:pt x="1739" y="1001"/>
                </a:lnTo>
                <a:lnTo>
                  <a:pt x="0" y="3525"/>
                </a:lnTo>
                <a:lnTo>
                  <a:pt x="453" y="5442"/>
                </a:lnTo>
                <a:lnTo>
                  <a:pt x="2215" y="2906"/>
                </a:lnTo>
                <a:lnTo>
                  <a:pt x="5072" y="14776"/>
                </a:lnTo>
                <a:lnTo>
                  <a:pt x="3286" y="16408"/>
                </a:lnTo>
                <a:lnTo>
                  <a:pt x="3715" y="18182"/>
                </a:lnTo>
                <a:lnTo>
                  <a:pt x="8358" y="13919"/>
                </a:lnTo>
                <a:lnTo>
                  <a:pt x="7930" y="12145"/>
                </a:lnTo>
                <a:lnTo>
                  <a:pt x="6144" y="13788"/>
                </a:lnTo>
                <a:lnTo>
                  <a:pt x="2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36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5" name="Google Shape;1763;p47">
            <a:extLst>
              <a:ext uri="{FF2B5EF4-FFF2-40B4-BE49-F238E27FC236}">
                <a16:creationId xmlns:a16="http://schemas.microsoft.com/office/drawing/2014/main" id="{128F576A-B11D-99A6-9531-225A794EA5E2}"/>
              </a:ext>
            </a:extLst>
          </p:cNvPr>
          <p:cNvSpPr/>
          <p:nvPr/>
        </p:nvSpPr>
        <p:spPr>
          <a:xfrm>
            <a:off x="8975566" y="2422372"/>
            <a:ext cx="2692034" cy="2364847"/>
          </a:xfrm>
          <a:custGeom>
            <a:avLst/>
            <a:gdLst/>
            <a:ahLst/>
            <a:cxnLst/>
            <a:rect l="l" t="t" r="r" b="b"/>
            <a:pathLst>
              <a:path w="40340" h="40363" extrusionOk="0">
                <a:moveTo>
                  <a:pt x="37279" y="39958"/>
                </a:moveTo>
                <a:lnTo>
                  <a:pt x="9478" y="33052"/>
                </a:lnTo>
                <a:cubicBezTo>
                  <a:pt x="8704" y="32862"/>
                  <a:pt x="8097" y="32267"/>
                  <a:pt x="7895" y="31493"/>
                </a:cubicBezTo>
                <a:lnTo>
                  <a:pt x="429" y="3108"/>
                </a:lnTo>
                <a:cubicBezTo>
                  <a:pt x="1" y="1489"/>
                  <a:pt x="1501" y="1"/>
                  <a:pt x="3120" y="453"/>
                </a:cubicBezTo>
                <a:lnTo>
                  <a:pt x="30921" y="8085"/>
                </a:lnTo>
                <a:cubicBezTo>
                  <a:pt x="31671" y="8287"/>
                  <a:pt x="32243" y="8871"/>
                  <a:pt x="32445" y="9621"/>
                </a:cubicBezTo>
                <a:lnTo>
                  <a:pt x="39911" y="37267"/>
                </a:lnTo>
                <a:cubicBezTo>
                  <a:pt x="40339" y="38875"/>
                  <a:pt x="38887" y="40363"/>
                  <a:pt x="37279" y="39958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7" name="Google Shape;1765;p47">
            <a:extLst>
              <a:ext uri="{FF2B5EF4-FFF2-40B4-BE49-F238E27FC236}">
                <a16:creationId xmlns:a16="http://schemas.microsoft.com/office/drawing/2014/main" id="{B5463E47-80BB-E38A-CECA-4F55926FB38A}"/>
              </a:ext>
            </a:extLst>
          </p:cNvPr>
          <p:cNvSpPr/>
          <p:nvPr/>
        </p:nvSpPr>
        <p:spPr>
          <a:xfrm>
            <a:off x="9748313" y="3111805"/>
            <a:ext cx="539750" cy="700087"/>
          </a:xfrm>
          <a:custGeom>
            <a:avLst/>
            <a:gdLst/>
            <a:ahLst/>
            <a:cxnLst/>
            <a:rect l="l" t="t" r="r" b="b"/>
            <a:pathLst>
              <a:path w="8538" h="16091" extrusionOk="0">
                <a:moveTo>
                  <a:pt x="2628" y="1695"/>
                </a:moveTo>
                <a:cubicBezTo>
                  <a:pt x="2747" y="1695"/>
                  <a:pt x="2875" y="1715"/>
                  <a:pt x="3013" y="1756"/>
                </a:cubicBezTo>
                <a:cubicBezTo>
                  <a:pt x="3751" y="1982"/>
                  <a:pt x="4418" y="2660"/>
                  <a:pt x="5001" y="3827"/>
                </a:cubicBezTo>
                <a:cubicBezTo>
                  <a:pt x="5585" y="4982"/>
                  <a:pt x="6085" y="6601"/>
                  <a:pt x="6501" y="8709"/>
                </a:cubicBezTo>
                <a:cubicBezTo>
                  <a:pt x="6930" y="10792"/>
                  <a:pt x="7049" y="12316"/>
                  <a:pt x="6894" y="13257"/>
                </a:cubicBezTo>
                <a:cubicBezTo>
                  <a:pt x="6759" y="14012"/>
                  <a:pt x="6435" y="14389"/>
                  <a:pt x="5916" y="14389"/>
                </a:cubicBezTo>
                <a:cubicBezTo>
                  <a:pt x="5796" y="14389"/>
                  <a:pt x="5666" y="14369"/>
                  <a:pt x="5525" y="14329"/>
                </a:cubicBezTo>
                <a:cubicBezTo>
                  <a:pt x="4787" y="14114"/>
                  <a:pt x="4132" y="13424"/>
                  <a:pt x="3537" y="12281"/>
                </a:cubicBezTo>
                <a:cubicBezTo>
                  <a:pt x="2965" y="11114"/>
                  <a:pt x="2465" y="9495"/>
                  <a:pt x="2036" y="7399"/>
                </a:cubicBezTo>
                <a:cubicBezTo>
                  <a:pt x="1620" y="5292"/>
                  <a:pt x="1489" y="3780"/>
                  <a:pt x="1655" y="2839"/>
                </a:cubicBezTo>
                <a:cubicBezTo>
                  <a:pt x="1791" y="2074"/>
                  <a:pt x="2115" y="1695"/>
                  <a:pt x="2628" y="1695"/>
                </a:cubicBezTo>
                <a:close/>
                <a:moveTo>
                  <a:pt x="1919" y="0"/>
                </a:moveTo>
                <a:cubicBezTo>
                  <a:pt x="1153" y="0"/>
                  <a:pt x="632" y="454"/>
                  <a:pt x="358" y="1351"/>
                </a:cubicBezTo>
                <a:cubicBezTo>
                  <a:pt x="1" y="2518"/>
                  <a:pt x="84" y="4399"/>
                  <a:pt x="596" y="6971"/>
                </a:cubicBezTo>
                <a:cubicBezTo>
                  <a:pt x="1108" y="9542"/>
                  <a:pt x="1822" y="11602"/>
                  <a:pt x="2715" y="13138"/>
                </a:cubicBezTo>
                <a:cubicBezTo>
                  <a:pt x="3620" y="14674"/>
                  <a:pt x="4668" y="15614"/>
                  <a:pt x="5858" y="15972"/>
                </a:cubicBezTo>
                <a:cubicBezTo>
                  <a:pt x="6132" y="16051"/>
                  <a:pt x="6383" y="16091"/>
                  <a:pt x="6613" y="16091"/>
                </a:cubicBezTo>
                <a:cubicBezTo>
                  <a:pt x="7383" y="16091"/>
                  <a:pt x="7905" y="15644"/>
                  <a:pt x="8180" y="14745"/>
                </a:cubicBezTo>
                <a:cubicBezTo>
                  <a:pt x="8537" y="13567"/>
                  <a:pt x="8454" y="11697"/>
                  <a:pt x="7942" y="9126"/>
                </a:cubicBezTo>
                <a:cubicBezTo>
                  <a:pt x="7430" y="6542"/>
                  <a:pt x="6716" y="4494"/>
                  <a:pt x="5811" y="2958"/>
                </a:cubicBezTo>
                <a:cubicBezTo>
                  <a:pt x="4918" y="1410"/>
                  <a:pt x="3870" y="470"/>
                  <a:pt x="2679" y="124"/>
                </a:cubicBezTo>
                <a:cubicBezTo>
                  <a:pt x="2404" y="42"/>
                  <a:pt x="2150" y="0"/>
                  <a:pt x="19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3600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8" name="Google Shape;1766;p47">
            <a:extLst>
              <a:ext uri="{FF2B5EF4-FFF2-40B4-BE49-F238E27FC236}">
                <a16:creationId xmlns:a16="http://schemas.microsoft.com/office/drawing/2014/main" id="{0531809B-C895-C55B-BE77-99C3A587AFC7}"/>
              </a:ext>
            </a:extLst>
          </p:cNvPr>
          <p:cNvSpPr/>
          <p:nvPr/>
        </p:nvSpPr>
        <p:spPr>
          <a:xfrm>
            <a:off x="10438843" y="3217565"/>
            <a:ext cx="582605" cy="711498"/>
          </a:xfrm>
          <a:custGeom>
            <a:avLst/>
            <a:gdLst/>
            <a:ahLst/>
            <a:cxnLst/>
            <a:rect l="l" t="t" r="r" b="b"/>
            <a:pathLst>
              <a:path w="9597" h="16779" extrusionOk="0">
                <a:moveTo>
                  <a:pt x="1614" y="1"/>
                </a:moveTo>
                <a:cubicBezTo>
                  <a:pt x="1568" y="1"/>
                  <a:pt x="1523" y="1"/>
                  <a:pt x="1477" y="2"/>
                </a:cubicBezTo>
                <a:cubicBezTo>
                  <a:pt x="1012" y="26"/>
                  <a:pt x="512" y="121"/>
                  <a:pt x="0" y="288"/>
                </a:cubicBezTo>
                <a:lnTo>
                  <a:pt x="429" y="2372"/>
                </a:lnTo>
                <a:cubicBezTo>
                  <a:pt x="905" y="2086"/>
                  <a:pt x="1369" y="1907"/>
                  <a:pt x="1822" y="1824"/>
                </a:cubicBezTo>
                <a:cubicBezTo>
                  <a:pt x="1986" y="1794"/>
                  <a:pt x="2152" y="1779"/>
                  <a:pt x="2318" y="1779"/>
                </a:cubicBezTo>
                <a:cubicBezTo>
                  <a:pt x="2609" y="1779"/>
                  <a:pt x="2899" y="1824"/>
                  <a:pt x="3179" y="1907"/>
                </a:cubicBezTo>
                <a:cubicBezTo>
                  <a:pt x="3822" y="2086"/>
                  <a:pt x="4382" y="2503"/>
                  <a:pt x="4882" y="3122"/>
                </a:cubicBezTo>
                <a:cubicBezTo>
                  <a:pt x="5382" y="3753"/>
                  <a:pt x="5715" y="4467"/>
                  <a:pt x="5882" y="5289"/>
                </a:cubicBezTo>
                <a:cubicBezTo>
                  <a:pt x="5977" y="5777"/>
                  <a:pt x="5989" y="6265"/>
                  <a:pt x="5906" y="6729"/>
                </a:cubicBezTo>
                <a:cubicBezTo>
                  <a:pt x="5834" y="7182"/>
                  <a:pt x="5632" y="7718"/>
                  <a:pt x="5322" y="8325"/>
                </a:cubicBezTo>
                <a:cubicBezTo>
                  <a:pt x="5156" y="8646"/>
                  <a:pt x="4739" y="9361"/>
                  <a:pt x="4072" y="10456"/>
                </a:cubicBezTo>
                <a:cubicBezTo>
                  <a:pt x="3405" y="11540"/>
                  <a:pt x="2882" y="12409"/>
                  <a:pt x="2501" y="13064"/>
                </a:cubicBezTo>
                <a:lnTo>
                  <a:pt x="2846" y="14802"/>
                </a:lnTo>
                <a:lnTo>
                  <a:pt x="9597" y="16778"/>
                </a:lnTo>
                <a:lnTo>
                  <a:pt x="9251" y="15040"/>
                </a:lnTo>
                <a:lnTo>
                  <a:pt x="4227" y="13575"/>
                </a:lnTo>
                <a:cubicBezTo>
                  <a:pt x="5049" y="12218"/>
                  <a:pt x="5680" y="11159"/>
                  <a:pt x="6132" y="10397"/>
                </a:cubicBezTo>
                <a:cubicBezTo>
                  <a:pt x="6573" y="9635"/>
                  <a:pt x="6834" y="9182"/>
                  <a:pt x="6918" y="9015"/>
                </a:cubicBezTo>
                <a:cubicBezTo>
                  <a:pt x="7192" y="8372"/>
                  <a:pt x="7358" y="7801"/>
                  <a:pt x="7406" y="7289"/>
                </a:cubicBezTo>
                <a:cubicBezTo>
                  <a:pt x="7465" y="6777"/>
                  <a:pt x="7418" y="6206"/>
                  <a:pt x="7299" y="5575"/>
                </a:cubicBezTo>
                <a:cubicBezTo>
                  <a:pt x="7037" y="4253"/>
                  <a:pt x="6489" y="3098"/>
                  <a:pt x="5680" y="2110"/>
                </a:cubicBezTo>
                <a:cubicBezTo>
                  <a:pt x="4870" y="1133"/>
                  <a:pt x="3906" y="479"/>
                  <a:pt x="2810" y="157"/>
                </a:cubicBezTo>
                <a:cubicBezTo>
                  <a:pt x="2435" y="50"/>
                  <a:pt x="2030" y="1"/>
                  <a:pt x="16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36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9" name="Google Shape;1768;p47">
            <a:extLst>
              <a:ext uri="{FF2B5EF4-FFF2-40B4-BE49-F238E27FC236}">
                <a16:creationId xmlns:a16="http://schemas.microsoft.com/office/drawing/2014/main" id="{D3740B21-C590-966F-2FC4-D6F5777F619E}"/>
              </a:ext>
            </a:extLst>
          </p:cNvPr>
          <p:cNvSpPr/>
          <p:nvPr/>
        </p:nvSpPr>
        <p:spPr>
          <a:xfrm>
            <a:off x="7700122" y="4877706"/>
            <a:ext cx="3600000" cy="1853904"/>
          </a:xfrm>
          <a:custGeom>
            <a:avLst/>
            <a:gdLst/>
            <a:ahLst/>
            <a:cxnLst/>
            <a:rect l="l" t="t" r="r" b="b"/>
            <a:pathLst>
              <a:path w="53019" h="31350" extrusionOk="0">
                <a:moveTo>
                  <a:pt x="29290" y="31147"/>
                </a:moveTo>
                <a:lnTo>
                  <a:pt x="2155" y="23730"/>
                </a:lnTo>
                <a:cubicBezTo>
                  <a:pt x="524" y="23289"/>
                  <a:pt x="0" y="21241"/>
                  <a:pt x="1215" y="20063"/>
                </a:cubicBezTo>
                <a:lnTo>
                  <a:pt x="21086" y="739"/>
                </a:lnTo>
                <a:cubicBezTo>
                  <a:pt x="21622" y="203"/>
                  <a:pt x="22396" y="1"/>
                  <a:pt x="23134" y="179"/>
                </a:cubicBezTo>
                <a:lnTo>
                  <a:pt x="50804" y="7049"/>
                </a:lnTo>
                <a:cubicBezTo>
                  <a:pt x="52459" y="7466"/>
                  <a:pt x="53019" y="9538"/>
                  <a:pt x="51792" y="10740"/>
                </a:cubicBezTo>
                <a:lnTo>
                  <a:pt x="31385" y="30600"/>
                </a:lnTo>
                <a:cubicBezTo>
                  <a:pt x="30825" y="31147"/>
                  <a:pt x="30028" y="31350"/>
                  <a:pt x="29290" y="3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0" name="Google Shape;1770;p47">
            <a:extLst>
              <a:ext uri="{FF2B5EF4-FFF2-40B4-BE49-F238E27FC236}">
                <a16:creationId xmlns:a16="http://schemas.microsoft.com/office/drawing/2014/main" id="{370D1692-EBEB-F8EE-35EF-665B53522B60}"/>
              </a:ext>
            </a:extLst>
          </p:cNvPr>
          <p:cNvSpPr/>
          <p:nvPr/>
        </p:nvSpPr>
        <p:spPr>
          <a:xfrm>
            <a:off x="8784491" y="5329069"/>
            <a:ext cx="794301" cy="615228"/>
          </a:xfrm>
          <a:custGeom>
            <a:avLst/>
            <a:gdLst/>
            <a:ahLst/>
            <a:cxnLst/>
            <a:rect l="l" t="t" r="r" b="b"/>
            <a:pathLst>
              <a:path w="13813" h="11704" extrusionOk="0">
                <a:moveTo>
                  <a:pt x="10378" y="1278"/>
                </a:moveTo>
                <a:cubicBezTo>
                  <a:pt x="10633" y="1278"/>
                  <a:pt x="10872" y="1319"/>
                  <a:pt x="11098" y="1403"/>
                </a:cubicBezTo>
                <a:cubicBezTo>
                  <a:pt x="11836" y="1665"/>
                  <a:pt x="12038" y="2236"/>
                  <a:pt x="11705" y="3118"/>
                </a:cubicBezTo>
                <a:cubicBezTo>
                  <a:pt x="11383" y="3999"/>
                  <a:pt x="10514" y="5177"/>
                  <a:pt x="9121" y="6666"/>
                </a:cubicBezTo>
                <a:cubicBezTo>
                  <a:pt x="7728" y="8142"/>
                  <a:pt x="6490" y="9190"/>
                  <a:pt x="5418" y="9797"/>
                </a:cubicBezTo>
                <a:cubicBezTo>
                  <a:pt x="4682" y="10219"/>
                  <a:pt x="4026" y="10434"/>
                  <a:pt x="3447" y="10434"/>
                </a:cubicBezTo>
                <a:cubicBezTo>
                  <a:pt x="3192" y="10434"/>
                  <a:pt x="2953" y="10392"/>
                  <a:pt x="2728" y="10309"/>
                </a:cubicBezTo>
                <a:cubicBezTo>
                  <a:pt x="1989" y="10047"/>
                  <a:pt x="1787" y="9475"/>
                  <a:pt x="2108" y="8594"/>
                </a:cubicBezTo>
                <a:cubicBezTo>
                  <a:pt x="2442" y="7713"/>
                  <a:pt x="3311" y="6535"/>
                  <a:pt x="4704" y="5058"/>
                </a:cubicBezTo>
                <a:cubicBezTo>
                  <a:pt x="6097" y="3570"/>
                  <a:pt x="7335" y="2522"/>
                  <a:pt x="8395" y="1915"/>
                </a:cubicBezTo>
                <a:cubicBezTo>
                  <a:pt x="9140" y="1493"/>
                  <a:pt x="9798" y="1278"/>
                  <a:pt x="10378" y="1278"/>
                </a:cubicBezTo>
                <a:close/>
                <a:moveTo>
                  <a:pt x="10813" y="0"/>
                </a:moveTo>
                <a:cubicBezTo>
                  <a:pt x="9988" y="0"/>
                  <a:pt x="9093" y="234"/>
                  <a:pt x="8121" y="701"/>
                </a:cubicBezTo>
                <a:cubicBezTo>
                  <a:pt x="6609" y="1427"/>
                  <a:pt x="4990" y="2713"/>
                  <a:pt x="3275" y="4534"/>
                </a:cubicBezTo>
                <a:cubicBezTo>
                  <a:pt x="1561" y="6356"/>
                  <a:pt x="561" y="7856"/>
                  <a:pt x="275" y="9047"/>
                </a:cubicBezTo>
                <a:cubicBezTo>
                  <a:pt x="1" y="10237"/>
                  <a:pt x="453" y="11035"/>
                  <a:pt x="1632" y="11464"/>
                </a:cubicBezTo>
                <a:cubicBezTo>
                  <a:pt x="2071" y="11623"/>
                  <a:pt x="2532" y="11704"/>
                  <a:pt x="3018" y="11704"/>
                </a:cubicBezTo>
                <a:cubicBezTo>
                  <a:pt x="3837" y="11704"/>
                  <a:pt x="4723" y="11475"/>
                  <a:pt x="5680" y="11011"/>
                </a:cubicBezTo>
                <a:cubicBezTo>
                  <a:pt x="7204" y="10285"/>
                  <a:pt x="8835" y="8999"/>
                  <a:pt x="10538" y="7178"/>
                </a:cubicBezTo>
                <a:cubicBezTo>
                  <a:pt x="12264" y="5356"/>
                  <a:pt x="13253" y="3844"/>
                  <a:pt x="13526" y="2665"/>
                </a:cubicBezTo>
                <a:cubicBezTo>
                  <a:pt x="13812" y="1474"/>
                  <a:pt x="13360" y="665"/>
                  <a:pt x="12181" y="236"/>
                </a:cubicBezTo>
                <a:cubicBezTo>
                  <a:pt x="11748" y="79"/>
                  <a:pt x="11293" y="0"/>
                  <a:pt x="108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1" name="Google Shape;1771;p47">
            <a:extLst>
              <a:ext uri="{FF2B5EF4-FFF2-40B4-BE49-F238E27FC236}">
                <a16:creationId xmlns:a16="http://schemas.microsoft.com/office/drawing/2014/main" id="{3D76E1E5-5120-5E31-49C5-1B0436FA3C29}"/>
              </a:ext>
            </a:extLst>
          </p:cNvPr>
          <p:cNvSpPr/>
          <p:nvPr/>
        </p:nvSpPr>
        <p:spPr>
          <a:xfrm>
            <a:off x="9397289" y="5532955"/>
            <a:ext cx="876931" cy="637704"/>
          </a:xfrm>
          <a:custGeom>
            <a:avLst/>
            <a:gdLst/>
            <a:ahLst/>
            <a:cxnLst/>
            <a:rect l="l" t="t" r="r" b="b"/>
            <a:pathLst>
              <a:path w="15229" h="12103" extrusionOk="0">
                <a:moveTo>
                  <a:pt x="9930" y="0"/>
                </a:moveTo>
                <a:lnTo>
                  <a:pt x="8704" y="1310"/>
                </a:lnTo>
                <a:cubicBezTo>
                  <a:pt x="9418" y="1322"/>
                  <a:pt x="10037" y="1358"/>
                  <a:pt x="10561" y="1441"/>
                </a:cubicBezTo>
                <a:cubicBezTo>
                  <a:pt x="11085" y="1512"/>
                  <a:pt x="11549" y="1620"/>
                  <a:pt x="11942" y="1762"/>
                </a:cubicBezTo>
                <a:cubicBezTo>
                  <a:pt x="12657" y="2024"/>
                  <a:pt x="13061" y="2370"/>
                  <a:pt x="13157" y="2810"/>
                </a:cubicBezTo>
                <a:cubicBezTo>
                  <a:pt x="13264" y="3251"/>
                  <a:pt x="13061" y="3739"/>
                  <a:pt x="12538" y="4298"/>
                </a:cubicBezTo>
                <a:cubicBezTo>
                  <a:pt x="12026" y="4834"/>
                  <a:pt x="11454" y="5191"/>
                  <a:pt x="10811" y="5346"/>
                </a:cubicBezTo>
                <a:cubicBezTo>
                  <a:pt x="10575" y="5399"/>
                  <a:pt x="10337" y="5425"/>
                  <a:pt x="10094" y="5425"/>
                </a:cubicBezTo>
                <a:cubicBezTo>
                  <a:pt x="9675" y="5425"/>
                  <a:pt x="9244" y="5345"/>
                  <a:pt x="8799" y="5179"/>
                </a:cubicBezTo>
                <a:lnTo>
                  <a:pt x="7513" y="4715"/>
                </a:lnTo>
                <a:lnTo>
                  <a:pt x="6382" y="5918"/>
                </a:lnTo>
                <a:lnTo>
                  <a:pt x="7608" y="6370"/>
                </a:lnTo>
                <a:cubicBezTo>
                  <a:pt x="8382" y="6656"/>
                  <a:pt x="8823" y="7049"/>
                  <a:pt x="8906" y="7573"/>
                </a:cubicBezTo>
                <a:cubicBezTo>
                  <a:pt x="9013" y="8085"/>
                  <a:pt x="8763" y="8668"/>
                  <a:pt x="8168" y="9299"/>
                </a:cubicBezTo>
                <a:cubicBezTo>
                  <a:pt x="7513" y="9990"/>
                  <a:pt x="6787" y="10430"/>
                  <a:pt x="5977" y="10633"/>
                </a:cubicBezTo>
                <a:cubicBezTo>
                  <a:pt x="5680" y="10702"/>
                  <a:pt x="5379" y="10737"/>
                  <a:pt x="5072" y="10737"/>
                </a:cubicBezTo>
                <a:cubicBezTo>
                  <a:pt x="4541" y="10737"/>
                  <a:pt x="3995" y="10634"/>
                  <a:pt x="3429" y="10430"/>
                </a:cubicBezTo>
                <a:cubicBezTo>
                  <a:pt x="2917" y="10240"/>
                  <a:pt x="2477" y="10002"/>
                  <a:pt x="2120" y="9716"/>
                </a:cubicBezTo>
                <a:cubicBezTo>
                  <a:pt x="1762" y="9418"/>
                  <a:pt x="1500" y="9085"/>
                  <a:pt x="1334" y="8704"/>
                </a:cubicBezTo>
                <a:lnTo>
                  <a:pt x="0" y="10121"/>
                </a:lnTo>
                <a:cubicBezTo>
                  <a:pt x="334" y="10478"/>
                  <a:pt x="691" y="10787"/>
                  <a:pt x="1072" y="11037"/>
                </a:cubicBezTo>
                <a:cubicBezTo>
                  <a:pt x="1453" y="11299"/>
                  <a:pt x="1870" y="11514"/>
                  <a:pt x="2310" y="11680"/>
                </a:cubicBezTo>
                <a:cubicBezTo>
                  <a:pt x="3094" y="11963"/>
                  <a:pt x="3866" y="12103"/>
                  <a:pt x="4628" y="12103"/>
                </a:cubicBezTo>
                <a:cubicBezTo>
                  <a:pt x="5149" y="12103"/>
                  <a:pt x="5666" y="12037"/>
                  <a:pt x="6180" y="11907"/>
                </a:cubicBezTo>
                <a:cubicBezTo>
                  <a:pt x="7442" y="11585"/>
                  <a:pt x="8573" y="10883"/>
                  <a:pt x="9585" y="9823"/>
                </a:cubicBezTo>
                <a:cubicBezTo>
                  <a:pt x="10240" y="9120"/>
                  <a:pt x="10597" y="8466"/>
                  <a:pt x="10656" y="7858"/>
                </a:cubicBezTo>
                <a:cubicBezTo>
                  <a:pt x="10716" y="7239"/>
                  <a:pt x="10478" y="6739"/>
                  <a:pt x="9942" y="6334"/>
                </a:cubicBezTo>
                <a:lnTo>
                  <a:pt x="9942" y="6334"/>
                </a:lnTo>
                <a:cubicBezTo>
                  <a:pt x="10087" y="6348"/>
                  <a:pt x="10230" y="6355"/>
                  <a:pt x="10373" y="6355"/>
                </a:cubicBezTo>
                <a:cubicBezTo>
                  <a:pt x="10984" y="6355"/>
                  <a:pt x="11580" y="6233"/>
                  <a:pt x="12168" y="6001"/>
                </a:cubicBezTo>
                <a:cubicBezTo>
                  <a:pt x="12895" y="5703"/>
                  <a:pt x="13538" y="5263"/>
                  <a:pt x="14097" y="4668"/>
                </a:cubicBezTo>
                <a:cubicBezTo>
                  <a:pt x="14907" y="3798"/>
                  <a:pt x="15228" y="3001"/>
                  <a:pt x="15074" y="2274"/>
                </a:cubicBezTo>
                <a:cubicBezTo>
                  <a:pt x="14919" y="1536"/>
                  <a:pt x="14300" y="977"/>
                  <a:pt x="13228" y="584"/>
                </a:cubicBezTo>
                <a:cubicBezTo>
                  <a:pt x="12800" y="429"/>
                  <a:pt x="12323" y="298"/>
                  <a:pt x="11776" y="203"/>
                </a:cubicBezTo>
                <a:cubicBezTo>
                  <a:pt x="11228" y="107"/>
                  <a:pt x="10621" y="48"/>
                  <a:pt x="99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2" name="Google Shape;1794;p47">
            <a:extLst>
              <a:ext uri="{FF2B5EF4-FFF2-40B4-BE49-F238E27FC236}">
                <a16:creationId xmlns:a16="http://schemas.microsoft.com/office/drawing/2014/main" id="{8C1B5A5C-2F3F-EA91-F009-75EA97AB9933}"/>
              </a:ext>
            </a:extLst>
          </p:cNvPr>
          <p:cNvSpPr/>
          <p:nvPr/>
        </p:nvSpPr>
        <p:spPr>
          <a:xfrm flipH="1">
            <a:off x="3803114" y="2038842"/>
            <a:ext cx="1825200" cy="1826023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3" name="Google Shape;1795;p47">
            <a:extLst>
              <a:ext uri="{FF2B5EF4-FFF2-40B4-BE49-F238E27FC236}">
                <a16:creationId xmlns:a16="http://schemas.microsoft.com/office/drawing/2014/main" id="{7378DBF0-D3DC-10BE-EDE2-08CBAC2CD072}"/>
              </a:ext>
            </a:extLst>
          </p:cNvPr>
          <p:cNvSpPr/>
          <p:nvPr/>
        </p:nvSpPr>
        <p:spPr>
          <a:xfrm flipH="1">
            <a:off x="3803114" y="2038842"/>
            <a:ext cx="1825200" cy="1826023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62" y="0"/>
                </a:lnTo>
                <a:cubicBezTo>
                  <a:pt x="21586" y="0"/>
                  <a:pt x="23634" y="2048"/>
                  <a:pt x="23634" y="4572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rgbClr val="00000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4" name="Google Shape;1796;p47">
            <a:extLst>
              <a:ext uri="{FF2B5EF4-FFF2-40B4-BE49-F238E27FC236}">
                <a16:creationId xmlns:a16="http://schemas.microsoft.com/office/drawing/2014/main" id="{C42CBE6A-824B-3C87-72DF-68EB255FFD3D}"/>
              </a:ext>
            </a:extLst>
          </p:cNvPr>
          <p:cNvSpPr/>
          <p:nvPr/>
        </p:nvSpPr>
        <p:spPr>
          <a:xfrm flipH="1">
            <a:off x="4688836" y="3864865"/>
            <a:ext cx="2025056" cy="509604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6" name="Google Shape;1803;p47">
            <a:extLst>
              <a:ext uri="{FF2B5EF4-FFF2-40B4-BE49-F238E27FC236}">
                <a16:creationId xmlns:a16="http://schemas.microsoft.com/office/drawing/2014/main" id="{44EC2E6D-F4EB-0A6A-DFCC-CE46989DD65F}"/>
              </a:ext>
            </a:extLst>
          </p:cNvPr>
          <p:cNvSpPr/>
          <p:nvPr/>
        </p:nvSpPr>
        <p:spPr>
          <a:xfrm>
            <a:off x="13687642" y="2905297"/>
            <a:ext cx="1825200" cy="1825200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7" name="Google Shape;1804;p47">
            <a:extLst>
              <a:ext uri="{FF2B5EF4-FFF2-40B4-BE49-F238E27FC236}">
                <a16:creationId xmlns:a16="http://schemas.microsoft.com/office/drawing/2014/main" id="{4CB00AD7-0E65-7F49-2A8B-FBFE42528A92}"/>
              </a:ext>
            </a:extLst>
          </p:cNvPr>
          <p:cNvSpPr/>
          <p:nvPr/>
        </p:nvSpPr>
        <p:spPr>
          <a:xfrm>
            <a:off x="13687642" y="2906885"/>
            <a:ext cx="1825200" cy="1825200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62" y="0"/>
                </a:lnTo>
                <a:cubicBezTo>
                  <a:pt x="21586" y="0"/>
                  <a:pt x="23634" y="2048"/>
                  <a:pt x="23634" y="4572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rgbClr val="00000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8" name="Google Shape;1805;p47">
            <a:extLst>
              <a:ext uri="{FF2B5EF4-FFF2-40B4-BE49-F238E27FC236}">
                <a16:creationId xmlns:a16="http://schemas.microsoft.com/office/drawing/2014/main" id="{E26BE58E-BEEE-76E1-E2F0-0452D4C513BA}"/>
              </a:ext>
            </a:extLst>
          </p:cNvPr>
          <p:cNvSpPr/>
          <p:nvPr/>
        </p:nvSpPr>
        <p:spPr>
          <a:xfrm>
            <a:off x="11650936" y="3864865"/>
            <a:ext cx="2036706" cy="0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lIns="121900" tIns="121900" rIns="121900" bIns="1219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01" name="Google Shape;1811;p47">
            <a:extLst>
              <a:ext uri="{FF2B5EF4-FFF2-40B4-BE49-F238E27FC236}">
                <a16:creationId xmlns:a16="http://schemas.microsoft.com/office/drawing/2014/main" id="{55A739C3-4C3D-16DA-E49D-5270D6333F70}"/>
              </a:ext>
            </a:extLst>
          </p:cNvPr>
          <p:cNvSpPr/>
          <p:nvPr/>
        </p:nvSpPr>
        <p:spPr>
          <a:xfrm>
            <a:off x="9253596" y="7449542"/>
            <a:ext cx="1825200" cy="1825200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8"/>
                  <a:pt x="2048" y="1"/>
                  <a:pt x="4572" y="1"/>
                </a:cubicBezTo>
                <a:lnTo>
                  <a:pt x="19050" y="1"/>
                </a:lnTo>
                <a:cubicBezTo>
                  <a:pt x="21574" y="1"/>
                  <a:pt x="23622" y="2048"/>
                  <a:pt x="23622" y="4573"/>
                </a:cubicBezTo>
                <a:lnTo>
                  <a:pt x="23622" y="17241"/>
                </a:lnTo>
                <a:cubicBezTo>
                  <a:pt x="23622" y="19765"/>
                  <a:pt x="21574" y="21813"/>
                  <a:pt x="19050" y="21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02" name="Google Shape;1812;p47">
            <a:extLst>
              <a:ext uri="{FF2B5EF4-FFF2-40B4-BE49-F238E27FC236}">
                <a16:creationId xmlns:a16="http://schemas.microsoft.com/office/drawing/2014/main" id="{51FFD9D7-6920-0E8B-6EE4-14D386640A4D}"/>
              </a:ext>
            </a:extLst>
          </p:cNvPr>
          <p:cNvSpPr/>
          <p:nvPr/>
        </p:nvSpPr>
        <p:spPr>
          <a:xfrm>
            <a:off x="9248833" y="7443192"/>
            <a:ext cx="1825200" cy="1825200"/>
          </a:xfrm>
          <a:custGeom>
            <a:avLst/>
            <a:gdLst/>
            <a:ahLst/>
            <a:cxnLst/>
            <a:rect l="l" t="t" r="r" b="b"/>
            <a:pathLst>
              <a:path w="23635" h="21813" fill="none" extrusionOk="0">
                <a:moveTo>
                  <a:pt x="19062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9"/>
                  <a:pt x="2048" y="1"/>
                  <a:pt x="4572" y="1"/>
                </a:cubicBezTo>
                <a:lnTo>
                  <a:pt x="19062" y="1"/>
                </a:lnTo>
                <a:cubicBezTo>
                  <a:pt x="21586" y="1"/>
                  <a:pt x="23634" y="2049"/>
                  <a:pt x="23634" y="4573"/>
                </a:cubicBezTo>
                <a:lnTo>
                  <a:pt x="23634" y="17241"/>
                </a:lnTo>
                <a:cubicBezTo>
                  <a:pt x="23634" y="19765"/>
                  <a:pt x="21586" y="21813"/>
                  <a:pt x="19062" y="21813"/>
                </a:cubicBezTo>
                <a:close/>
              </a:path>
            </a:pathLst>
          </a:custGeom>
          <a:noFill/>
          <a:ln w="7450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104" name="Рисунок 6246">
            <a:extLst>
              <a:ext uri="{FF2B5EF4-FFF2-40B4-BE49-F238E27FC236}">
                <a16:creationId xmlns:a16="http://schemas.microsoft.com/office/drawing/2014/main" id="{73438A49-234E-62F5-F994-DFF6208E0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252" y="7779153"/>
            <a:ext cx="1296362" cy="119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Рисунок 6248">
            <a:extLst>
              <a:ext uri="{FF2B5EF4-FFF2-40B4-BE49-F238E27FC236}">
                <a16:creationId xmlns:a16="http://schemas.microsoft.com/office/drawing/2014/main" id="{9D1636FF-BF5E-1A95-7600-0C0C4109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145" y="2423615"/>
            <a:ext cx="1044614" cy="104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700CA0D6-CA67-01C2-420E-9B408270DCB4}"/>
              </a:ext>
            </a:extLst>
          </p:cNvPr>
          <p:cNvSpPr txBox="1"/>
          <p:nvPr/>
        </p:nvSpPr>
        <p:spPr bwMode="auto">
          <a:xfrm>
            <a:off x="3624152" y="1341191"/>
            <a:ext cx="220637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1588">
              <a:tabLst>
                <a:tab pos="180975" algn="l"/>
              </a:tabLst>
              <a:defRPr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ПЛЕСЕНЬ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C7908B5-3618-9764-AB36-34D299BE6AFD}"/>
              </a:ext>
            </a:extLst>
          </p:cNvPr>
          <p:cNvSpPr txBox="1"/>
          <p:nvPr/>
        </p:nvSpPr>
        <p:spPr>
          <a:xfrm>
            <a:off x="13718929" y="2273493"/>
            <a:ext cx="1850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ГРИБОК</a:t>
            </a:r>
          </a:p>
        </p:txBody>
      </p: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5D912021-ADA9-9056-3F2B-79CD9484EB9C}"/>
              </a:ext>
            </a:extLst>
          </p:cNvPr>
          <p:cNvCxnSpPr>
            <a:cxnSpLocks/>
          </p:cNvCxnSpPr>
          <p:nvPr/>
        </p:nvCxnSpPr>
        <p:spPr>
          <a:xfrm flipH="1" flipV="1">
            <a:off x="10182799" y="6613651"/>
            <a:ext cx="8566" cy="8295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9" name="Рисунок 10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C64A745-F2B3-ACB5-8EA6-8868CED14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64951" y="3139284"/>
            <a:ext cx="1153977" cy="1153977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E8A59E08-86D8-30F0-6B2B-857F20C73523}"/>
              </a:ext>
            </a:extLst>
          </p:cNvPr>
          <p:cNvSpPr txBox="1"/>
          <p:nvPr/>
        </p:nvSpPr>
        <p:spPr bwMode="auto">
          <a:xfrm>
            <a:off x="8817877" y="9407899"/>
            <a:ext cx="2725746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1588">
              <a:tabLst>
                <a:tab pos="180975" algn="l"/>
              </a:tabLst>
              <a:defRPr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ВРЕДИТЕЛИ</a:t>
            </a:r>
          </a:p>
        </p:txBody>
      </p:sp>
      <p:pic>
        <p:nvPicPr>
          <p:cNvPr id="111" name="Рисунок 110" descr="Изображение выглядит как человек, на открытом воздухе, багажник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E0AD9AD2-9128-93B3-980E-CE6D291C7B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26" y="5517457"/>
            <a:ext cx="6044576" cy="3953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" name="Рисунок 111" descr="Изображение выглядит как беспозвоночный, вредное насекомое, членистоногие, Паразит&#10;&#10;Автоматически созданное описание">
            <a:extLst>
              <a:ext uri="{FF2B5EF4-FFF2-40B4-BE49-F238E27FC236}">
                <a16:creationId xmlns:a16="http://schemas.microsoft.com/office/drawing/2014/main" id="{0EB052C3-5B6F-F2D4-EA6F-78C11D5DEB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402" y="5411012"/>
            <a:ext cx="6087836" cy="4005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4" name="Google Shape;1814;p47">
            <a:extLst>
              <a:ext uri="{FF2B5EF4-FFF2-40B4-BE49-F238E27FC236}">
                <a16:creationId xmlns:a16="http://schemas.microsoft.com/office/drawing/2014/main" id="{F76AEAE4-A4B3-C534-0105-68526769AF4C}"/>
              </a:ext>
            </a:extLst>
          </p:cNvPr>
          <p:cNvSpPr/>
          <p:nvPr/>
        </p:nvSpPr>
        <p:spPr>
          <a:xfrm>
            <a:off x="6660012" y="4283376"/>
            <a:ext cx="182841" cy="179993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16" name="Google Shape;1814;p47">
            <a:extLst>
              <a:ext uri="{FF2B5EF4-FFF2-40B4-BE49-F238E27FC236}">
                <a16:creationId xmlns:a16="http://schemas.microsoft.com/office/drawing/2014/main" id="{63D68CEC-0626-3786-8C29-33A8706BCDA9}"/>
              </a:ext>
            </a:extLst>
          </p:cNvPr>
          <p:cNvSpPr/>
          <p:nvPr/>
        </p:nvSpPr>
        <p:spPr>
          <a:xfrm>
            <a:off x="10091379" y="6489330"/>
            <a:ext cx="182841" cy="179993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3" name="Google Shape;1814;p47">
            <a:extLst>
              <a:ext uri="{FF2B5EF4-FFF2-40B4-BE49-F238E27FC236}">
                <a16:creationId xmlns:a16="http://schemas.microsoft.com/office/drawing/2014/main" id="{1CF9CAA6-A70C-2E11-6378-7B28975B54DF}"/>
              </a:ext>
            </a:extLst>
          </p:cNvPr>
          <p:cNvSpPr/>
          <p:nvPr/>
        </p:nvSpPr>
        <p:spPr>
          <a:xfrm>
            <a:off x="11493438" y="3774868"/>
            <a:ext cx="182841" cy="179993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9" name="Google Shape;105;p15">
            <a:extLst>
              <a:ext uri="{FF2B5EF4-FFF2-40B4-BE49-F238E27FC236}">
                <a16:creationId xmlns:a16="http://schemas.microsoft.com/office/drawing/2014/main" id="{9C655229-6A1F-8C66-32C0-927BE1182839}"/>
              </a:ext>
            </a:extLst>
          </p:cNvPr>
          <p:cNvSpPr txBox="1">
            <a:spLocks/>
          </p:cNvSpPr>
          <p:nvPr/>
        </p:nvSpPr>
        <p:spPr>
          <a:xfrm>
            <a:off x="1394466" y="10515815"/>
            <a:ext cx="18088753" cy="78012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None/>
            </a:pPr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ПОТЕРИ </a:t>
            </a:r>
            <a:r>
              <a:rPr lang="ru-RU" sz="4800" b="1" u="sng" dirty="0">
                <a:solidFill>
                  <a:srgbClr val="FF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25%</a:t>
            </a:r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ПИЛОМАТЕРИАЛОВ</a:t>
            </a:r>
          </a:p>
        </p:txBody>
      </p:sp>
      <p:pic>
        <p:nvPicPr>
          <p:cNvPr id="144" name="Рисунок 143" descr="Пейзаж леса со сплошной заливкой">
            <a:extLst>
              <a:ext uri="{FF2B5EF4-FFF2-40B4-BE49-F238E27FC236}">
                <a16:creationId xmlns:a16="http://schemas.microsoft.com/office/drawing/2014/main" id="{F3FD92A0-D875-7CD0-A4EB-866E2E768A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56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288" y="631434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cs typeface="Arial" panose="020B0604020202020204" pitchFamily="34" charset="0"/>
              </a:rPr>
              <a:t>Маркетинговое исследование</a:t>
            </a:r>
          </a:p>
        </p:txBody>
      </p:sp>
      <p:pic>
        <p:nvPicPr>
          <p:cNvPr id="13" name="Рисунок 12" descr="Пейзаж леса со сплошной заливкой">
            <a:extLst>
              <a:ext uri="{FF2B5EF4-FFF2-40B4-BE49-F238E27FC236}">
                <a16:creationId xmlns:a16="http://schemas.microsoft.com/office/drawing/2014/main" id="{D085AEFB-0D13-66DC-5184-DA6429AE6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78AD3CB-141A-3969-D05F-631310581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3724100"/>
              </p:ext>
            </p:extLst>
          </p:nvPr>
        </p:nvGraphicFramePr>
        <p:xfrm>
          <a:off x="-635604" y="847299"/>
          <a:ext cx="12573000" cy="9141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46CC7F99-D921-EED7-D0F7-709CC6BA6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9141239"/>
              </p:ext>
            </p:extLst>
          </p:nvPr>
        </p:nvGraphicFramePr>
        <p:xfrm>
          <a:off x="9784746" y="2412206"/>
          <a:ext cx="9965341" cy="732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AA5A11E-8302-9618-340C-EF451779ADA1}"/>
              </a:ext>
            </a:extLst>
          </p:cNvPr>
          <p:cNvSpPr txBox="1"/>
          <p:nvPr/>
        </p:nvSpPr>
        <p:spPr>
          <a:xfrm>
            <a:off x="11391900" y="9989042"/>
            <a:ext cx="7055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ОПРОШЕНО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83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213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99C4202-CA8D-9E12-9E93-02DEAD4BAC0B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27" name="Picture 8">
              <a:extLst>
                <a:ext uri="{FF2B5EF4-FFF2-40B4-BE49-F238E27FC236}">
                  <a16:creationId xmlns:a16="http://schemas.microsoft.com/office/drawing/2014/main" id="{79D89707-F40D-5CE8-C9DA-AB4EA3C78F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778FEA6-27D3-E6EB-5029-5A1C97538C3A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3F9F57B7-AC06-2049-E955-6278DE5243E3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10">
              <a:extLst>
                <a:ext uri="{FF2B5EF4-FFF2-40B4-BE49-F238E27FC236}">
                  <a16:creationId xmlns:a16="http://schemas.microsoft.com/office/drawing/2014/main" id="{2F16786A-6D1A-CA08-B729-65634BB6B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11">
              <a:extLst>
                <a:ext uri="{FF2B5EF4-FFF2-40B4-BE49-F238E27FC236}">
                  <a16:creationId xmlns:a16="http://schemas.microsoft.com/office/drawing/2014/main" id="{88C5352C-4E5C-1DDF-766D-853F3919D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Равнобедренный треугольник 31">
              <a:extLst>
                <a:ext uri="{FF2B5EF4-FFF2-40B4-BE49-F238E27FC236}">
                  <a16:creationId xmlns:a16="http://schemas.microsoft.com/office/drawing/2014/main" id="{5BED657C-2267-8D89-C478-3D2E9AFB3DF1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F9C3AD-8E02-D7C0-F896-D157351E9776}"/>
              </a:ext>
            </a:extLst>
          </p:cNvPr>
          <p:cNvSpPr txBox="1"/>
          <p:nvPr/>
        </p:nvSpPr>
        <p:spPr>
          <a:xfrm>
            <a:off x="5707457" y="2323282"/>
            <a:ext cx="8697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СПЕЦИАЛЬНАЯ КАМЕРА</a:t>
            </a:r>
          </a:p>
        </p:txBody>
      </p:sp>
      <p:pic>
        <p:nvPicPr>
          <p:cNvPr id="13" name="Рисунок 12" descr="Изображение выглядит как Прямоугольник, в помещении, синий, дизайн">
            <a:extLst>
              <a:ext uri="{FF2B5EF4-FFF2-40B4-BE49-F238E27FC236}">
                <a16:creationId xmlns:a16="http://schemas.microsoft.com/office/drawing/2014/main" id="{57B4B2F7-85BA-7064-DE8F-CB2087E1DF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415" y="3415240"/>
            <a:ext cx="11589908" cy="5803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stA="45000" endPos="0" dist="5080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0B42A3B-8D45-AED6-41C2-2E859AAD9784}"/>
              </a:ext>
            </a:extLst>
          </p:cNvPr>
          <p:cNvSpPr txBox="1"/>
          <p:nvPr/>
        </p:nvSpPr>
        <p:spPr>
          <a:xfrm>
            <a:off x="4508516" y="9842089"/>
            <a:ext cx="12721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4000" b="1" kern="0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✔ </a:t>
            </a:r>
            <a:r>
              <a:rPr lang="ru-RU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БЫСТРО </a:t>
            </a:r>
            <a:r>
              <a:rPr lang="en-US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4000" b="1" kern="0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✔</a:t>
            </a:r>
            <a:r>
              <a:rPr lang="ru-RU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ЭФФЕКТИВНО</a:t>
            </a:r>
            <a:r>
              <a:rPr lang="en-US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4000" b="1" kern="0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✔ </a:t>
            </a:r>
            <a:r>
              <a:rPr lang="ru-RU" sz="4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НАДОЛГО</a:t>
            </a:r>
          </a:p>
        </p:txBody>
      </p:sp>
      <p:pic>
        <p:nvPicPr>
          <p:cNvPr id="18" name="Рисунок 17" descr="Пейзаж леса со сплошной заливкой">
            <a:extLst>
              <a:ext uri="{FF2B5EF4-FFF2-40B4-BE49-F238E27FC236}">
                <a16:creationId xmlns:a16="http://schemas.microsoft.com/office/drawing/2014/main" id="{087C0970-A255-2BF3-B9CD-62D4F8F17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5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1"/>
    </mc:Choice>
    <mc:Fallback xmlns="">
      <p:transition spd="slow" advTm="265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99C4202-CA8D-9E12-9E93-02DEAD4BAC0B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27" name="Picture 8">
              <a:extLst>
                <a:ext uri="{FF2B5EF4-FFF2-40B4-BE49-F238E27FC236}">
                  <a16:creationId xmlns:a16="http://schemas.microsoft.com/office/drawing/2014/main" id="{79D89707-F40D-5CE8-C9DA-AB4EA3C78F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778FEA6-27D3-E6EB-5029-5A1C97538C3A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3F9F57B7-AC06-2049-E955-6278DE5243E3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10">
              <a:extLst>
                <a:ext uri="{FF2B5EF4-FFF2-40B4-BE49-F238E27FC236}">
                  <a16:creationId xmlns:a16="http://schemas.microsoft.com/office/drawing/2014/main" id="{2F16786A-6D1A-CA08-B729-65634BB6B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11">
              <a:extLst>
                <a:ext uri="{FF2B5EF4-FFF2-40B4-BE49-F238E27FC236}">
                  <a16:creationId xmlns:a16="http://schemas.microsoft.com/office/drawing/2014/main" id="{88C5352C-4E5C-1DDF-766D-853F3919D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Равнобедренный треугольник 31">
              <a:extLst>
                <a:ext uri="{FF2B5EF4-FFF2-40B4-BE49-F238E27FC236}">
                  <a16:creationId xmlns:a16="http://schemas.microsoft.com/office/drawing/2014/main" id="{5BED657C-2267-8D89-C478-3D2E9AFB3DF1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8F2C52-C29D-4226-B6B7-45454A62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pic>
        <p:nvPicPr>
          <p:cNvPr id="2" name="Рисунок 1" descr="Изображение выглядит как Прямоугольник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380C21B-0FA5-A855-9F80-88893C37F2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95" y="2243661"/>
            <a:ext cx="6531247" cy="4079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Изображение выглядит как картина, желтый, снимок экран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5CD29BE8-673C-43B1-A0D0-6E6405E15D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9747" y="2243661"/>
            <a:ext cx="6531247" cy="4079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Изображение выглядит как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0031B51A-D6B6-E8BE-0EB9-733CA65159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28" y="6846069"/>
            <a:ext cx="6073860" cy="4112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Изображение выглядит как Прямоугольник, стена, дизайн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6B9D660C-19C3-B20C-0D3D-C1F2592D4D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082" y="6878899"/>
            <a:ext cx="5610967" cy="4079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Изображение выглядит как снимок экрана, линия, облако,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A6404C9C-26C3-2D5B-E424-C43D81B0A7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079" y="6846069"/>
            <a:ext cx="6348231" cy="4091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404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1"/>
    </mc:Choice>
    <mc:Fallback xmlns="">
      <p:transition spd="slow" advTm="265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FCA4D97-686D-2C7F-E936-97F1EF9B88EA}"/>
              </a:ext>
            </a:extLst>
          </p:cNvPr>
          <p:cNvGrpSpPr/>
          <p:nvPr/>
        </p:nvGrpSpPr>
        <p:grpSpPr>
          <a:xfrm>
            <a:off x="-297361" y="0"/>
            <a:ext cx="20112037" cy="11315700"/>
            <a:chOff x="-226858" y="92650"/>
            <a:chExt cx="10556698" cy="6765350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6FA05E74-208E-1E32-159C-1632E8A3A0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375B964-BE8B-43B6-0C3A-0C126220E4AE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8440F1B4-6545-F513-B59C-D7B012343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C6A0428-A36D-9051-F3B4-48AE20CB3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Равнобедренный треугольник 11">
              <a:extLst>
                <a:ext uri="{FF2B5EF4-FFF2-40B4-BE49-F238E27FC236}">
                  <a16:creationId xmlns:a16="http://schemas.microsoft.com/office/drawing/2014/main" id="{110DD0E2-0F3D-A2E0-BCF5-BF720202411C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cs typeface="Arial" panose="020B0604020202020204" pitchFamily="34" charset="0"/>
              </a:rPr>
              <a:t>Наука</a:t>
            </a:r>
          </a:p>
        </p:txBody>
      </p:sp>
      <p:pic>
        <p:nvPicPr>
          <p:cNvPr id="13" name="Рисунок 12" descr="Пейзаж леса со сплошной заливкой">
            <a:extLst>
              <a:ext uri="{FF2B5EF4-FFF2-40B4-BE49-F238E27FC236}">
                <a16:creationId xmlns:a16="http://schemas.microsoft.com/office/drawing/2014/main" id="{D085AEFB-0D13-66DC-5184-DA6429AE6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7217FD9-D18F-D255-250C-3E2BEE916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623286"/>
              </p:ext>
            </p:extLst>
          </p:nvPr>
        </p:nvGraphicFramePr>
        <p:xfrm>
          <a:off x="3818209" y="2689731"/>
          <a:ext cx="12185616" cy="433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2808">
                  <a:extLst>
                    <a:ext uri="{9D8B030D-6E8A-4147-A177-3AD203B41FA5}">
                      <a16:colId xmlns:a16="http://schemas.microsoft.com/office/drawing/2014/main" val="4294477980"/>
                    </a:ext>
                  </a:extLst>
                </a:gridCol>
                <a:gridCol w="6092808">
                  <a:extLst>
                    <a:ext uri="{9D8B030D-6E8A-4147-A177-3AD203B41FA5}">
                      <a16:colId xmlns:a16="http://schemas.microsoft.com/office/drawing/2014/main" val="4058214912"/>
                    </a:ext>
                  </a:extLst>
                </a:gridCol>
              </a:tblGrid>
              <a:tr h="81720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 древесной породы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плотность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199575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445 кг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3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11931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3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35891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Лиственница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3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225284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495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3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89458"/>
                  </a:ext>
                </a:extLst>
              </a:tr>
              <a:tr h="70374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Берёза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3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29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AC4F447-12B0-8C7C-F563-B77EDADB0AC2}"/>
              </a:ext>
            </a:extLst>
          </p:cNvPr>
          <p:cNvSpPr txBox="1"/>
          <p:nvPr/>
        </p:nvSpPr>
        <p:spPr>
          <a:xfrm>
            <a:off x="8840852" y="7862624"/>
            <a:ext cx="21403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7200" b="1" baseline="-400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7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89E052B-F6D2-57A3-6F42-1C29A93C0622}"/>
              </a:ext>
            </a:extLst>
          </p:cNvPr>
          <p:cNvSpPr/>
          <p:nvPr/>
        </p:nvSpPr>
        <p:spPr>
          <a:xfrm>
            <a:off x="8840852" y="8115299"/>
            <a:ext cx="2140329" cy="947653"/>
          </a:xfrm>
          <a:prstGeom prst="rect">
            <a:avLst/>
          </a:prstGeom>
          <a:solidFill>
            <a:schemeClr val="tx1">
              <a:alpha val="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BD6F27-08D0-6A2F-5DF4-DA6EAFB5B735}"/>
              </a:ext>
            </a:extLst>
          </p:cNvPr>
          <p:cNvSpPr txBox="1"/>
          <p:nvPr/>
        </p:nvSpPr>
        <p:spPr>
          <a:xfrm>
            <a:off x="6316028" y="9359074"/>
            <a:ext cx="92302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 –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концентрация аэрозоля в воздухе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ru-RU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плотность древесины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85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FCA4D97-686D-2C7F-E936-97F1EF9B88EA}"/>
              </a:ext>
            </a:extLst>
          </p:cNvPr>
          <p:cNvGrpSpPr/>
          <p:nvPr/>
        </p:nvGrpSpPr>
        <p:grpSpPr>
          <a:xfrm>
            <a:off x="-297361" y="0"/>
            <a:ext cx="20112037" cy="11315700"/>
            <a:chOff x="-226858" y="92650"/>
            <a:chExt cx="10556698" cy="6765350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6FA05E74-208E-1E32-159C-1632E8A3A0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375B964-BE8B-43B6-0C3A-0C126220E4AE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C6A0428-A36D-9051-F3B4-48AE20CB3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Равнобедренный треугольник 11">
              <a:extLst>
                <a:ext uri="{FF2B5EF4-FFF2-40B4-BE49-F238E27FC236}">
                  <a16:creationId xmlns:a16="http://schemas.microsoft.com/office/drawing/2014/main" id="{110DD0E2-0F3D-A2E0-BCF5-BF720202411C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2FCE67-4850-46CB-9ADE-154B4CAD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cs typeface="Arial" panose="020B0604020202020204" pitchFamily="34" charset="0"/>
              </a:rPr>
              <a:t>Наука</a:t>
            </a:r>
          </a:p>
        </p:txBody>
      </p:sp>
      <p:pic>
        <p:nvPicPr>
          <p:cNvPr id="13" name="Рисунок 12" descr="Пейзаж леса со сплошной заливкой">
            <a:extLst>
              <a:ext uri="{FF2B5EF4-FFF2-40B4-BE49-F238E27FC236}">
                <a16:creationId xmlns:a16="http://schemas.microsoft.com/office/drawing/2014/main" id="{D085AEFB-0D13-66DC-5184-DA6429AE6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373C3C-0276-42AF-E15B-806D5322F432}"/>
              </a:ext>
            </a:extLst>
          </p:cNvPr>
          <p:cNvSpPr txBox="1"/>
          <p:nvPr/>
        </p:nvSpPr>
        <p:spPr>
          <a:xfrm>
            <a:off x="4864405" y="2498504"/>
            <a:ext cx="10383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ОБРАБОТАННАЯ ДОСКА ИЗ СОСНЫ</a:t>
            </a:r>
          </a:p>
        </p:txBody>
      </p:sp>
      <p:pic>
        <p:nvPicPr>
          <p:cNvPr id="8" name="Рисунок 7" descr="Изображение выглядит как земля, инструмент, пол&#10;&#10;Автоматически созданное описание">
            <a:extLst>
              <a:ext uri="{FF2B5EF4-FFF2-40B4-BE49-F238E27FC236}">
                <a16:creationId xmlns:a16="http://schemas.microsoft.com/office/drawing/2014/main" id="{076D3656-DD99-94D6-4A31-0550DF90D8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" t="16067" r="4338" b="24012"/>
          <a:stretch/>
        </p:blipFill>
        <p:spPr>
          <a:xfrm>
            <a:off x="5290601" y="3523628"/>
            <a:ext cx="9459529" cy="4524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8C5BD3-2C4F-936F-808D-B42A173742EA}"/>
              </a:ext>
            </a:extLst>
          </p:cNvPr>
          <p:cNvSpPr txBox="1"/>
          <p:nvPr/>
        </p:nvSpPr>
        <p:spPr>
          <a:xfrm>
            <a:off x="3639819" y="8742068"/>
            <a:ext cx="139919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9 МЕСЯЦЕВ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НАХОЖДЕНИЯ В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ЖЕСТКИХ УСЛОВИЯХ</a:t>
            </a:r>
          </a:p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ПЛЕСЕНИ,ГРИБКА И ВРЕДИТЕЛЕЙ </a:t>
            </a:r>
            <a:r>
              <a:rPr lang="ru-RU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НЕ ОБНАРУЖЕНО</a:t>
            </a:r>
          </a:p>
        </p:txBody>
      </p:sp>
    </p:spTree>
    <p:extLst>
      <p:ext uri="{BB962C8B-B14F-4D97-AF65-F5344CB8AC3E}">
        <p14:creationId xmlns:p14="http://schemas.microsoft.com/office/powerpoint/2010/main" val="1187334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0B8810D1-DDA0-ECEB-A506-9C89DEBDA2D3}"/>
              </a:ext>
            </a:extLst>
          </p:cNvPr>
          <p:cNvGrpSpPr/>
          <p:nvPr/>
        </p:nvGrpSpPr>
        <p:grpSpPr>
          <a:xfrm>
            <a:off x="0" y="0"/>
            <a:ext cx="20112037" cy="11608112"/>
            <a:chOff x="-226858" y="92650"/>
            <a:chExt cx="10556698" cy="6940175"/>
          </a:xfrm>
        </p:grpSpPr>
        <p:pic>
          <p:nvPicPr>
            <p:cNvPr id="72" name="Picture 8">
              <a:extLst>
                <a:ext uri="{FF2B5EF4-FFF2-40B4-BE49-F238E27FC236}">
                  <a16:creationId xmlns:a16="http://schemas.microsoft.com/office/drawing/2014/main" id="{E4EE725B-69CE-56D0-32EB-2DC2376E5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11047FA4-870B-8AA7-C3F5-2542FA32C2C3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882B0AE-0D4B-20B8-CBB2-797AC3081FE4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10">
              <a:extLst>
                <a:ext uri="{FF2B5EF4-FFF2-40B4-BE49-F238E27FC236}">
                  <a16:creationId xmlns:a16="http://schemas.microsoft.com/office/drawing/2014/main" id="{DDC34C1A-6949-2F4A-BD9F-52533299D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172" y="4467921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6" name="Picture 11">
              <a:extLst>
                <a:ext uri="{FF2B5EF4-FFF2-40B4-BE49-F238E27FC236}">
                  <a16:creationId xmlns:a16="http://schemas.microsoft.com/office/drawing/2014/main" id="{2B9001C8-FE60-E922-2FC4-E39FD1F25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98AE6A91-EF47-B123-F83A-92E67686E3A5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 descr="Изображение выглядит как небо, на открытом воздухе, строительство, строительный материал">
            <a:extLst>
              <a:ext uri="{FF2B5EF4-FFF2-40B4-BE49-F238E27FC236}">
                <a16:creationId xmlns:a16="http://schemas.microsoft.com/office/drawing/2014/main" id="{60E16872-B6D0-F413-FA07-71ED6290B3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6" b="10702"/>
          <a:stretch/>
        </p:blipFill>
        <p:spPr>
          <a:xfrm>
            <a:off x="0" y="2083700"/>
            <a:ext cx="20112038" cy="4742849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57" name="Номер слайда 5">
            <a:extLst>
              <a:ext uri="{FF2B5EF4-FFF2-40B4-BE49-F238E27FC236}">
                <a16:creationId xmlns:a16="http://schemas.microsoft.com/office/drawing/2014/main" id="{668016D2-CCDF-7489-FB2C-FC1310DDEFB0}"/>
              </a:ext>
            </a:extLst>
          </p:cNvPr>
          <p:cNvSpPr txBox="1">
            <a:spLocks/>
          </p:cNvSpPr>
          <p:nvPr/>
        </p:nvSpPr>
        <p:spPr>
          <a:xfrm>
            <a:off x="9949797" y="8868370"/>
            <a:ext cx="2800411" cy="2169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lang="ru-RU" sz="900" b="0" i="0" kern="120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3AE3C4-C2A6-4DCD-9963-3D7F259FD58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swald Light" pitchFamily="2" charset="-52"/>
                <a:cs typeface="+mj-cs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swald Light" pitchFamily="2" charset="-52"/>
              <a:cs typeface="+mj-cs"/>
            </a:endParaRPr>
          </a:p>
        </p:txBody>
      </p:sp>
      <p:sp>
        <p:nvSpPr>
          <p:cNvPr id="58" name="Rounded Rectangle 106">
            <a:extLst>
              <a:ext uri="{FF2B5EF4-FFF2-40B4-BE49-F238E27FC236}">
                <a16:creationId xmlns:a16="http://schemas.microsoft.com/office/drawing/2014/main" id="{30275FC6-E068-7EF5-CADD-67FB339058C2}"/>
              </a:ext>
            </a:extLst>
          </p:cNvPr>
          <p:cNvSpPr/>
          <p:nvPr/>
        </p:nvSpPr>
        <p:spPr>
          <a:xfrm>
            <a:off x="1698885" y="7318062"/>
            <a:ext cx="4833369" cy="990714"/>
          </a:xfrm>
          <a:prstGeom prst="roundRect">
            <a:avLst/>
          </a:prstGeom>
          <a:gradFill>
            <a:gsLst>
              <a:gs pos="0">
                <a:srgbClr val="4472C4"/>
              </a:gs>
              <a:gs pos="100000">
                <a:srgbClr val="367CFF">
                  <a:lumMod val="75000"/>
                </a:srgb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215900" dist="139700" dir="6060000" sx="86000" sy="86000" algn="ctr" rotWithShape="0">
              <a:sysClr val="windowText" lastClr="000000">
                <a:lumMod val="75000"/>
                <a:lumOff val="25000"/>
                <a:alpha val="49000"/>
              </a:sys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TB Group Cond Book" panose="020B0506050504020204" pitchFamily="34" charset="-52"/>
                <a:cs typeface="Arial" panose="020B0604020202020204" pitchFamily="34" charset="0"/>
              </a:rPr>
              <a:t>Самарская область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A5FB62FC-B9B9-2913-8A18-8747BC38432B}"/>
              </a:ext>
            </a:extLst>
          </p:cNvPr>
          <p:cNvSpPr/>
          <p:nvPr/>
        </p:nvSpPr>
        <p:spPr>
          <a:xfrm>
            <a:off x="1" y="2082311"/>
            <a:ext cx="20112037" cy="4742849"/>
          </a:xfrm>
          <a:prstGeom prst="rect">
            <a:avLst/>
          </a:prstGeom>
          <a:gradFill>
            <a:gsLst>
              <a:gs pos="0">
                <a:srgbClr val="4472C4">
                  <a:alpha val="78000"/>
                </a:srgbClr>
              </a:gs>
              <a:gs pos="100000">
                <a:srgbClr val="00369B">
                  <a:alpha val="75000"/>
                </a:srgb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ПРОИЗВОДСТВО ПИЛОМАТЕРИАЛОВ</a:t>
            </a:r>
          </a:p>
        </p:txBody>
      </p:sp>
      <p:sp>
        <p:nvSpPr>
          <p:cNvPr id="62" name="Rounded Rectangle 106">
            <a:extLst>
              <a:ext uri="{FF2B5EF4-FFF2-40B4-BE49-F238E27FC236}">
                <a16:creationId xmlns:a16="http://schemas.microsoft.com/office/drawing/2014/main" id="{CBF47C87-6972-09A2-03FF-CCE412532893}"/>
              </a:ext>
            </a:extLst>
          </p:cNvPr>
          <p:cNvSpPr/>
          <p:nvPr/>
        </p:nvSpPr>
        <p:spPr>
          <a:xfrm>
            <a:off x="13323880" y="7318062"/>
            <a:ext cx="4833370" cy="990714"/>
          </a:xfrm>
          <a:prstGeom prst="roundRect">
            <a:avLst/>
          </a:prstGeom>
          <a:gradFill>
            <a:gsLst>
              <a:gs pos="0">
                <a:srgbClr val="4472C4"/>
              </a:gs>
              <a:gs pos="100000">
                <a:srgbClr val="367CFF">
                  <a:lumMod val="75000"/>
                </a:srgb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215900" dist="139700" dir="6060000" sx="86000" sy="86000" algn="ctr" rotWithShape="0">
              <a:sysClr val="windowText" lastClr="000000">
                <a:lumMod val="75000"/>
                <a:lumOff val="25000"/>
                <a:alpha val="49000"/>
              </a:sys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TB Group Cond Book" panose="020B0506050504020204" pitchFamily="34" charset="-52"/>
                <a:cs typeface="Arial" panose="020B0604020202020204" pitchFamily="34" charset="0"/>
              </a:rPr>
              <a:t>Россия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A2E3D42-FF1C-8D55-1459-A019E84216EC}"/>
              </a:ext>
            </a:extLst>
          </p:cNvPr>
          <p:cNvSpPr txBox="1"/>
          <p:nvPr/>
        </p:nvSpPr>
        <p:spPr>
          <a:xfrm>
            <a:off x="3033747" y="8503294"/>
            <a:ext cx="3706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32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84 700 м</a:t>
            </a:r>
            <a:r>
              <a:rPr lang="ru-RU" sz="3200" b="1" kern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</a:t>
            </a:r>
          </a:p>
          <a:p>
            <a:pPr defTabSz="914400"/>
            <a:endParaRPr lang="ru-RU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5121EC-A557-2F08-A003-51522D5B40E1}"/>
              </a:ext>
            </a:extLst>
          </p:cNvPr>
          <p:cNvSpPr txBox="1"/>
          <p:nvPr/>
        </p:nvSpPr>
        <p:spPr>
          <a:xfrm>
            <a:off x="14561098" y="8487518"/>
            <a:ext cx="3833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32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29 000 000 м</a:t>
            </a:r>
            <a:r>
              <a:rPr lang="ru-RU" sz="3200" b="1" kern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</a:t>
            </a:r>
          </a:p>
          <a:p>
            <a:pPr defTabSz="914400"/>
            <a:endParaRPr lang="ru-RU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AC3329D-7A2F-CF95-420A-B8FBEEF84950}"/>
              </a:ext>
            </a:extLst>
          </p:cNvPr>
          <p:cNvSpPr txBox="1"/>
          <p:nvPr/>
        </p:nvSpPr>
        <p:spPr>
          <a:xfrm>
            <a:off x="2414785" y="9338525"/>
            <a:ext cx="15414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количество пиломатериалов ×  средняя цена 1 </a:t>
            </a:r>
            <a:r>
              <a:rPr lang="ru-RU" sz="3200" b="1" u="sng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</a:t>
            </a:r>
            <a:r>
              <a:rPr lang="ru-RU" sz="3200" b="1" u="sng" kern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</a:t>
            </a:r>
            <a:r>
              <a:rPr lang="ru-RU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пиломатериалов</a:t>
            </a:r>
            <a:endParaRPr lang="ru-RU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/>
            <a:endParaRPr lang="ru-RU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6A2680-7677-16A4-0EA1-C0417A7FC927}"/>
              </a:ext>
            </a:extLst>
          </p:cNvPr>
          <p:cNvSpPr txBox="1"/>
          <p:nvPr/>
        </p:nvSpPr>
        <p:spPr>
          <a:xfrm>
            <a:off x="735429" y="10335741"/>
            <a:ext cx="8911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84 700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15 000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1 270 500 000 руб.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endParaRPr lang="ru-RU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DAEABD-D75B-1C17-9F36-8486214E1580}"/>
              </a:ext>
            </a:extLst>
          </p:cNvPr>
          <p:cNvSpPr txBox="1"/>
          <p:nvPr/>
        </p:nvSpPr>
        <p:spPr>
          <a:xfrm>
            <a:off x="9556349" y="10356478"/>
            <a:ext cx="107262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= 29 000 000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15 000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435 000 000 000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defTabSz="914400"/>
            <a:endParaRPr lang="ru-RU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 descr="Пейзаж леса со сплошной заливкой">
            <a:extLst>
              <a:ext uri="{FF2B5EF4-FFF2-40B4-BE49-F238E27FC236}">
                <a16:creationId xmlns:a16="http://schemas.microsoft.com/office/drawing/2014/main" id="{BA53FA78-3B8E-A8A2-B81D-66D39EE17A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76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0B8810D1-DDA0-ECEB-A506-9C89DEBDA2D3}"/>
              </a:ext>
            </a:extLst>
          </p:cNvPr>
          <p:cNvGrpSpPr/>
          <p:nvPr/>
        </p:nvGrpSpPr>
        <p:grpSpPr>
          <a:xfrm>
            <a:off x="-106222" y="-146206"/>
            <a:ext cx="18965161" cy="11608112"/>
            <a:chOff x="-226858" y="92650"/>
            <a:chExt cx="9954709" cy="6940175"/>
          </a:xfrm>
        </p:grpSpPr>
        <p:pic>
          <p:nvPicPr>
            <p:cNvPr id="72" name="Picture 8">
              <a:extLst>
                <a:ext uri="{FF2B5EF4-FFF2-40B4-BE49-F238E27FC236}">
                  <a16:creationId xmlns:a16="http://schemas.microsoft.com/office/drawing/2014/main" id="{E4EE725B-69CE-56D0-32EB-2DC2376E5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11047FA4-870B-8AA7-C3F5-2542FA32C2C3}"/>
                </a:ext>
              </a:extLst>
            </p:cNvPr>
            <p:cNvCxnSpPr/>
            <p:nvPr/>
          </p:nvCxnSpPr>
          <p:spPr>
            <a:xfrm>
              <a:off x="9727851" y="4990292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882B0AE-0D4B-20B8-CBB2-797AC3081FE4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10">
              <a:extLst>
                <a:ext uri="{FF2B5EF4-FFF2-40B4-BE49-F238E27FC236}">
                  <a16:creationId xmlns:a16="http://schemas.microsoft.com/office/drawing/2014/main" id="{DDC34C1A-6949-2F4A-BD9F-52533299D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172" y="4467921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6" name="Picture 11">
              <a:extLst>
                <a:ext uri="{FF2B5EF4-FFF2-40B4-BE49-F238E27FC236}">
                  <a16:creationId xmlns:a16="http://schemas.microsoft.com/office/drawing/2014/main" id="{2B9001C8-FE60-E922-2FC4-E39FD1F25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57" name="Номер слайда 5">
            <a:extLst>
              <a:ext uri="{FF2B5EF4-FFF2-40B4-BE49-F238E27FC236}">
                <a16:creationId xmlns:a16="http://schemas.microsoft.com/office/drawing/2014/main" id="{668016D2-CCDF-7489-FB2C-FC1310DDEFB0}"/>
              </a:ext>
            </a:extLst>
          </p:cNvPr>
          <p:cNvSpPr txBox="1">
            <a:spLocks/>
          </p:cNvSpPr>
          <p:nvPr/>
        </p:nvSpPr>
        <p:spPr>
          <a:xfrm>
            <a:off x="9949797" y="8868370"/>
            <a:ext cx="2800411" cy="2169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lang="ru-RU" sz="900" b="0" i="0" kern="120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3AE3C4-C2A6-4DCD-9963-3D7F259FD58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swald Light" pitchFamily="2" charset="-52"/>
                <a:cs typeface="+mj-cs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swald Light" pitchFamily="2" charset="-52"/>
              <a:cs typeface="+mj-cs"/>
            </a:endParaRPr>
          </a:p>
        </p:txBody>
      </p:sp>
      <p:pic>
        <p:nvPicPr>
          <p:cNvPr id="70" name="Рисунок 69" descr="Пейзаж леса со сплошной заливкой">
            <a:extLst>
              <a:ext uri="{FF2B5EF4-FFF2-40B4-BE49-F238E27FC236}">
                <a16:creationId xmlns:a16="http://schemas.microsoft.com/office/drawing/2014/main" id="{BA53FA78-3B8E-A8A2-B81D-66D39EE17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0D09CE7-19E5-DC72-D00F-72ADA9534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76965"/>
              </p:ext>
            </p:extLst>
          </p:nvPr>
        </p:nvGraphicFramePr>
        <p:xfrm>
          <a:off x="0" y="2416572"/>
          <a:ext cx="20112032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71">
                  <a:extLst>
                    <a:ext uri="{9D8B030D-6E8A-4147-A177-3AD203B41FA5}">
                      <a16:colId xmlns:a16="http://schemas.microsoft.com/office/drawing/2014/main" val="3083883221"/>
                    </a:ext>
                  </a:extLst>
                </a:gridCol>
                <a:gridCol w="1946787">
                  <a:extLst>
                    <a:ext uri="{9D8B030D-6E8A-4147-A177-3AD203B41FA5}">
                      <a16:colId xmlns:a16="http://schemas.microsoft.com/office/drawing/2014/main" val="538017684"/>
                    </a:ext>
                  </a:extLst>
                </a:gridCol>
                <a:gridCol w="1734573">
                  <a:extLst>
                    <a:ext uri="{9D8B030D-6E8A-4147-A177-3AD203B41FA5}">
                      <a16:colId xmlns:a16="http://schemas.microsoft.com/office/drawing/2014/main" val="2572693033"/>
                    </a:ext>
                  </a:extLst>
                </a:gridCol>
                <a:gridCol w="2525819">
                  <a:extLst>
                    <a:ext uri="{9D8B030D-6E8A-4147-A177-3AD203B41FA5}">
                      <a16:colId xmlns:a16="http://schemas.microsoft.com/office/drawing/2014/main" val="139444756"/>
                    </a:ext>
                  </a:extLst>
                </a:gridCol>
                <a:gridCol w="2822867">
                  <a:extLst>
                    <a:ext uri="{9D8B030D-6E8A-4147-A177-3AD203B41FA5}">
                      <a16:colId xmlns:a16="http://schemas.microsoft.com/office/drawing/2014/main" val="1438112715"/>
                    </a:ext>
                  </a:extLst>
                </a:gridCol>
                <a:gridCol w="2189249">
                  <a:extLst>
                    <a:ext uri="{9D8B030D-6E8A-4147-A177-3AD203B41FA5}">
                      <a16:colId xmlns:a16="http://schemas.microsoft.com/office/drawing/2014/main" val="3665696401"/>
                    </a:ext>
                  </a:extLst>
                </a:gridCol>
                <a:gridCol w="3116885">
                  <a:extLst>
                    <a:ext uri="{9D8B030D-6E8A-4147-A177-3AD203B41FA5}">
                      <a16:colId xmlns:a16="http://schemas.microsoft.com/office/drawing/2014/main" val="3841641777"/>
                    </a:ext>
                  </a:extLst>
                </a:gridCol>
                <a:gridCol w="2767181">
                  <a:extLst>
                    <a:ext uri="{9D8B030D-6E8A-4147-A177-3AD203B41FA5}">
                      <a16:colId xmlns:a16="http://schemas.microsoft.com/office/drawing/2014/main" val="1213374568"/>
                    </a:ext>
                  </a:extLst>
                </a:gridCol>
              </a:tblGrid>
              <a:tr h="69486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Себестоимость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изделий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Постоянные издержки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Переменные издержки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Маржинальный денежный доход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Чистый денежный доход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765889"/>
                  </a:ext>
                </a:extLst>
              </a:tr>
              <a:tr h="36362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735 400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1 500 000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шт.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625 000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3 445 500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7 500 000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4 054 500 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3 223 730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7972145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237F5A2-F143-A7F8-23B1-19FD507AD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8116980"/>
              </p:ext>
            </p:extLst>
          </p:nvPr>
        </p:nvGraphicFramePr>
        <p:xfrm>
          <a:off x="2032252" y="5093132"/>
          <a:ext cx="16090491" cy="5904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47175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0B8810D1-DDA0-ECEB-A506-9C89DEBDA2D3}"/>
              </a:ext>
            </a:extLst>
          </p:cNvPr>
          <p:cNvGrpSpPr/>
          <p:nvPr/>
        </p:nvGrpSpPr>
        <p:grpSpPr>
          <a:xfrm>
            <a:off x="6597790" y="1892406"/>
            <a:ext cx="13408025" cy="8015743"/>
            <a:chOff x="3292041" y="1311481"/>
            <a:chExt cx="7037799" cy="4792395"/>
          </a:xfrm>
        </p:grpSpPr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11047FA4-870B-8AA7-C3F5-2542FA32C2C3}"/>
                </a:ext>
              </a:extLst>
            </p:cNvPr>
            <p:cNvCxnSpPr/>
            <p:nvPr/>
          </p:nvCxnSpPr>
          <p:spPr>
            <a:xfrm>
              <a:off x="9727851" y="4990292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882B0AE-0D4B-20B8-CBB2-797AC3081FE4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Picture 11">
              <a:extLst>
                <a:ext uri="{FF2B5EF4-FFF2-40B4-BE49-F238E27FC236}">
                  <a16:creationId xmlns:a16="http://schemas.microsoft.com/office/drawing/2014/main" id="{2B9001C8-FE60-E922-2FC4-E39FD1F25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98AE6A91-EF47-B123-F83A-92E67686E3A5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57" name="Номер слайда 5">
            <a:extLst>
              <a:ext uri="{FF2B5EF4-FFF2-40B4-BE49-F238E27FC236}">
                <a16:creationId xmlns:a16="http://schemas.microsoft.com/office/drawing/2014/main" id="{668016D2-CCDF-7489-FB2C-FC1310DDEFB0}"/>
              </a:ext>
            </a:extLst>
          </p:cNvPr>
          <p:cNvSpPr txBox="1">
            <a:spLocks/>
          </p:cNvSpPr>
          <p:nvPr/>
        </p:nvSpPr>
        <p:spPr>
          <a:xfrm>
            <a:off x="9949797" y="8868370"/>
            <a:ext cx="2800411" cy="2169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lang="ru-RU" sz="900" b="0" i="0" kern="120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3AE3C4-C2A6-4DCD-9963-3D7F259FD58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 descr="Пейзаж леса со сплошной заливкой">
            <a:extLst>
              <a:ext uri="{FF2B5EF4-FFF2-40B4-BE49-F238E27FC236}">
                <a16:creationId xmlns:a16="http://schemas.microsoft.com/office/drawing/2014/main" id="{BA53FA78-3B8E-A8A2-B81D-66D39EE17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E3956B-D9B8-938B-AD74-C2AB31E52850}"/>
              </a:ext>
            </a:extLst>
          </p:cNvPr>
          <p:cNvSpPr txBox="1"/>
          <p:nvPr/>
        </p:nvSpPr>
        <p:spPr>
          <a:xfrm>
            <a:off x="4650568" y="2230348"/>
            <a:ext cx="12389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Выгода для лесопильных предприятий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D0ED8-DFA6-804A-4041-0EF0D49C332F}"/>
              </a:ext>
            </a:extLst>
          </p:cNvPr>
          <p:cNvSpPr txBox="1"/>
          <p:nvPr/>
        </p:nvSpPr>
        <p:spPr>
          <a:xfrm>
            <a:off x="5933690" y="9392949"/>
            <a:ext cx="83390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ОКУПАЕМОСТЬ ЗА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13 МЕСЯЦЕВ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6E653-53F5-7FEA-12C0-5D7159DBB091}"/>
              </a:ext>
            </a:extLst>
          </p:cNvPr>
          <p:cNvSpPr txBox="1"/>
          <p:nvPr/>
        </p:nvSpPr>
        <p:spPr>
          <a:xfrm>
            <a:off x="3673135" y="10328570"/>
            <a:ext cx="12860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при обработке 5 раз в день (150 раз в месяц = 99 м</a:t>
            </a:r>
            <a:r>
              <a:rPr lang="en-US" sz="4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95E26BC-7FC9-328F-391E-F8205FEEB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328724"/>
              </p:ext>
            </p:extLst>
          </p:nvPr>
        </p:nvGraphicFramePr>
        <p:xfrm>
          <a:off x="2034975" y="3227524"/>
          <a:ext cx="15829644" cy="5822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39026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0B8810D1-DDA0-ECEB-A506-9C89DEBDA2D3}"/>
              </a:ext>
            </a:extLst>
          </p:cNvPr>
          <p:cNvGrpSpPr/>
          <p:nvPr/>
        </p:nvGrpSpPr>
        <p:grpSpPr>
          <a:xfrm>
            <a:off x="-106222" y="-146206"/>
            <a:ext cx="20112037" cy="11608112"/>
            <a:chOff x="-226858" y="92650"/>
            <a:chExt cx="10556698" cy="6940175"/>
          </a:xfrm>
        </p:grpSpPr>
        <p:pic>
          <p:nvPicPr>
            <p:cNvPr id="72" name="Picture 8">
              <a:extLst>
                <a:ext uri="{FF2B5EF4-FFF2-40B4-BE49-F238E27FC236}">
                  <a16:creationId xmlns:a16="http://schemas.microsoft.com/office/drawing/2014/main" id="{E4EE725B-69CE-56D0-32EB-2DC2376E5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11047FA4-870B-8AA7-C3F5-2542FA32C2C3}"/>
                </a:ext>
              </a:extLst>
            </p:cNvPr>
            <p:cNvCxnSpPr/>
            <p:nvPr/>
          </p:nvCxnSpPr>
          <p:spPr>
            <a:xfrm>
              <a:off x="9727851" y="4990292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882B0AE-0D4B-20B8-CBB2-797AC3081FE4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10">
              <a:extLst>
                <a:ext uri="{FF2B5EF4-FFF2-40B4-BE49-F238E27FC236}">
                  <a16:creationId xmlns:a16="http://schemas.microsoft.com/office/drawing/2014/main" id="{DDC34C1A-6949-2F4A-BD9F-52533299D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172" y="4467921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6" name="Picture 11">
              <a:extLst>
                <a:ext uri="{FF2B5EF4-FFF2-40B4-BE49-F238E27FC236}">
                  <a16:creationId xmlns:a16="http://schemas.microsoft.com/office/drawing/2014/main" id="{2B9001C8-FE60-E922-2FC4-E39FD1F25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98AE6A91-EF47-B123-F83A-92E67686E3A5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57" name="Номер слайда 5">
            <a:extLst>
              <a:ext uri="{FF2B5EF4-FFF2-40B4-BE49-F238E27FC236}">
                <a16:creationId xmlns:a16="http://schemas.microsoft.com/office/drawing/2014/main" id="{668016D2-CCDF-7489-FB2C-FC1310DDEFB0}"/>
              </a:ext>
            </a:extLst>
          </p:cNvPr>
          <p:cNvSpPr txBox="1">
            <a:spLocks/>
          </p:cNvSpPr>
          <p:nvPr/>
        </p:nvSpPr>
        <p:spPr>
          <a:xfrm>
            <a:off x="9949797" y="8868370"/>
            <a:ext cx="2800411" cy="2169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lang="ru-RU" sz="900" b="0" i="0" kern="120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3AE3C4-C2A6-4DCD-9963-3D7F259FD58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swald Light" pitchFamily="2" charset="-52"/>
                <a:cs typeface="+mj-cs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swald Light" pitchFamily="2" charset="-52"/>
              <a:cs typeface="+mj-cs"/>
            </a:endParaRPr>
          </a:p>
        </p:txBody>
      </p:sp>
      <p:pic>
        <p:nvPicPr>
          <p:cNvPr id="70" name="Рисунок 69" descr="Пейзаж леса со сплошной заливкой">
            <a:extLst>
              <a:ext uri="{FF2B5EF4-FFF2-40B4-BE49-F238E27FC236}">
                <a16:creationId xmlns:a16="http://schemas.microsoft.com/office/drawing/2014/main" id="{BA53FA78-3B8E-A8A2-B81D-66D39EE17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A52EFEC-E4B2-FCE3-4247-7D89B6653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046699"/>
              </p:ext>
            </p:extLst>
          </p:nvPr>
        </p:nvGraphicFramePr>
        <p:xfrm>
          <a:off x="1253099" y="3153678"/>
          <a:ext cx="16939651" cy="764664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</a:tblPr>
              <a:tblGrid>
                <a:gridCol w="4843135">
                  <a:extLst>
                    <a:ext uri="{9D8B030D-6E8A-4147-A177-3AD203B41FA5}">
                      <a16:colId xmlns:a16="http://schemas.microsoft.com/office/drawing/2014/main" val="656143369"/>
                    </a:ext>
                  </a:extLst>
                </a:gridCol>
                <a:gridCol w="3871415">
                  <a:extLst>
                    <a:ext uri="{9D8B030D-6E8A-4147-A177-3AD203B41FA5}">
                      <a16:colId xmlns:a16="http://schemas.microsoft.com/office/drawing/2014/main" val="2081740163"/>
                    </a:ext>
                  </a:extLst>
                </a:gridCol>
                <a:gridCol w="2655916">
                  <a:extLst>
                    <a:ext uri="{9D8B030D-6E8A-4147-A177-3AD203B41FA5}">
                      <a16:colId xmlns:a16="http://schemas.microsoft.com/office/drawing/2014/main" val="1358410673"/>
                    </a:ext>
                  </a:extLst>
                </a:gridCol>
                <a:gridCol w="2631932">
                  <a:extLst>
                    <a:ext uri="{9D8B030D-6E8A-4147-A177-3AD203B41FA5}">
                      <a16:colId xmlns:a16="http://schemas.microsoft.com/office/drawing/2014/main" val="1245838415"/>
                    </a:ext>
                  </a:extLst>
                </a:gridCol>
                <a:gridCol w="2937253">
                  <a:extLst>
                    <a:ext uri="{9D8B030D-6E8A-4147-A177-3AD203B41FA5}">
                      <a16:colId xmlns:a16="http://schemas.microsoft.com/office/drawing/2014/main" val="1642672681"/>
                    </a:ext>
                  </a:extLst>
                </a:gridCol>
              </a:tblGrid>
              <a:tr h="15264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Генератор аэрозоля серы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Сенеж </a:t>
                      </a:r>
                      <a:r>
                        <a:rPr lang="ru-RU" sz="2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Евротранс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Neomid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460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Prosept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46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133500"/>
                  </a:ext>
                </a:extLst>
              </a:tr>
              <a:tr h="10560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Длительность эффекта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1 года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месяцев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месяцев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месяцев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953883"/>
                  </a:ext>
                </a:extLst>
              </a:tr>
              <a:tr h="2071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обработки</a:t>
                      </a: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м</a:t>
                      </a:r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^3 </a:t>
                      </a: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пиломатериалов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0" i="0" u="none" strike="noStrike" cap="non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303 рубля</a:t>
                      </a:r>
                      <a:endParaRPr lang="ru-RU" sz="28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 рублей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 рублей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 рублей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805210"/>
                  </a:ext>
                </a:extLst>
              </a:tr>
              <a:tr h="14537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Необходимость в просушивании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580517"/>
                  </a:ext>
                </a:extLst>
              </a:tr>
              <a:tr h="1538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Склонность к коррозии металлоконструкций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i="0" u="none" strike="noStrike" cap="non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Да</a:t>
                      </a:r>
                      <a:endParaRPr lang="ru-RU" sz="2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1864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7A6BCDC-C1FE-1DC9-39B8-D9C43306B524}"/>
              </a:ext>
            </a:extLst>
          </p:cNvPr>
          <p:cNvSpPr txBox="1"/>
          <p:nvPr/>
        </p:nvSpPr>
        <p:spPr>
          <a:xfrm>
            <a:off x="2254588" y="2060876"/>
            <a:ext cx="156028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Сравнение с транспортными антисептиками</a:t>
            </a:r>
          </a:p>
        </p:txBody>
      </p:sp>
    </p:spTree>
    <p:extLst>
      <p:ext uri="{BB962C8B-B14F-4D97-AF65-F5344CB8AC3E}">
        <p14:creationId xmlns:p14="http://schemas.microsoft.com/office/powerpoint/2010/main" val="2979305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0B8810D1-DDA0-ECEB-A506-9C89DEBDA2D3}"/>
              </a:ext>
            </a:extLst>
          </p:cNvPr>
          <p:cNvGrpSpPr/>
          <p:nvPr/>
        </p:nvGrpSpPr>
        <p:grpSpPr>
          <a:xfrm>
            <a:off x="-106222" y="-146206"/>
            <a:ext cx="20112037" cy="11608112"/>
            <a:chOff x="-226858" y="92650"/>
            <a:chExt cx="10556698" cy="6940175"/>
          </a:xfrm>
        </p:grpSpPr>
        <p:pic>
          <p:nvPicPr>
            <p:cNvPr id="72" name="Picture 8">
              <a:extLst>
                <a:ext uri="{FF2B5EF4-FFF2-40B4-BE49-F238E27FC236}">
                  <a16:creationId xmlns:a16="http://schemas.microsoft.com/office/drawing/2014/main" id="{E4EE725B-69CE-56D0-32EB-2DC2376E5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11047FA4-870B-8AA7-C3F5-2542FA32C2C3}"/>
                </a:ext>
              </a:extLst>
            </p:cNvPr>
            <p:cNvCxnSpPr/>
            <p:nvPr/>
          </p:nvCxnSpPr>
          <p:spPr>
            <a:xfrm>
              <a:off x="9727851" y="4990292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882B0AE-0D4B-20B8-CBB2-797AC3081FE4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10">
              <a:extLst>
                <a:ext uri="{FF2B5EF4-FFF2-40B4-BE49-F238E27FC236}">
                  <a16:creationId xmlns:a16="http://schemas.microsoft.com/office/drawing/2014/main" id="{DDC34C1A-6949-2F4A-BD9F-52533299D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172" y="4467921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6" name="Picture 11">
              <a:extLst>
                <a:ext uri="{FF2B5EF4-FFF2-40B4-BE49-F238E27FC236}">
                  <a16:creationId xmlns:a16="http://schemas.microsoft.com/office/drawing/2014/main" id="{2B9001C8-FE60-E922-2FC4-E39FD1F25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98AE6A91-EF47-B123-F83A-92E67686E3A5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96821-06E8-48BD-9F27-CF59B9C2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Анализ конкурентов</a:t>
            </a:r>
          </a:p>
        </p:txBody>
      </p:sp>
      <p:sp>
        <p:nvSpPr>
          <p:cNvPr id="57" name="Номер слайда 5">
            <a:extLst>
              <a:ext uri="{FF2B5EF4-FFF2-40B4-BE49-F238E27FC236}">
                <a16:creationId xmlns:a16="http://schemas.microsoft.com/office/drawing/2014/main" id="{668016D2-CCDF-7489-FB2C-FC1310DDEFB0}"/>
              </a:ext>
            </a:extLst>
          </p:cNvPr>
          <p:cNvSpPr txBox="1">
            <a:spLocks/>
          </p:cNvSpPr>
          <p:nvPr/>
        </p:nvSpPr>
        <p:spPr>
          <a:xfrm>
            <a:off x="9949797" y="8868370"/>
            <a:ext cx="2800411" cy="2169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lang="ru-RU" sz="900" b="0" i="0" kern="120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3AE3C4-C2A6-4DCD-9963-3D7F259FD58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swald Light" pitchFamily="2" charset="-52"/>
                <a:cs typeface="+mj-cs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swald Light" pitchFamily="2" charset="-52"/>
              <a:cs typeface="+mj-cs"/>
            </a:endParaRPr>
          </a:p>
        </p:txBody>
      </p:sp>
      <p:pic>
        <p:nvPicPr>
          <p:cNvPr id="70" name="Рисунок 69" descr="Пейзаж леса со сплошной заливкой">
            <a:extLst>
              <a:ext uri="{FF2B5EF4-FFF2-40B4-BE49-F238E27FC236}">
                <a16:creationId xmlns:a16="http://schemas.microsoft.com/office/drawing/2014/main" id="{BA53FA78-3B8E-A8A2-B81D-66D39EE17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8619646-BEAC-1AA6-48A2-41591691A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211191"/>
              </p:ext>
            </p:extLst>
          </p:nvPr>
        </p:nvGraphicFramePr>
        <p:xfrm>
          <a:off x="1822159" y="3523338"/>
          <a:ext cx="16467717" cy="706300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</a:tblPr>
              <a:tblGrid>
                <a:gridCol w="5317582">
                  <a:extLst>
                    <a:ext uri="{9D8B030D-6E8A-4147-A177-3AD203B41FA5}">
                      <a16:colId xmlns:a16="http://schemas.microsoft.com/office/drawing/2014/main" val="656143369"/>
                    </a:ext>
                  </a:extLst>
                </a:gridCol>
                <a:gridCol w="3625918">
                  <a:extLst>
                    <a:ext uri="{9D8B030D-6E8A-4147-A177-3AD203B41FA5}">
                      <a16:colId xmlns:a16="http://schemas.microsoft.com/office/drawing/2014/main" val="2081740163"/>
                    </a:ext>
                  </a:extLst>
                </a:gridCol>
                <a:gridCol w="3777000">
                  <a:extLst>
                    <a:ext uri="{9D8B030D-6E8A-4147-A177-3AD203B41FA5}">
                      <a16:colId xmlns:a16="http://schemas.microsoft.com/office/drawing/2014/main" val="1358410673"/>
                    </a:ext>
                  </a:extLst>
                </a:gridCol>
                <a:gridCol w="3747217">
                  <a:extLst>
                    <a:ext uri="{9D8B030D-6E8A-4147-A177-3AD203B41FA5}">
                      <a16:colId xmlns:a16="http://schemas.microsoft.com/office/drawing/2014/main" val="1245838415"/>
                    </a:ext>
                  </a:extLst>
                </a:gridCol>
              </a:tblGrid>
              <a:tr h="1755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Генератор аэрозоля серы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СКД-50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NAUTILUS CLASSIC VAC 6-7,5D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133500"/>
                  </a:ext>
                </a:extLst>
              </a:tr>
              <a:tr h="15430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изделия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1 50</a:t>
                      </a:r>
                      <a:r>
                        <a:rPr lang="en-US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28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 руб.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4 150 000 руб.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2 577 000 руб.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953883"/>
                  </a:ext>
                </a:extLst>
              </a:tr>
              <a:tr h="1586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обработки 1 м</a:t>
                      </a:r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^3 </a:t>
                      </a:r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пиломатериалов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0" i="0" u="none" strike="noStrike" cap="non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303 рублей</a:t>
                      </a:r>
                      <a:endParaRPr lang="ru-RU" sz="28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рублей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рублей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805210"/>
                  </a:ext>
                </a:extLst>
              </a:tr>
              <a:tr h="21773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Длительность обработки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2800" b="0" i="0" u="none" strike="noStrike" cap="non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cap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1,5 часа</a:t>
                      </a:r>
                      <a:endParaRPr lang="ru-RU" sz="28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8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60 часов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60 часов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5805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B8C4396-AB07-68F2-C5A6-33EEB9277F91}"/>
              </a:ext>
            </a:extLst>
          </p:cNvPr>
          <p:cNvSpPr txBox="1"/>
          <p:nvPr/>
        </p:nvSpPr>
        <p:spPr>
          <a:xfrm>
            <a:off x="3511175" y="2230348"/>
            <a:ext cx="128772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Сравнение с сушильными камерами</a:t>
            </a:r>
          </a:p>
        </p:txBody>
      </p:sp>
    </p:spTree>
    <p:extLst>
      <p:ext uri="{BB962C8B-B14F-4D97-AF65-F5344CB8AC3E}">
        <p14:creationId xmlns:p14="http://schemas.microsoft.com/office/powerpoint/2010/main" val="3347189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48A5E9E-EABB-78E5-2489-36922A741C09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37" name="Picture 8">
              <a:extLst>
                <a:ext uri="{FF2B5EF4-FFF2-40B4-BE49-F238E27FC236}">
                  <a16:creationId xmlns:a16="http://schemas.microsoft.com/office/drawing/2014/main" id="{1F5E5A87-0A8F-24BE-B71C-9569121D6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39EEF584-D419-1C42-7A84-C765D743E0AE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D2856D03-90D6-9394-8D23-FFEB3BC1ED6A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10">
              <a:extLst>
                <a:ext uri="{FF2B5EF4-FFF2-40B4-BE49-F238E27FC236}">
                  <a16:creationId xmlns:a16="http://schemas.microsoft.com/office/drawing/2014/main" id="{13B9D439-F37F-39D6-05FF-67FB94DED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11">
              <a:extLst>
                <a:ext uri="{FF2B5EF4-FFF2-40B4-BE49-F238E27FC236}">
                  <a16:creationId xmlns:a16="http://schemas.microsoft.com/office/drawing/2014/main" id="{0E8903DF-6A5D-5FBD-55DD-99FC26B0E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Равнобедренный треугольник 41">
              <a:extLst>
                <a:ext uri="{FF2B5EF4-FFF2-40B4-BE49-F238E27FC236}">
                  <a16:creationId xmlns:a16="http://schemas.microsoft.com/office/drawing/2014/main" id="{2DAAB7AC-23D6-A2F5-A8CA-C5128810216F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D9446-7128-4647-828A-442733EF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</a:t>
            </a:r>
            <a:r>
              <a:rPr lang="ru-RU" dirty="0"/>
              <a:t> </a:t>
            </a:r>
            <a:r>
              <a:rPr lang="ru-RU" b="1" dirty="0"/>
              <a:t>- модель</a:t>
            </a:r>
          </a:p>
        </p:txBody>
      </p:sp>
      <p:pic>
        <p:nvPicPr>
          <p:cNvPr id="7" name="Рисунок 16" descr="Изображение выглядит как календарь">
            <a:extLst>
              <a:ext uri="{FF2B5EF4-FFF2-40B4-BE49-F238E27FC236}">
                <a16:creationId xmlns:a16="http://schemas.microsoft.com/office/drawing/2014/main" id="{2DE7423C-9FC6-7278-5095-7E50346CD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796"/>
          <a:stretch/>
        </p:blipFill>
        <p:spPr>
          <a:xfrm>
            <a:off x="1224693" y="2922109"/>
            <a:ext cx="18310365" cy="7155282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1A2B97-A95D-454F-B11A-8E334199D58D}"/>
              </a:ext>
            </a:extLst>
          </p:cNvPr>
          <p:cNvSpPr txBox="1"/>
          <p:nvPr/>
        </p:nvSpPr>
        <p:spPr>
          <a:xfrm>
            <a:off x="5905221" y="3070674"/>
            <a:ext cx="2057400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03C202-B47B-511E-8C9B-886DBFEF4667}"/>
              </a:ext>
            </a:extLst>
          </p:cNvPr>
          <p:cNvSpPr txBox="1"/>
          <p:nvPr/>
        </p:nvSpPr>
        <p:spPr>
          <a:xfrm>
            <a:off x="9302347" y="3071024"/>
            <a:ext cx="2057400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Ценностные</a:t>
            </a:r>
          </a:p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предложения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F0085-8A36-D2CE-5563-0AB15EAB488E}"/>
              </a:ext>
            </a:extLst>
          </p:cNvPr>
          <p:cNvSpPr txBox="1"/>
          <p:nvPr/>
        </p:nvSpPr>
        <p:spPr>
          <a:xfrm>
            <a:off x="12923975" y="3006815"/>
            <a:ext cx="2359891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Нерыночное преимущество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6FF1C9-C5BD-D2BC-E75B-5D670889FC4F}"/>
              </a:ext>
            </a:extLst>
          </p:cNvPr>
          <p:cNvSpPr txBox="1"/>
          <p:nvPr/>
        </p:nvSpPr>
        <p:spPr>
          <a:xfrm>
            <a:off x="12991858" y="9001522"/>
            <a:ext cx="4989063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Потоки поступления доходов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F3E91A-1CA7-A1B3-BA5C-232166DCE054}"/>
              </a:ext>
            </a:extLst>
          </p:cNvPr>
          <p:cNvSpPr txBox="1"/>
          <p:nvPr/>
        </p:nvSpPr>
        <p:spPr>
          <a:xfrm>
            <a:off x="4016578" y="9001522"/>
            <a:ext cx="3265866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Структура издержек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676D8E-DA0E-3837-E481-6040F0A2C999}"/>
              </a:ext>
            </a:extLst>
          </p:cNvPr>
          <p:cNvSpPr txBox="1"/>
          <p:nvPr/>
        </p:nvSpPr>
        <p:spPr>
          <a:xfrm>
            <a:off x="4985956" y="6072960"/>
            <a:ext cx="3156431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Ключевые ресурсы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2F1E6-7051-3071-57BC-533C6C6922C1}"/>
              </a:ext>
            </a:extLst>
          </p:cNvPr>
          <p:cNvSpPr txBox="1"/>
          <p:nvPr/>
        </p:nvSpPr>
        <p:spPr>
          <a:xfrm>
            <a:off x="2149383" y="2701343"/>
            <a:ext cx="2057400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         Проблема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9FBD6C-E283-BDC3-C555-651A3780A4D9}"/>
              </a:ext>
            </a:extLst>
          </p:cNvPr>
          <p:cNvSpPr txBox="1"/>
          <p:nvPr/>
        </p:nvSpPr>
        <p:spPr>
          <a:xfrm>
            <a:off x="5122843" y="3550727"/>
            <a:ext cx="3299512" cy="22236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Arial"/>
              </a:rPr>
              <a:t>Обработка пиломатериалов и лесоматериалов новой специальной камерой при помощи генератора аэрозоля серы</a:t>
            </a:r>
          </a:p>
          <a:p>
            <a:pPr defTabSz="685800">
              <a:buClr>
                <a:srgbClr val="000000"/>
              </a:buClr>
            </a:pPr>
            <a:endParaRPr lang="ru-RU" sz="2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33A01-19C6-6215-8F3F-7E5B13A1BF46}"/>
              </a:ext>
            </a:extLst>
          </p:cNvPr>
          <p:cNvSpPr txBox="1"/>
          <p:nvPr/>
        </p:nvSpPr>
        <p:spPr>
          <a:xfrm>
            <a:off x="12660479" y="6028774"/>
            <a:ext cx="2903659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Каналы сбыта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01EB03-A762-9298-2E6F-03360AA248F7}"/>
              </a:ext>
            </a:extLst>
          </p:cNvPr>
          <p:cNvSpPr txBox="1"/>
          <p:nvPr/>
        </p:nvSpPr>
        <p:spPr>
          <a:xfrm>
            <a:off x="8659792" y="3918191"/>
            <a:ext cx="3440166" cy="13003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Низкая себестоимость предлагаемого изделия;</a:t>
            </a:r>
          </a:p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Экологическая</a:t>
            </a:r>
          </a:p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приемлемость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213F5-9835-37ED-D81B-0E5C4726BB1E}"/>
              </a:ext>
            </a:extLst>
          </p:cNvPr>
          <p:cNvSpPr txBox="1"/>
          <p:nvPr/>
        </p:nvSpPr>
        <p:spPr>
          <a:xfrm>
            <a:off x="15861114" y="3907574"/>
            <a:ext cx="3673944" cy="16081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Компании по заготовке, перевозке и хранению пиломатериалов, производители сушильных камер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70B1A4-B964-E6A5-38F0-12F7BDDC910F}"/>
              </a:ext>
            </a:extLst>
          </p:cNvPr>
          <p:cNvSpPr txBox="1"/>
          <p:nvPr/>
        </p:nvSpPr>
        <p:spPr>
          <a:xfrm>
            <a:off x="12320505" y="6403894"/>
            <a:ext cx="3533122" cy="22236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Прямое общение с потребительским сегментом, сотрудничество с производителями сушильных камер, публикация объявлений</a:t>
            </a:r>
            <a:endParaRPr lang="en-US" sz="2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 продаже изделия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8D64E0-74B1-E4EB-02B2-BA8075557ACE}"/>
              </a:ext>
            </a:extLst>
          </p:cNvPr>
          <p:cNvSpPr txBox="1"/>
          <p:nvPr/>
        </p:nvSpPr>
        <p:spPr>
          <a:xfrm>
            <a:off x="12260453" y="3907574"/>
            <a:ext cx="3593174" cy="6848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Доступ к научно-технической базе СамГТУ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DDE9E3-5C18-292A-D826-0AEBD4AA1988}"/>
              </a:ext>
            </a:extLst>
          </p:cNvPr>
          <p:cNvSpPr txBox="1"/>
          <p:nvPr/>
        </p:nvSpPr>
        <p:spPr>
          <a:xfrm>
            <a:off x="1478322" y="9376327"/>
            <a:ext cx="8481719" cy="6848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Закупка сырья для проведения работ;  Закупка оборудования и ключевых расходных материалов для проведения работ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62C7AA-EE90-5EFD-7C94-DED9FBE1D367}"/>
              </a:ext>
            </a:extLst>
          </p:cNvPr>
          <p:cNvSpPr txBox="1"/>
          <p:nvPr/>
        </p:nvSpPr>
        <p:spPr>
          <a:xfrm>
            <a:off x="10471974" y="9392100"/>
            <a:ext cx="8883050" cy="6848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Средства с продажи оборудованных контейнеров с расходниками и средства с тех. обслуживания данных установок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2A3107-8925-DE83-85FF-10290CFEAA60}"/>
              </a:ext>
            </a:extLst>
          </p:cNvPr>
          <p:cNvSpPr txBox="1"/>
          <p:nvPr/>
        </p:nvSpPr>
        <p:spPr>
          <a:xfrm>
            <a:off x="1293750" y="3541268"/>
            <a:ext cx="3692206" cy="13003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Потеря </a:t>
            </a:r>
            <a:r>
              <a:rPr lang="ru-RU" sz="2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25%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пиломатериалов из-за плесени, грибка и вредителей под действием внешней среды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BC0625-7B32-55C2-6E5F-FC9F049385CD}"/>
              </a:ext>
            </a:extLst>
          </p:cNvPr>
          <p:cNvSpPr txBox="1"/>
          <p:nvPr/>
        </p:nvSpPr>
        <p:spPr>
          <a:xfrm>
            <a:off x="5006038" y="6490204"/>
            <a:ext cx="3533122" cy="9925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Генератор аэрозоля серы</a:t>
            </a: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морской контейнер</a:t>
            </a: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поворотный механизм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687189D-DFCD-0C02-07F8-CCFC12315B82}"/>
              </a:ext>
            </a:extLst>
          </p:cNvPr>
          <p:cNvCxnSpPr>
            <a:cxnSpLocks/>
          </p:cNvCxnSpPr>
          <p:nvPr/>
        </p:nvCxnSpPr>
        <p:spPr>
          <a:xfrm>
            <a:off x="1224693" y="5979881"/>
            <a:ext cx="3692206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C502DCB-C26C-1661-1FA9-487907377FCF}"/>
              </a:ext>
            </a:extLst>
          </p:cNvPr>
          <p:cNvSpPr txBox="1"/>
          <p:nvPr/>
        </p:nvSpPr>
        <p:spPr>
          <a:xfrm>
            <a:off x="1287229" y="6057641"/>
            <a:ext cx="3132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Ключевые партнеры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911393-074E-B8BB-77DF-116C7BCCA325}"/>
              </a:ext>
            </a:extLst>
          </p:cNvPr>
          <p:cNvSpPr txBox="1"/>
          <p:nvPr/>
        </p:nvSpPr>
        <p:spPr>
          <a:xfrm>
            <a:off x="16461455" y="3071024"/>
            <a:ext cx="2073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ru-RU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Потребители</a:t>
            </a:r>
          </a:p>
        </p:txBody>
      </p:sp>
      <p:pic>
        <p:nvPicPr>
          <p:cNvPr id="28" name="Picture 6">
            <a:extLst>
              <a:ext uri="{FF2B5EF4-FFF2-40B4-BE49-F238E27FC236}">
                <a16:creationId xmlns:a16="http://schemas.microsoft.com/office/drawing/2014/main" id="{33567451-892B-B380-7A74-BDEA33A20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16" y="6051617"/>
            <a:ext cx="459150" cy="45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7F5A1C86-E1EE-03EF-CB21-5AC1EC6C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322" y="6540166"/>
            <a:ext cx="2965742" cy="77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B06EBE9-67C8-307C-245A-C08562F364E0}"/>
              </a:ext>
            </a:extLst>
          </p:cNvPr>
          <p:cNvCxnSpPr>
            <a:cxnSpLocks/>
          </p:cNvCxnSpPr>
          <p:nvPr/>
        </p:nvCxnSpPr>
        <p:spPr>
          <a:xfrm>
            <a:off x="1224693" y="10076903"/>
            <a:ext cx="18310365" cy="488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Рисунок 31" descr="Изображение выглядит как круг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4C640CD-0BC2-A000-91A6-4A4B6DA250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30" y="7409454"/>
            <a:ext cx="2791534" cy="1453025"/>
          </a:xfrm>
          <a:prstGeom prst="rect">
            <a:avLst/>
          </a:prstGeom>
        </p:spPr>
      </p:pic>
      <p:pic>
        <p:nvPicPr>
          <p:cNvPr id="43" name="Рисунок 42" descr="Пейзаж леса со сплошной заливкой">
            <a:extLst>
              <a:ext uri="{FF2B5EF4-FFF2-40B4-BE49-F238E27FC236}">
                <a16:creationId xmlns:a16="http://schemas.microsoft.com/office/drawing/2014/main" id="{5E8956B8-B919-9527-D2F9-EB806DB394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40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FFC4CFE-7EBA-C546-CDDC-C027BBC4AC8C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0438135E-A3B2-CCF2-B7AD-3491B1910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421D0EE9-C8B6-2E77-A326-77D36A78D7B6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id="{FBDBBC9C-FCD5-9380-5D71-04921C703B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1">
              <a:extLst>
                <a:ext uri="{FF2B5EF4-FFF2-40B4-BE49-F238E27FC236}">
                  <a16:creationId xmlns:a16="http://schemas.microsoft.com/office/drawing/2014/main" id="{744796E2-2683-A578-E080-44F27BFC8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A71396AC-FF75-3B58-31A8-72B36ED54D4E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828F39-083E-4983-90ED-19307476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Текущие</a:t>
            </a:r>
            <a:r>
              <a:rPr lang="ru-RU" dirty="0"/>
              <a:t> </a:t>
            </a:r>
            <a:r>
              <a:rPr lang="ru-RU" b="1" dirty="0"/>
              <a:t>результаты</a:t>
            </a:r>
          </a:p>
        </p:txBody>
      </p:sp>
      <p:pic>
        <p:nvPicPr>
          <p:cNvPr id="7" name="Рисунок 6" descr="Изображение выглядит как текст, письмо, документ, Шрифт">
            <a:extLst>
              <a:ext uri="{FF2B5EF4-FFF2-40B4-BE49-F238E27FC236}">
                <a16:creationId xmlns:a16="http://schemas.microsoft.com/office/drawing/2014/main" id="{64544499-8B8F-815A-7890-8566CA9108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528" y="2057423"/>
            <a:ext cx="7052745" cy="8999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Пейзаж леса со сплошной заливкой">
            <a:extLst>
              <a:ext uri="{FF2B5EF4-FFF2-40B4-BE49-F238E27FC236}">
                <a16:creationId xmlns:a16="http://schemas.microsoft.com/office/drawing/2014/main" id="{AF1A720B-9969-E11E-872C-854D86A62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C5C7C2FF-5386-DD7B-AE90-1D7E86652E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9" y="3795273"/>
            <a:ext cx="10210674" cy="18625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06E88D7-8E73-FF21-C958-D322F380E199}"/>
              </a:ext>
            </a:extLst>
          </p:cNvPr>
          <p:cNvSpPr/>
          <p:nvPr/>
        </p:nvSpPr>
        <p:spPr>
          <a:xfrm>
            <a:off x="12488705" y="8029575"/>
            <a:ext cx="5732619" cy="971551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DE0020E-1EE1-0D9C-381A-D934C6BD8359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5219700" y="5901925"/>
            <a:ext cx="7269005" cy="261342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016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9585A2A-DB02-3730-2322-907733EDEFF8}"/>
              </a:ext>
            </a:extLst>
          </p:cNvPr>
          <p:cNvGrpSpPr/>
          <p:nvPr/>
        </p:nvGrpSpPr>
        <p:grpSpPr>
          <a:xfrm>
            <a:off x="0" y="0"/>
            <a:ext cx="20112037" cy="11315700"/>
            <a:chOff x="-226858" y="92650"/>
            <a:chExt cx="10556698" cy="6765350"/>
          </a:xfrm>
        </p:grpSpPr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AAD4DA02-372F-0413-13C6-871AA8102B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858" y="92650"/>
              <a:ext cx="2160240" cy="676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4D3EFCF8-3847-F351-87B7-9587A042E566}"/>
                </a:ext>
              </a:extLst>
            </p:cNvPr>
            <p:cNvCxnSpPr/>
            <p:nvPr/>
          </p:nvCxnSpPr>
          <p:spPr>
            <a:xfrm>
              <a:off x="5868144" y="4852123"/>
              <a:ext cx="0" cy="11135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02E189E8-5AAC-155B-C0FF-4ED1E8378CC0}"/>
                </a:ext>
              </a:extLst>
            </p:cNvPr>
            <p:cNvCxnSpPr/>
            <p:nvPr/>
          </p:nvCxnSpPr>
          <p:spPr>
            <a:xfrm flipH="1">
              <a:off x="3292041" y="2899276"/>
              <a:ext cx="1" cy="111358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68DB2B09-D5AD-21D4-C3FC-B5BBA6E14B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273" y="4293096"/>
              <a:ext cx="1457284" cy="2564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0281CD70-E7EB-6F7E-8DFF-296454114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128529" y="1311481"/>
              <a:ext cx="924404" cy="3055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Равнобедренный треугольник 15">
              <a:extLst>
                <a:ext uri="{FF2B5EF4-FFF2-40B4-BE49-F238E27FC236}">
                  <a16:creationId xmlns:a16="http://schemas.microsoft.com/office/drawing/2014/main" id="{BA687238-A681-71FA-2805-576B6579000A}"/>
                </a:ext>
              </a:extLst>
            </p:cNvPr>
            <p:cNvSpPr/>
            <p:nvPr/>
          </p:nvSpPr>
          <p:spPr>
            <a:xfrm rot="5400000">
              <a:off x="9794280" y="3085691"/>
              <a:ext cx="567063" cy="504056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84F4C3-4CC1-4D16-9C8B-4169CF65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id="{C5079612-005E-2345-7E13-28A0E0C51B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537398"/>
              </p:ext>
            </p:extLst>
          </p:nvPr>
        </p:nvGraphicFramePr>
        <p:xfrm>
          <a:off x="321468" y="2038612"/>
          <a:ext cx="19469101" cy="8334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189">
                  <a:extLst>
                    <a:ext uri="{9D8B030D-6E8A-4147-A177-3AD203B41FA5}">
                      <a16:colId xmlns:a16="http://schemas.microsoft.com/office/drawing/2014/main" val="320170721"/>
                    </a:ext>
                  </a:extLst>
                </a:gridCol>
                <a:gridCol w="9627005">
                  <a:extLst>
                    <a:ext uri="{9D8B030D-6E8A-4147-A177-3AD203B41FA5}">
                      <a16:colId xmlns:a16="http://schemas.microsoft.com/office/drawing/2014/main" val="3050321438"/>
                    </a:ext>
                  </a:extLst>
                </a:gridCol>
                <a:gridCol w="2867091">
                  <a:extLst>
                    <a:ext uri="{9D8B030D-6E8A-4147-A177-3AD203B41FA5}">
                      <a16:colId xmlns:a16="http://schemas.microsoft.com/office/drawing/2014/main" val="2454383910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172976131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696770947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76370265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2526684631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295978943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2479526364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23355474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602386655"/>
                    </a:ext>
                  </a:extLst>
                </a:gridCol>
              </a:tblGrid>
              <a:tr h="468227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Oswald Light" panose="00000400000000000000" pitchFamily="2" charset="-52"/>
                        </a:rPr>
                        <a:t>w</a:t>
                      </a:r>
                      <a:r>
                        <a:rPr lang="ru-RU" sz="1200" dirty="0">
                          <a:latin typeface="Oswald Light" panose="00000400000000000000" pitchFamily="2" charset="-52"/>
                        </a:rPr>
                        <a:t>ц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предприятия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68580" marR="68580" marT="34290" marB="3429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63431"/>
                  </a:ext>
                </a:extLst>
              </a:tr>
              <a:tr h="808756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Oswald Light" panose="00000400000000000000" pitchFamily="2" charset="-5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07707395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технологии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17841784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Бизнес-планирование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0674372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Адаптация к рынку и определение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79422389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НИОКР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1508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69079921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Испытания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51936486"/>
                  </a:ext>
                </a:extLst>
              </a:tr>
              <a:tr h="54164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Сертификация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6077491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Доработка изделия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38464133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Маркетинговые мероприятия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24272343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НИОКР по доработке с учетом пожеланий потребителя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42530221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Выпуск продукта</a:t>
                      </a:r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1.0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63005584"/>
                  </a:ext>
                </a:extLst>
              </a:tr>
              <a:tr h="8087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и выбор инвестора для расширения производства и организации продаж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08757538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50088112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продвижению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31557714"/>
                  </a:ext>
                </a:extLst>
              </a:tr>
              <a:tr h="4682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продаж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84046211"/>
                  </a:ext>
                </a:extLst>
              </a:tr>
            </a:tbl>
          </a:graphicData>
        </a:graphic>
      </p:graphicFrame>
      <p:pic>
        <p:nvPicPr>
          <p:cNvPr id="9" name="Рисунок 8" descr="Пейзаж леса со сплошной заливкой">
            <a:extLst>
              <a:ext uri="{FF2B5EF4-FFF2-40B4-BE49-F238E27FC236}">
                <a16:creationId xmlns:a16="http://schemas.microsoft.com/office/drawing/2014/main" id="{6A091BCE-C7E8-BA06-7033-B6A697C77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83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31CB276-D721-4023-8B32-789F3FD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</a:p>
        </p:txBody>
      </p:sp>
      <p:pic>
        <p:nvPicPr>
          <p:cNvPr id="33" name="Рисунок 32" descr="Пейзаж леса со сплошной заливкой">
            <a:extLst>
              <a:ext uri="{FF2B5EF4-FFF2-40B4-BE49-F238E27FC236}">
                <a16:creationId xmlns:a16="http://schemas.microsoft.com/office/drawing/2014/main" id="{3662A708-8319-2EC1-612E-628936CE1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pic>
        <p:nvPicPr>
          <p:cNvPr id="11" name="Рисунок 7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C292078-9B6A-1B2E-024A-3003B9E55B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90000"/>
          </a:blip>
          <a:srcRect l="11383" r="11971"/>
          <a:stretch/>
        </p:blipFill>
        <p:spPr>
          <a:xfrm>
            <a:off x="4327740" y="2490154"/>
            <a:ext cx="3535975" cy="44093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608677-45B7-42B5-BE7A-A7F5D2232030}"/>
              </a:ext>
            </a:extLst>
          </p:cNvPr>
          <p:cNvSpPr txBox="1"/>
          <p:nvPr/>
        </p:nvSpPr>
        <p:spPr>
          <a:xfrm>
            <a:off x="-1161655" y="7311620"/>
            <a:ext cx="643887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Кутузов Иван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Руководитель</a:t>
            </a:r>
          </a:p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CD0CE-79B5-521D-0141-157323DC73E8}"/>
              </a:ext>
            </a:extLst>
          </p:cNvPr>
          <p:cNvSpPr txBox="1"/>
          <p:nvPr/>
        </p:nvSpPr>
        <p:spPr>
          <a:xfrm>
            <a:off x="2979105" y="7270698"/>
            <a:ext cx="5984329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Амиров Тимур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Научный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Консультант</a:t>
            </a:r>
          </a:p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Изображение выглядит как человек, Человеческое лицо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28D9CE24-EA37-15A2-E52F-782FC8535C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8" r="6690" b="-12598"/>
          <a:stretch/>
        </p:blipFill>
        <p:spPr>
          <a:xfrm>
            <a:off x="16060645" y="2489694"/>
            <a:ext cx="3643431" cy="51596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6CB05E-FD76-34D5-C412-1496CF8DFD30}"/>
              </a:ext>
            </a:extLst>
          </p:cNvPr>
          <p:cNvSpPr txBox="1"/>
          <p:nvPr/>
        </p:nvSpPr>
        <p:spPr>
          <a:xfrm>
            <a:off x="15146301" y="7372526"/>
            <a:ext cx="547211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Чеченкова</a:t>
            </a:r>
            <a:r>
              <a:rPr lang="ru-RU" sz="32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Кристина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Лаборант</a:t>
            </a:r>
          </a:p>
          <a:p>
            <a:pPr algn="ctr"/>
            <a:endParaRPr lang="ru-RU" sz="3200" b="1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951D2F-880F-3CC6-1150-7049D623DD30}"/>
              </a:ext>
            </a:extLst>
          </p:cNvPr>
          <p:cNvSpPr txBox="1"/>
          <p:nvPr/>
        </p:nvSpPr>
        <p:spPr>
          <a:xfrm>
            <a:off x="11843017" y="7362913"/>
            <a:ext cx="3801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Гузова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Анна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Помощник</a:t>
            </a:r>
          </a:p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Изображение выглядит как одежда, текст, человек, верхний предмет одежды&#10;&#10;Автоматически созданное описание">
            <a:extLst>
              <a:ext uri="{FF2B5EF4-FFF2-40B4-BE49-F238E27FC236}">
                <a16:creationId xmlns:a16="http://schemas.microsoft.com/office/drawing/2014/main" id="{0C151CFA-C264-3683-D3D8-7F0DFA9B42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" t="1992" r="3716" b="38799"/>
          <a:stretch/>
        </p:blipFill>
        <p:spPr>
          <a:xfrm>
            <a:off x="403171" y="2489694"/>
            <a:ext cx="3517901" cy="44093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FF209E-D6AD-376C-51F0-1E99C967BB1D}"/>
              </a:ext>
            </a:extLst>
          </p:cNvPr>
          <p:cNvSpPr txBox="1"/>
          <p:nvPr/>
        </p:nvSpPr>
        <p:spPr>
          <a:xfrm>
            <a:off x="7495223" y="7362913"/>
            <a:ext cx="512159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Жук Илья</a:t>
            </a:r>
          </a:p>
          <a:p>
            <a:pPr algn="ctr"/>
            <a:r>
              <a:rPr lang="ru-RU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Инженер-технолог</a:t>
            </a:r>
          </a:p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 descr="Изображение выглядит как одежда, человек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DBDFF2CB-F498-C3DC-7AB0-D4D27A11874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1" t="54262" r="18387"/>
          <a:stretch/>
        </p:blipFill>
        <p:spPr>
          <a:xfrm>
            <a:off x="12299335" y="2489694"/>
            <a:ext cx="3345475" cy="4466165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человек, Человеческое лицо, одежд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89672A0B-EF2D-66B4-7240-7637E0AB6AC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5" t="23020" r="15690" b="12920"/>
          <a:stretch/>
        </p:blipFill>
        <p:spPr>
          <a:xfrm>
            <a:off x="8309627" y="2489694"/>
            <a:ext cx="3643433" cy="446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78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4B31EC-C302-4348-8692-CD60DE32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02" y="1665861"/>
            <a:ext cx="9733828" cy="2185988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8EAAD7C-D542-4906-BD90-513E36D47B42}"/>
              </a:ext>
            </a:extLst>
          </p:cNvPr>
          <p:cNvSpPr txBox="1">
            <a:spLocks/>
          </p:cNvSpPr>
          <p:nvPr/>
        </p:nvSpPr>
        <p:spPr>
          <a:xfrm>
            <a:off x="608701" y="5933458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77099" indent="-377099" algn="l" defTabSz="1508394" rtl="0" eaLnBrk="1" latinLnBrk="0" hangingPunct="1">
              <a:lnSpc>
                <a:spcPct val="9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sz="46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129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5493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9690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3887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8084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2281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6478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10676" indent="-377099" algn="l" defTabSz="1508394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</a:rPr>
              <a:t>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3200" dirty="0">
                <a:latin typeface="Arial" panose="020B0604020202020204" pitchFamily="34" charset="0"/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3200" dirty="0">
                <a:latin typeface="Arial" panose="020B0604020202020204" pitchFamily="34" charset="0"/>
              </a:rPr>
              <a:t>Email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A3D249-D6C7-424E-B817-D0DA739B7D11}"/>
              </a:ext>
            </a:extLst>
          </p:cNvPr>
          <p:cNvSpPr/>
          <p:nvPr/>
        </p:nvSpPr>
        <p:spPr>
          <a:xfrm>
            <a:off x="3799887" y="5933458"/>
            <a:ext cx="298480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ru-RU" sz="32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98B05A-7849-4594-8842-A0B20B275702}"/>
              </a:ext>
            </a:extLst>
          </p:cNvPr>
          <p:cNvSpPr/>
          <p:nvPr/>
        </p:nvSpPr>
        <p:spPr>
          <a:xfrm>
            <a:off x="3624789" y="6603076"/>
            <a:ext cx="3701654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+7 (</a:t>
            </a:r>
            <a:r>
              <a:rPr lang="ru-RU" sz="3200" dirty="0">
                <a:latin typeface="Arial" panose="020B0604020202020204" pitchFamily="34" charset="0"/>
              </a:rPr>
              <a:t>937) 060-18-70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6D0352-5D42-450A-B1CE-102B33478E4C}"/>
              </a:ext>
            </a:extLst>
          </p:cNvPr>
          <p:cNvSpPr/>
          <p:nvPr/>
        </p:nvSpPr>
        <p:spPr>
          <a:xfrm>
            <a:off x="3624789" y="7446097"/>
            <a:ext cx="4669868" cy="608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360"/>
              </a:lnSpc>
              <a:buClrTx/>
            </a:pPr>
            <a:r>
              <a:rPr lang="en-US" sz="3200" dirty="0">
                <a:latin typeface="Arial" panose="020B0604020202020204" pitchFamily="34" charset="0"/>
              </a:rPr>
              <a:t>ivan.kutuzov.55@mail.ru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13" name="Rounded Rectangle 106">
            <a:extLst>
              <a:ext uri="{FF2B5EF4-FFF2-40B4-BE49-F238E27FC236}">
                <a16:creationId xmlns:a16="http://schemas.microsoft.com/office/drawing/2014/main" id="{3EAF30BF-024D-3A9C-3A37-0B8516B492D6}"/>
              </a:ext>
            </a:extLst>
          </p:cNvPr>
          <p:cNvSpPr/>
          <p:nvPr/>
        </p:nvSpPr>
        <p:spPr>
          <a:xfrm>
            <a:off x="608702" y="3968885"/>
            <a:ext cx="8281526" cy="121586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4000" dirty="0">
                <a:solidFill>
                  <a:srgbClr val="FFFFFF"/>
                </a:solidFill>
                <a:latin typeface="Arial" panose="020B0604020202020204" pitchFamily="34" charset="0"/>
                <a:ea typeface="VTB Group Cond Book" panose="020B0506050504020204" pitchFamily="34" charset="-52"/>
                <a:cs typeface="Arial" panose="020B0604020202020204" pitchFamily="34" charset="0"/>
              </a:rPr>
              <a:t>“</a:t>
            </a:r>
            <a:r>
              <a:rPr lang="ru-RU" sz="4000" dirty="0">
                <a:solidFill>
                  <a:srgbClr val="FFFFFF"/>
                </a:solidFill>
                <a:latin typeface="Arial" panose="020B0604020202020204" pitchFamily="34" charset="0"/>
                <a:ea typeface="VTB Group Cond Book" panose="020B0506050504020204" pitchFamily="34" charset="-52"/>
                <a:cs typeface="Arial" panose="020B0604020202020204" pitchFamily="34" charset="0"/>
              </a:rPr>
              <a:t>Спасём пиломатериалы вместе!</a:t>
            </a:r>
            <a:r>
              <a:rPr lang="en-US" sz="4000" dirty="0">
                <a:solidFill>
                  <a:srgbClr val="FFFFFF"/>
                </a:solidFill>
                <a:latin typeface="Arial" panose="020B0604020202020204" pitchFamily="34" charset="0"/>
                <a:ea typeface="VTB Group Cond Book" panose="020B0506050504020204" pitchFamily="34" charset="-52"/>
                <a:cs typeface="Arial" panose="020B0604020202020204" pitchFamily="34" charset="0"/>
              </a:rPr>
              <a:t>”</a:t>
            </a:r>
            <a:endParaRPr lang="ru-RU" sz="4000" dirty="0">
              <a:solidFill>
                <a:srgbClr val="FFFFFF"/>
              </a:solidFill>
              <a:latin typeface="Arial" panose="020B0604020202020204" pitchFamily="34" charset="0"/>
              <a:ea typeface="VTB Group Cond Book" panose="020B0506050504020204" pitchFamily="34" charset="-52"/>
              <a:cs typeface="Arial" panose="020B0604020202020204" pitchFamily="34" charset="0"/>
            </a:endParaRPr>
          </a:p>
        </p:txBody>
      </p:sp>
      <p:pic>
        <p:nvPicPr>
          <p:cNvPr id="14" name="Рисунок 13" descr="Пейзаж леса со сплошной заливкой">
            <a:extLst>
              <a:ext uri="{FF2B5EF4-FFF2-40B4-BE49-F238E27FC236}">
                <a16:creationId xmlns:a16="http://schemas.microsoft.com/office/drawing/2014/main" id="{B2330A82-D7BD-0770-BEA2-F4190780B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49950" y="9951469"/>
            <a:ext cx="1462088" cy="1462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BAEA27-EEF3-9AA7-FA28-1D70B179A8E7}"/>
              </a:ext>
            </a:extLst>
          </p:cNvPr>
          <p:cNvSpPr txBox="1"/>
          <p:nvPr/>
        </p:nvSpPr>
        <p:spPr>
          <a:xfrm>
            <a:off x="556448" y="5627949"/>
            <a:ext cx="6769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Кутузов Иван Алексеевич</a:t>
            </a:r>
          </a:p>
        </p:txBody>
      </p:sp>
      <p:pic>
        <p:nvPicPr>
          <p:cNvPr id="5" name="Рисунок 4" descr="Изображение выглядит как Прямоугольник, в помещении, синий, дизайн">
            <a:extLst>
              <a:ext uri="{FF2B5EF4-FFF2-40B4-BE49-F238E27FC236}">
                <a16:creationId xmlns:a16="http://schemas.microsoft.com/office/drawing/2014/main" id="{28E4F741-D1A9-2019-D651-0593C745A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988" y="2758855"/>
            <a:ext cx="9753532" cy="4884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stA="45000"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4920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647</Words>
  <Application>Microsoft Office PowerPoint</Application>
  <PresentationFormat>Произвольный</PresentationFormat>
  <Paragraphs>252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Oswald Light</vt:lpstr>
      <vt:lpstr>Тема Office</vt:lpstr>
      <vt:lpstr>Разработка технологии поверхностной аэрозольной обработки</vt:lpstr>
      <vt:lpstr>Актуальность проекта</vt:lpstr>
      <vt:lpstr>Проблема</vt:lpstr>
      <vt:lpstr>Маркетинговое исследование</vt:lpstr>
      <vt:lpstr>Решение</vt:lpstr>
      <vt:lpstr>Решение</vt:lpstr>
      <vt:lpstr>Наука</vt:lpstr>
      <vt:lpstr>Наука</vt:lpstr>
      <vt:lpstr>Рынок</vt:lpstr>
      <vt:lpstr>Рынок</vt:lpstr>
      <vt:lpstr>Рынок</vt:lpstr>
      <vt:lpstr>Анализ конкурентов</vt:lpstr>
      <vt:lpstr>Анализ конкурентов</vt:lpstr>
      <vt:lpstr>Бизнес - модель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Пупкин Вася</cp:lastModifiedBy>
  <cp:revision>35</cp:revision>
  <dcterms:created xsi:type="dcterms:W3CDTF">2023-10-12T08:46:59Z</dcterms:created>
  <dcterms:modified xsi:type="dcterms:W3CDTF">2023-11-27T19:56:33Z</dcterms:modified>
</cp:coreProperties>
</file>