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Host Grotesk Medium" panose="020B0604020202020204" charset="0"/>
      <p:regular r:id="rId11"/>
    </p:embeddedFont>
    <p:embeddedFont>
      <p:font typeface="Roboto" panose="02000000000000000000" pitchFamily="2" charset="0"/>
      <p:regular r:id="rId12"/>
      <p:bold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83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121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10" Type="http://schemas.openxmlformats.org/officeDocument/2006/relationships/image" Target="../media/image24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06673"/>
            <a:ext cx="7556421" cy="3720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Разработка интеллектуального карандаша для автоматизированного нанесения изображений на крупногабаритных объектах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248037"/>
            <a:ext cx="1927979" cy="154233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497" y="5248037"/>
            <a:ext cx="1699379" cy="17515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58403"/>
            <a:ext cx="10680978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О продукте: революция в промышленной маркировке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627459" y="1372076"/>
            <a:ext cx="4241721" cy="3455075"/>
          </a:xfrm>
          <a:prstGeom prst="roundRect">
            <a:avLst>
              <a:gd name="adj" fmla="val 1930"/>
            </a:avLst>
          </a:prstGeom>
          <a:solidFill>
            <a:srgbClr val="D9EDF2"/>
          </a:solidFill>
          <a:ln w="7620">
            <a:solidFill>
              <a:srgbClr val="95CCD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0120" y="1538407"/>
            <a:ext cx="476250" cy="476250"/>
          </a:xfrm>
          <a:prstGeom prst="roundRect">
            <a:avLst>
              <a:gd name="adj" fmla="val 19198080"/>
            </a:avLst>
          </a:prstGeom>
          <a:solidFill>
            <a:srgbClr val="95CCDA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089" y="1669375"/>
            <a:ext cx="214313" cy="2143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0120" y="2173367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Проблема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60120" y="2516624"/>
            <a:ext cx="3909060" cy="2144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Нанесение сложных изображений на крупногабаритные объекты — это трудоёмкий процесс, требующий высокой квалификации специалистов. Традиционные методы страдают от низкой точности, высокой стоимости и больших временных затрат. Использование физических трафаретов ограничивает гибкость дизайна, а ручная работа приводит к браку и несоответствиям.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194221" y="1372076"/>
            <a:ext cx="4241840" cy="3455075"/>
          </a:xfrm>
          <a:prstGeom prst="roundRect">
            <a:avLst>
              <a:gd name="adj" fmla="val 1930"/>
            </a:avLst>
          </a:prstGeom>
          <a:solidFill>
            <a:srgbClr val="D9EDF2"/>
          </a:solidFill>
          <a:ln w="7620">
            <a:solidFill>
              <a:srgbClr val="95CCD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360551" y="1538407"/>
            <a:ext cx="476250" cy="476250"/>
          </a:xfrm>
          <a:prstGeom prst="roundRect">
            <a:avLst>
              <a:gd name="adj" fmla="val 19198080"/>
            </a:avLst>
          </a:prstGeom>
          <a:solidFill>
            <a:srgbClr val="95CCDA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1520" y="1669375"/>
            <a:ext cx="214313" cy="2143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60551" y="2173367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Новизна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5360551" y="2516624"/>
            <a:ext cx="3909179" cy="2144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Уникальное сочетание технологий дополненной реальности и промышленной робототехники. Оператор работает в интуитивном AR-интерфейсе, создавая цифровой контур, который автоматически преобразуется в высокоточную траекторию для роботизированной системы.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Это</a:t>
            </a:r>
            <a:r>
              <a:rPr lang="ru-RU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решение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,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объединяющее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простоту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человеческого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управления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с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безупречностью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машинного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исполнения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9594771" y="1372076"/>
            <a:ext cx="4241721" cy="3455075"/>
          </a:xfrm>
          <a:prstGeom prst="roundRect">
            <a:avLst>
              <a:gd name="adj" fmla="val 1930"/>
            </a:avLst>
          </a:prstGeom>
          <a:solidFill>
            <a:srgbClr val="D9EDF2"/>
          </a:solidFill>
          <a:ln w="7620">
            <a:solidFill>
              <a:srgbClr val="95CCDA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4" name="Shape 10"/>
          <p:cNvSpPr/>
          <p:nvPr/>
        </p:nvSpPr>
        <p:spPr>
          <a:xfrm>
            <a:off x="9761101" y="1538407"/>
            <a:ext cx="476250" cy="476250"/>
          </a:xfrm>
          <a:prstGeom prst="roundRect">
            <a:avLst>
              <a:gd name="adj" fmla="val 19198080"/>
            </a:avLst>
          </a:prstGeom>
          <a:solidFill>
            <a:srgbClr val="95CCDA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92070" y="1669375"/>
            <a:ext cx="214313" cy="21431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761101" y="2173367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Конечный продукт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9761101" y="2516624"/>
            <a:ext cx="3909060" cy="1905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Программно-аппаратный комплекс включает промышленный AR-шлем, интеллектуальный карандаш с системой отслеживания движений и специализированное ПО. Система в режиме реального времени преобразует движения оператора в прецизионную траекторию для робота-манипулятора, обеспечивая точность до 1 миллиметра.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793790" y="5065276"/>
            <a:ext cx="525196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Области применения технологии</a:t>
            </a:r>
            <a:endParaRPr lang="en-US" sz="25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790" y="5700236"/>
            <a:ext cx="476250" cy="47625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93790" y="6374844"/>
            <a:ext cx="3163610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Транспортная промышленность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793790" y="6718102"/>
            <a:ext cx="4215289" cy="952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Нанесение корпоративных логотипов, идентификационной маркировки и декоративных элементов на самолеты, железнодорожные составы, морские суда и коммерческий автотранспорт.</a:t>
            </a:r>
            <a:endParaRPr lang="en-US" sz="14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07437" y="5700236"/>
            <a:ext cx="476250" cy="47625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207437" y="6374844"/>
            <a:ext cx="298156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Промышленное производство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5237500" y="6718102"/>
            <a:ext cx="4215408" cy="952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Разметка производственных помещений, нанесение технологической информации на крупногабаритные конструкции, маркировка оборудования и систем безопасности в цехах.</a:t>
            </a:r>
            <a:endParaRPr lang="en-US" sz="1400" dirty="0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21203" y="5700236"/>
            <a:ext cx="476250" cy="47625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9621203" y="6374844"/>
            <a:ext cx="1987987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Реклама и брендинг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9621203" y="6718102"/>
            <a:ext cx="4215289" cy="952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Создание масштабных художественных граффити, брендирование фасадов зданий и крупных поверхностей, реализация сложных рекламных кампаний на нестандартных носителях.</a:t>
            </a:r>
            <a:endParaRPr lang="en-US" sz="1400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2471B71-4755-252F-5A77-83F763765C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406899" y="7735422"/>
            <a:ext cx="2124371" cy="3905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87097"/>
            <a:ext cx="8680013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Технологическое превосходство и суверенитет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793790" y="1424345"/>
            <a:ext cx="573321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Инновационное техническое решение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1945243"/>
            <a:ext cx="7680365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Интеллектуальный карандаш с промышленным AR-шлемом кардинально меняет подход к разметке крупных объектов. Вместо дорогостоящих физических трафаретов и сложного программирования роботов мы предлагаем революционный </a:t>
            </a:r>
            <a:r>
              <a:rPr lang="en-US" sz="1400" dirty="0">
                <a:solidFill>
                  <a:srgbClr val="384653"/>
                </a:solidFill>
                <a:highlight>
                  <a:srgbClr val="95CCDA"/>
                </a:highlight>
                <a:ea typeface="Roboto" pitchFamily="34" charset="-122"/>
                <a:cs typeface="Roboto" pitchFamily="34" charset="-120"/>
              </a:rPr>
              <a:t>«цифровой трафарет»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. Оператор интуитивно обводит контур в AR-шлеме, а система автоматически генерирует траекторию для робота-манипулятора.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93790" y="2972157"/>
            <a:ext cx="7680365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Результат впечатляет: </a:t>
            </a: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точность до 1 мм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, скорость работы в </a:t>
            </a: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5 раз выше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ручного труда, полное исключение брака и человеческого фактора. Технология не требует высокой квалификации оператора — достаточно базового обучения в течение нескольких часов. Это радикально снижает затраты на подготовку персонала и повышает производительность.</a:t>
            </a:r>
            <a:endParaRPr lang="en-US" sz="1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4915" y="1457801"/>
            <a:ext cx="3749397" cy="3749397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764768"/>
            <a:ext cx="4248388" cy="152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93790" y="5869662"/>
            <a:ext cx="256282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Имеющийся научный задел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93790" y="6191488"/>
            <a:ext cx="4248388" cy="1339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Проект базируется на передовых исследованиях в области робототехники, компьютерного зрения и систем реального времени. Команда имеет доступ к специализированному лабораторному оборудованию и получает консультационную поддержку ведущих научных руководителей из профильных институтов.</a:t>
            </a:r>
            <a:endParaRPr lang="en-US" sz="11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006" y="5764768"/>
            <a:ext cx="4248388" cy="152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191006" y="5869662"/>
            <a:ext cx="277368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Технологический суверенитет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5191006" y="6191488"/>
            <a:ext cx="4248388" cy="1339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Решение полностью разработано на отечественных технологиях и не зависит от зарубежного программного обеспечения. Это критически важно в условиях санкций и способствует укреплению технологической независимости Российской Федерации в стратегически важной области промышленной автоматизации.</a:t>
            </a:r>
            <a:endParaRPr lang="en-US" sz="14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8222" y="5779651"/>
            <a:ext cx="4248388" cy="1524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588222" y="5869662"/>
            <a:ext cx="3078599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Интеллектуальная собственность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9588222" y="6191488"/>
            <a:ext cx="4248388" cy="1116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Разработанное программное обеспечение и уникальные алгоритмы взаимодействия AR-интерфейса с роботизированными системами подлежат регистрации как объекты интеллектуальной собственности, обеспечивая правовую защиту инновации.</a:t>
            </a:r>
            <a:endParaRPr lang="en-US" sz="14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E250606-EA36-F8BE-12CA-6B1E80033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0056" y="7669942"/>
            <a:ext cx="3030344" cy="5596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9143"/>
            <a:ext cx="6245304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Конкурентный анализ и преимущества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93790" y="1420297"/>
            <a:ext cx="13042821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На рынке существуют отдельные технологии автоматизации и визуализации, однако наше решение уникально объединяет простоту использования с полной автоматизацией процесса нанесения изображений</a:t>
            </a: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93790" y="1758910"/>
            <a:ext cx="13042821" cy="3188494"/>
          </a:xfrm>
          <a:prstGeom prst="roundRect">
            <a:avLst>
              <a:gd name="adj" fmla="val 169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1766530"/>
            <a:ext cx="13027581" cy="5572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930950" y="1851541"/>
            <a:ext cx="2343745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Критерий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40204" y="1851541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95CCDA"/>
                </a:solidFill>
                <a:ea typeface="Roboto" pitchFamily="34" charset="-122"/>
                <a:cs typeface="Roboto" pitchFamily="34" charset="-120"/>
              </a:rPr>
              <a:t>Интеллектуальный карандаш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624512" y="1851541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KUKA / Fanuc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08821" y="1851541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Bosch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793129" y="1851541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HoloLens / Vuforia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877437" y="1851541"/>
            <a:ext cx="182260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Ручная покраска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1410" y="2323743"/>
            <a:ext cx="13027581" cy="94440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30950" y="2408753"/>
            <a:ext cx="2343745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Основное предложение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40204" y="2408753"/>
            <a:ext cx="1818799" cy="774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Программно-аппаратный комплекс: AR-шлем + интеллектуальный карандаш + ПО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624512" y="2408753"/>
            <a:ext cx="1818799" cy="580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Универсальные промышленные роботы и ЧПУ-станки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08821" y="2408753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Системы проекционной разметки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793129" y="2408753"/>
            <a:ext cx="1818799" cy="580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Платформы дополненной реальности для визуализации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877437" y="2408753"/>
            <a:ext cx="182260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Работа маляров с трафаретами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01410" y="3268147"/>
            <a:ext cx="13027581" cy="5572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20" name="Text 18"/>
          <p:cNvSpPr/>
          <p:nvPr/>
        </p:nvSpPr>
        <p:spPr>
          <a:xfrm>
            <a:off x="930950" y="3353157"/>
            <a:ext cx="2343745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Ключевое преимущество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40204" y="3353157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95CCDA"/>
                </a:solidFill>
                <a:ea typeface="Roboto" pitchFamily="34" charset="-122"/>
                <a:cs typeface="Roboto" pitchFamily="34" charset="-120"/>
              </a:rPr>
              <a:t>Интуитивный интерфейс + полная автоматизация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624512" y="3353157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Высокая точность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708821" y="3353157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Простота использования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793129" y="3353157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Интерактивность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1877437" y="3353157"/>
            <a:ext cx="182260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Гибкость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930354" y="3885365"/>
            <a:ext cx="13027581" cy="5572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930950" y="3910370"/>
            <a:ext cx="2343745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Ключевой недостаток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540204" y="3910370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Новая технология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624512" y="3910370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Сложность</a:t>
            </a: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2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программирования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708821" y="3910370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Нет автоматизации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793129" y="3910370"/>
            <a:ext cx="181879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Только визуализация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1877437" y="3910370"/>
            <a:ext cx="182260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Низкая скорость, брак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93789" y="4313587"/>
            <a:ext cx="13027581" cy="5572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930950" y="4467582"/>
            <a:ext cx="2343745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Ценовое предложение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540204" y="4467582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95CCDA"/>
                </a:solidFill>
                <a:ea typeface="Roboto" pitchFamily="34" charset="-122"/>
                <a:cs typeface="Roboto" pitchFamily="34" charset="-120"/>
              </a:rPr>
              <a:t>Комплексное решение с быстрой окупаемостью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624512" y="4467582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Высокая стоимость робота и интеграции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7708821" y="4467582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Средняя стоимость оборудования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9793129" y="4467582"/>
            <a:ext cx="181879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Высокая стоимость комплекса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11877437" y="4467582"/>
            <a:ext cx="182260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Оплата человеко-часов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793790" y="5140881"/>
            <a:ext cx="4551878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Наши конкурентные преимущества</a:t>
            </a:r>
            <a:endParaRPr lang="en-US" sz="2000" dirty="0"/>
          </a:p>
        </p:txBody>
      </p:sp>
      <p:sp>
        <p:nvSpPr>
          <p:cNvPr id="41" name="Shape 39"/>
          <p:cNvSpPr/>
          <p:nvPr/>
        </p:nvSpPr>
        <p:spPr>
          <a:xfrm>
            <a:off x="793790" y="5656778"/>
            <a:ext cx="6456878" cy="939165"/>
          </a:xfrm>
          <a:prstGeom prst="roundRect">
            <a:avLst>
              <a:gd name="adj" fmla="val 5769"/>
            </a:avLst>
          </a:prstGeom>
          <a:solidFill>
            <a:srgbClr val="95CCDA"/>
          </a:solidFill>
          <a:ln w="7620">
            <a:solidFill>
              <a:srgbClr val="7BB2C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30354" y="5793343"/>
            <a:ext cx="1631275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dirty="0">
                <a:solidFill>
                  <a:srgbClr val="000000"/>
                </a:solidFill>
                <a:ea typeface="Host Grotesk Medium" pitchFamily="34" charset="-122"/>
                <a:cs typeface="Host Grotesk Medium" pitchFamily="34" charset="-120"/>
              </a:rPr>
              <a:t>Простота и скорость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30354" y="6072188"/>
            <a:ext cx="6183749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Цифровой трафарет и интуитивное управление — оператор начинает работать после минимального обучения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7379613" y="5656778"/>
            <a:ext cx="6456998" cy="939165"/>
          </a:xfrm>
          <a:prstGeom prst="roundRect">
            <a:avLst>
              <a:gd name="adj" fmla="val 5769"/>
            </a:avLst>
          </a:prstGeom>
          <a:solidFill>
            <a:srgbClr val="95CCDA"/>
          </a:solidFill>
          <a:ln w="7620">
            <a:solidFill>
              <a:srgbClr val="7BB2C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516177" y="5793343"/>
            <a:ext cx="1838325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dirty="0">
                <a:solidFill>
                  <a:srgbClr val="000000"/>
                </a:solidFill>
                <a:ea typeface="Host Grotesk Medium" pitchFamily="34" charset="-122"/>
                <a:cs typeface="Host Grotesk Medium" pitchFamily="34" charset="-120"/>
              </a:rPr>
              <a:t>Полная автоматизация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516177" y="6072188"/>
            <a:ext cx="6183868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Робот наносит контур вместо человека, исключая усталость и человеческий фактор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793790" y="6724888"/>
            <a:ext cx="6456878" cy="745569"/>
          </a:xfrm>
          <a:prstGeom prst="roundRect">
            <a:avLst>
              <a:gd name="adj" fmla="val 7267"/>
            </a:avLst>
          </a:prstGeom>
          <a:solidFill>
            <a:srgbClr val="95CCDA"/>
          </a:solidFill>
          <a:ln w="7620">
            <a:solidFill>
              <a:srgbClr val="7BB2C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930354" y="6861453"/>
            <a:ext cx="1693664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dirty="0">
                <a:solidFill>
                  <a:srgbClr val="000000"/>
                </a:solidFill>
                <a:ea typeface="Host Grotesk Medium" pitchFamily="34" charset="-122"/>
                <a:cs typeface="Host Grotesk Medium" pitchFamily="34" charset="-120"/>
              </a:rPr>
              <a:t>Полный цикл работы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930354" y="7140297"/>
            <a:ext cx="618374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Объединение AR-визуализации с роботизированным исполнением в единой системе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7379613" y="6724888"/>
            <a:ext cx="6456998" cy="745569"/>
          </a:xfrm>
          <a:prstGeom prst="roundRect">
            <a:avLst>
              <a:gd name="adj" fmla="val 7267"/>
            </a:avLst>
          </a:prstGeom>
          <a:solidFill>
            <a:srgbClr val="95CCDA"/>
          </a:solidFill>
          <a:ln w="7620">
            <a:solidFill>
              <a:srgbClr val="7BB2C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516177" y="6861453"/>
            <a:ext cx="1915954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dirty="0">
                <a:solidFill>
                  <a:srgbClr val="000000"/>
                </a:solidFill>
                <a:ea typeface="Host Grotesk Medium" pitchFamily="34" charset="-122"/>
                <a:cs typeface="Host Grotesk Medium" pitchFamily="34" charset="-120"/>
              </a:rPr>
              <a:t>Высокая эффективность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516177" y="7140297"/>
            <a:ext cx="6183868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5-кратное увеличение скорости работы при точности 1 мм</a:t>
            </a:r>
            <a:endParaRPr lang="en-US" sz="1400" dirty="0"/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A3965F18-64BF-34D2-B426-C8F56EEA4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3362" y="7690687"/>
            <a:ext cx="2337038" cy="4316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556" y="440293"/>
            <a:ext cx="4277439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Целевой рынок и потребители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556" y="1070729"/>
            <a:ext cx="3541276" cy="280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Ключевые отрасли применения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556" y="1462921"/>
            <a:ext cx="6537960" cy="3364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Наша технология находит применение в широком спектре промышленных секторов, где требуется точное нанесение изображений и маркировки на крупногабаритные объекты: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14669" y="1948247"/>
            <a:ext cx="6537960" cy="168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Авиационная промышленность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— маркировка фюзеляжей, нанесение логотипов авиакомпаний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19017" y="2295165"/>
            <a:ext cx="6537960" cy="168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Машиностроение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— идентификация крупного оборудования, декоративные элементы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28109" y="2668015"/>
            <a:ext cx="6537960" cy="168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Судостроение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— брендирование судов, нанесение названий и регистрационных номеров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19017" y="3038801"/>
            <a:ext cx="6537960" cy="168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Железнодорожный транспорт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— оформление вагонов и локомотивов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14669" y="3408222"/>
            <a:ext cx="6537960" cy="168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Строительство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— фасадные работы, художественное оформление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2178" y="3770910"/>
            <a:ext cx="6537960" cy="740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Рекламная индустрия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— масштабное брендирование объектов</a:t>
            </a:r>
            <a:endParaRPr lang="en-US" sz="1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615" y="299362"/>
            <a:ext cx="5115960" cy="3991284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19017" y="4602458"/>
            <a:ext cx="4375071" cy="1337786"/>
          </a:xfrm>
          <a:prstGeom prst="roundRect">
            <a:avLst>
              <a:gd name="adj" fmla="val 3519"/>
            </a:avLst>
          </a:prstGeom>
          <a:solidFill>
            <a:srgbClr val="FAF9F5"/>
          </a:solidFill>
          <a:ln w="15240">
            <a:solidFill>
              <a:srgbClr val="BFD3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49497" y="4644212"/>
            <a:ext cx="4344591" cy="336233"/>
          </a:xfrm>
          <a:prstGeom prst="roundRect">
            <a:avLst>
              <a:gd name="adj" fmla="val 8564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5" name="Text 12"/>
          <p:cNvSpPr/>
          <p:nvPr/>
        </p:nvSpPr>
        <p:spPr>
          <a:xfrm>
            <a:off x="804682" y="4701294"/>
            <a:ext cx="1401247" cy="175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Рыночный сегмент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803373" y="5083752"/>
            <a:ext cx="4120515" cy="665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400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Промышленная</a:t>
            </a: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робототехника для специализированных задач автоматизации производственных процессов в сегменте крупногабаритных объектов.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254942" y="4602458"/>
            <a:ext cx="4375071" cy="1337786"/>
          </a:xfrm>
          <a:prstGeom prst="roundRect">
            <a:avLst>
              <a:gd name="adj" fmla="val 3519"/>
            </a:avLst>
          </a:prstGeom>
          <a:solidFill>
            <a:srgbClr val="FAF9F5"/>
          </a:solidFill>
          <a:ln w="15240">
            <a:solidFill>
              <a:srgbClr val="BFD3D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285422" y="4660038"/>
            <a:ext cx="4344591" cy="336233"/>
          </a:xfrm>
          <a:prstGeom prst="roundRect">
            <a:avLst>
              <a:gd name="adj" fmla="val 8564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20" name="Text 17"/>
          <p:cNvSpPr/>
          <p:nvPr/>
        </p:nvSpPr>
        <p:spPr>
          <a:xfrm>
            <a:off x="5348644" y="4744938"/>
            <a:ext cx="1518047" cy="175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Целевой потребитель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5326526" y="5102555"/>
            <a:ext cx="4120515" cy="74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Крупные промышленные предприятия, имеющие парк крупногабаритной техники и регулярную потребность в её маркировке и брендировании.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9790867" y="4610917"/>
            <a:ext cx="4375071" cy="1337786"/>
          </a:xfrm>
          <a:prstGeom prst="roundRect">
            <a:avLst>
              <a:gd name="adj" fmla="val 3519"/>
            </a:avLst>
          </a:prstGeom>
          <a:solidFill>
            <a:srgbClr val="FAF9F5"/>
          </a:solidFill>
          <a:ln w="15240">
            <a:solidFill>
              <a:srgbClr val="BFD3D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806106" y="4660038"/>
            <a:ext cx="4344591" cy="336233"/>
          </a:xfrm>
          <a:prstGeom prst="roundRect">
            <a:avLst>
              <a:gd name="adj" fmla="val 8564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25" name="Text 22"/>
          <p:cNvSpPr/>
          <p:nvPr/>
        </p:nvSpPr>
        <p:spPr>
          <a:xfrm>
            <a:off x="9863786" y="4740583"/>
            <a:ext cx="1401247" cy="175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Целевая аудитория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9806106" y="5085617"/>
            <a:ext cx="4120515" cy="730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Руководители производств, главные инженеры, технологи и менеджеры по закупкам, принимающие решения об автоматизации технологических процессов.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714669" y="6420138"/>
            <a:ext cx="13349287" cy="955477"/>
          </a:xfrm>
          <a:prstGeom prst="roundRect">
            <a:avLst>
              <a:gd name="adj" fmla="val 4928"/>
            </a:avLst>
          </a:prstGeom>
          <a:solidFill>
            <a:srgbClr val="C6E4EB"/>
          </a:solidFill>
          <a:ln/>
        </p:spPr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69" y="6128673"/>
            <a:ext cx="210145" cy="168116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959642" y="6094582"/>
            <a:ext cx="1819632" cy="210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dirty="0">
                <a:solidFill>
                  <a:srgbClr val="000000"/>
                </a:solidFill>
                <a:ea typeface="Host Grotesk Medium" pitchFamily="34" charset="-122"/>
                <a:cs typeface="Host Grotesk Medium" pitchFamily="34" charset="-120"/>
              </a:rPr>
              <a:t>Рыночный потенциал</a:t>
            </a:r>
            <a:endParaRPr lang="en-US" sz="1600" dirty="0"/>
          </a:p>
        </p:txBody>
      </p:sp>
      <p:sp>
        <p:nvSpPr>
          <p:cNvPr id="30" name="Text 26"/>
          <p:cNvSpPr/>
          <p:nvPr/>
        </p:nvSpPr>
        <p:spPr>
          <a:xfrm>
            <a:off x="819741" y="6546494"/>
            <a:ext cx="12803029" cy="627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Растущий спрос на отечественные решения в условиях импортозамещения создаёт высокую перспективу коммерциализации. Российские предприятия активно ищут технологичные альтернативы зарубежным системам автоматизации, что открывает значительные возможности для масштабирования проекта.</a:t>
            </a:r>
            <a:endParaRPr lang="en-US" sz="1400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E390EFE-FB55-7CBE-1572-2E1852524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8029" y="7725385"/>
            <a:ext cx="1762371" cy="4001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4339" y="291703"/>
            <a:ext cx="3165872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Бизнес-модель и стратегия развития</a:t>
            </a:r>
            <a:endParaRPr lang="en-US" sz="1350" dirty="0"/>
          </a:p>
        </p:txBody>
      </p:sp>
      <p:sp>
        <p:nvSpPr>
          <p:cNvPr id="36" name="Text 25"/>
          <p:cNvSpPr/>
          <p:nvPr/>
        </p:nvSpPr>
        <p:spPr>
          <a:xfrm>
            <a:off x="7406878" y="8608219"/>
            <a:ext cx="1034534" cy="129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8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Финансовая модель</a:t>
            </a:r>
            <a:endParaRPr lang="en-US" sz="800" dirty="0"/>
          </a:p>
        </p:txBody>
      </p:sp>
      <p:sp>
        <p:nvSpPr>
          <p:cNvPr id="37" name="Text 26"/>
          <p:cNvSpPr/>
          <p:nvPr/>
        </p:nvSpPr>
        <p:spPr>
          <a:xfrm>
            <a:off x="7406878" y="8806458"/>
            <a:ext cx="6806803" cy="206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Стоимость комплекса рассчитана на быструю окупаемость для клиента — от 8 до 12 месяцев за счёт экономии на трудозатратах и повышения производительности. Гибкая ценовая политика позволяет адаптировать предложение под конкретные потребности заказчика.</a:t>
            </a:r>
            <a:endParaRPr lang="en-US" sz="500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F1CF982-B6A1-84BE-CD29-64D95C241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9238" y="7725508"/>
            <a:ext cx="2591162" cy="504092"/>
          </a:xfrm>
          <a:prstGeom prst="rect">
            <a:avLst/>
          </a:prstGeom>
        </p:spPr>
      </p:pic>
      <p:graphicFrame>
        <p:nvGraphicFramePr>
          <p:cNvPr id="40" name="Таблица 39">
            <a:extLst>
              <a:ext uri="{FF2B5EF4-FFF2-40B4-BE49-F238E27FC236}">
                <a16:creationId xmlns:a16="http://schemas.microsoft.com/office/drawing/2014/main" id="{9EEFB288-6154-67A7-0008-922E8EB43F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447895"/>
              </p:ext>
            </p:extLst>
          </p:nvPr>
        </p:nvGraphicFramePr>
        <p:xfrm>
          <a:off x="424339" y="691663"/>
          <a:ext cx="11521475" cy="74653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9485">
                  <a:extLst>
                    <a:ext uri="{9D8B030D-6E8A-4147-A177-3AD203B41FA5}">
                      <a16:colId xmlns:a16="http://schemas.microsoft.com/office/drawing/2014/main" val="184607618"/>
                    </a:ext>
                  </a:extLst>
                </a:gridCol>
                <a:gridCol w="2389485">
                  <a:extLst>
                    <a:ext uri="{9D8B030D-6E8A-4147-A177-3AD203B41FA5}">
                      <a16:colId xmlns:a16="http://schemas.microsoft.com/office/drawing/2014/main" val="3737878989"/>
                    </a:ext>
                  </a:extLst>
                </a:gridCol>
                <a:gridCol w="735548">
                  <a:extLst>
                    <a:ext uri="{9D8B030D-6E8A-4147-A177-3AD203B41FA5}">
                      <a16:colId xmlns:a16="http://schemas.microsoft.com/office/drawing/2014/main" val="2810468576"/>
                    </a:ext>
                  </a:extLst>
                </a:gridCol>
                <a:gridCol w="1227987">
                  <a:extLst>
                    <a:ext uri="{9D8B030D-6E8A-4147-A177-3AD203B41FA5}">
                      <a16:colId xmlns:a16="http://schemas.microsoft.com/office/drawing/2014/main" val="1469877329"/>
                    </a:ext>
                  </a:extLst>
                </a:gridCol>
                <a:gridCol w="2389485">
                  <a:extLst>
                    <a:ext uri="{9D8B030D-6E8A-4147-A177-3AD203B41FA5}">
                      <a16:colId xmlns:a16="http://schemas.microsoft.com/office/drawing/2014/main" val="2244170325"/>
                    </a:ext>
                  </a:extLst>
                </a:gridCol>
                <a:gridCol w="2389485">
                  <a:extLst>
                    <a:ext uri="{9D8B030D-6E8A-4147-A177-3AD203B41FA5}">
                      <a16:colId xmlns:a16="http://schemas.microsoft.com/office/drawing/2014/main" val="3497818237"/>
                    </a:ext>
                  </a:extLst>
                </a:gridCol>
              </a:tblGrid>
              <a:tr h="7786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7. Ключевые партнеры (Key </a:t>
                      </a:r>
                      <a:r>
                        <a:rPr lang="ru-RU" sz="1000" u="none" strike="noStrike" dirty="0" err="1">
                          <a:effectLst/>
                        </a:rPr>
                        <a:t>partners</a:t>
                      </a:r>
                      <a:r>
                        <a:rPr lang="ru-RU" sz="1000" u="none" strike="noStrike" dirty="0">
                          <a:effectLst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8. Ключевые виды деятельности (Key activities)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1. Ценностное предложение - ключевые ценности (Value propositions)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4. Взаимоотношения с клиентами (Customer relationships)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2. Целевые сегменты потребителей (Customer Segments)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extLst>
                  <a:ext uri="{0D108BD9-81ED-4DB2-BD59-A6C34878D82A}">
                    <a16:rowId xmlns:a16="http://schemas.microsoft.com/office/drawing/2014/main" val="2058963448"/>
                  </a:ext>
                </a:extLst>
              </a:tr>
              <a:tr h="2100680"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• Ключевые партнеры: Промышленные предприятия (как первые клиенты и источник требований), поставщики компонентов, интеграторы оборудования.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Ключевые поставщики: Поставщики электронных и механических компонентов для AR-шлема, карандаша и робота-манипулятора.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Ключевые ресурсы от них: Комплектующие, доступ к производственным линиям для тестирования, каналы сбыта.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Мероприятия для компании: Поставка, интеграция решений на предприятиях клиентов.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Что передать партнерам: Производство аппаратной части, поставку стандартных компонентов, часть работ по интеграции у клиента.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• Ключевые действия: Разработка и совершенствование систем компьютерного зрения и управляющего ПО, адаптация решений под конкретных клиентов, техническое сопровождение и поддержка.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• Без чего не может существовать: Без R&amp;D (разработки ПО и алгоритмов) и технической поддержки клиентов.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• Что делать для повышения качества: Регулярно собирать обратную связь от клиентов, адаптировать и улучшать ПО, проводить исследования в области машинного зрения и робототехники.</a:t>
                      </a:r>
                      <a:br>
                        <a:rPr lang="ru-RU" sz="1000" u="none" strike="noStrike">
                          <a:effectLst/>
                        </a:rPr>
                      </a:b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 rowSpan="3"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• Какие проблемы клиента компания решает: Проблема трудоёмкого, неточного и требующего высокой квалификации нанесения сложных изображений на крупногабаритные объекты. Исключает человеческий фактор и брак.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Какие потребности удовлетворяет: Потребность в автоматизации, скорости и точности маркировки и нанесения изображений.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Какую ценность предоставляет: 5-кратное увеличение скорости нанесения и точность до 1 мм. Простота управления ("цифровой трафарет").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Какие продукты/услуги предлагает: Программно-аппаратный комплекс (AR-шлем, интеллектуальный карандаш, ПО) для автоматизированного нанесения изображений.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• Каких отношений ждут клиенты: Надежного сервиса, технической поддержки и обучения.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• Как реализованы взаимоотношения: Персональные менеджеры для ключевых клиентов, техподдержка 24/7, обучение и гарантийное обслуживание.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• Как настроена обратная связь: Через сервисное сопровождение и персональный менеджмент.</a:t>
                      </a:r>
                      <a:br>
                        <a:rPr lang="ru-RU" sz="1000" u="none" strike="noStrike">
                          <a:effectLst/>
                        </a:rPr>
                      </a:b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• Для кого компания работает: Крупные промышленные предприятия (авиа-, судо-, машиностроение), рекламные агентства, строительные компании.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Ключевая характеристика: Предприятия с парком крупногабаритной техники, нуждающиеся в автоматизации маркировки.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Самый важный клиент: Руководители производств, главные инженеры, технологи промышленных предприятий.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extLst>
                  <a:ext uri="{0D108BD9-81ED-4DB2-BD59-A6C34878D82A}">
                    <a16:rowId xmlns:a16="http://schemas.microsoft.com/office/drawing/2014/main" val="1445903313"/>
                  </a:ext>
                </a:extLst>
              </a:tr>
              <a:tr h="4924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6. </a:t>
                      </a:r>
                      <a:r>
                        <a:rPr lang="en-US" sz="1000" u="none" strike="noStrike" dirty="0" err="1">
                          <a:effectLst/>
                        </a:rPr>
                        <a:t>Ключевые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ресурсы</a:t>
                      </a:r>
                      <a:r>
                        <a:rPr lang="en-US" sz="1000" u="none" strike="noStrike" dirty="0">
                          <a:effectLst/>
                        </a:rPr>
                        <a:t> (Key resources)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b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3. Каналы продаж (</a:t>
                      </a:r>
                      <a:r>
                        <a:rPr lang="en-US" sz="1000" u="none" strike="noStrike">
                          <a:effectLst/>
                        </a:rPr>
                        <a:t>Channels)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193743"/>
                  </a:ext>
                </a:extLst>
              </a:tr>
              <a:tr h="25497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• Какие ключевые ресурсы нужны: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o Материальные: Лабораторное оборудование, производственные мощности партнеров.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o Интеллектуальные: Патенты, программное обеспечение, исследования в области робототехники и компьютерного зрения.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o Человеческие: Команда инженеров, программистов, экспертов по машинному зрению.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o Финансовые: Инвестиции на зарплаты, закупку материалов, маркетинг.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Каналы продаж (</a:t>
                      </a:r>
                      <a:r>
                        <a:rPr lang="ru-RU" sz="1000" u="none" strike="noStrike" dirty="0" err="1">
                          <a:effectLst/>
                        </a:rPr>
                        <a:t>Channels</a:t>
                      </a:r>
                      <a:r>
                        <a:rPr lang="ru-RU" sz="1000" u="none" strike="noStrike" dirty="0">
                          <a:effectLst/>
                        </a:rPr>
                        <a:t>)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Через какие каналы клиенты получают ценность: Прямые продажи, отраслевые выставки, веб-платформа, партнерские программы с интеграторами.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Как доносится ценностное предложение: Через персональных менеджеров, демонстрации на выставках, материалы на веб-платформе.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Как происходит продажа: Прямые продажи под заказ, через партнеров-интеграторов.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Наиболее эффективные каналы: Прямые продажи и отраслевые выставки для выхода на крупных промышленных заказчиков.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042669"/>
                  </a:ext>
                </a:extLst>
              </a:tr>
              <a:tr h="387665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9. Структура затрат (Cost structure):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5. Источники доходов (</a:t>
                      </a:r>
                      <a:r>
                        <a:rPr lang="ru-RU" sz="1000" u="none" strike="noStrike" dirty="0" err="1">
                          <a:effectLst/>
                        </a:rPr>
                        <a:t>Revenue</a:t>
                      </a:r>
                      <a:r>
                        <a:rPr lang="ru-RU" sz="1000" u="none" strike="noStrike" dirty="0">
                          <a:effectLst/>
                        </a:rPr>
                        <a:t> </a:t>
                      </a:r>
                      <a:r>
                        <a:rPr lang="ru-RU" sz="1000" u="none" strike="noStrike" dirty="0" err="1">
                          <a:effectLst/>
                        </a:rPr>
                        <a:t>streams</a:t>
                      </a:r>
                      <a:r>
                        <a:rPr lang="ru-RU" sz="1000" u="none" strike="noStrike" dirty="0">
                          <a:effectLst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32879"/>
                  </a:ext>
                </a:extLst>
              </a:tr>
              <a:tr h="1052849">
                <a:tc grid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• Наиболее важные затраты: Фонд оплаты труда (зарплаты команды), закупка материалов и комплектующих для сборки прототипов и серийных продуктов.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• Самые дорогие ресурсы и действия: Человеческие ресурсы (высококвалифицированные разработчики и инженеры) и НИОКР (разработка ПО и компьютерного зрения).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• Виды деятельности с наибольшими затратами: Научно-исследовательские и опытно-конструкторские работы (НИОКР), сертификация продукта.</a:t>
                      </a:r>
                      <a:br>
                        <a:rPr lang="ru-RU" sz="1000" u="none" strike="noStrike">
                          <a:effectLst/>
                        </a:rPr>
                      </a:b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• За что клиенты готовы платить: За увеличение скорости и точности работ, снижение брака и трудозатрат.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За что платят сейчас: Продажа комплексов оборудования, подписка на ПО, сервисное обслуживание, консультационные услуги.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Каким образом платят: Предположительно, безналичный расчет по договорам.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• Доля каждого продукта: Основной доход — продажа комплексов и подписка на ПО.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8" marR="5108" marT="510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3063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2237"/>
            <a:ext cx="4980384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Анализ рыночного потенциала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93790" y="1413391"/>
            <a:ext cx="13042821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Оценка рынка проведена по методологии TAM-SAM-SOM, учитывающей общий потенциал, доступный сегмент и реалистичную достижимую долю.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93790" y="1752005"/>
            <a:ext cx="13042821" cy="3018473"/>
          </a:xfrm>
          <a:prstGeom prst="roundRect">
            <a:avLst>
              <a:gd name="adj" fmla="val 179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1759625"/>
            <a:ext cx="13027581" cy="3636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930473" y="1844635"/>
            <a:ext cx="2343745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Показатель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539728" y="1844635"/>
            <a:ext cx="6248281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Описание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053518" y="1844635"/>
            <a:ext cx="3646527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Оценка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01410" y="2123242"/>
            <a:ext cx="13027581" cy="94440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30473" y="2208252"/>
            <a:ext cx="2343745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95CCD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TAM</a:t>
            </a: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(Общий потенциал)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539728" y="2208252"/>
            <a:ext cx="6248281" cy="774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Парк транспорта в РФ составляет примерно 4 млн единиц, включая грузовики, автобусы, коммерческий транспорт и спецтехнику. При консервативной оценке 10% парка требует профессионального брендирования в течение срока службы. Средняя стоимость комплексных работ по нанесению изображений составляет 250 000 рублей.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0053518" y="2208252"/>
            <a:ext cx="3646527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95CCD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100 млрд руб./год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01410" y="3067645"/>
            <a:ext cx="13027581" cy="94440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30473" y="3152656"/>
            <a:ext cx="2343745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C364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</a:t>
            </a: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(Доступный рынок)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539728" y="3152656"/>
            <a:ext cx="6248281" cy="774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Фокус на 20 крупнейших городах-миллионниках России, где сосредоточены основные промышленные предприятия. Целевой сегмент — B2B-клиенты, использующие транспорт для коммерческих и рекламных целей. Это составляет приблизительно 25% от общего потенциала с учётом цикла обновления брендинга в 5 лет.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053518" y="3152656"/>
            <a:ext cx="3646527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C364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млрд руб./год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01410" y="4012049"/>
            <a:ext cx="13027581" cy="75080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930473" y="4097060"/>
            <a:ext cx="2343745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64B8C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SOM</a:t>
            </a: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(Достижимая доля)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539728" y="4097060"/>
            <a:ext cx="6248281" cy="580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Реалистичная цель — захват 1% доступного рынка в первые 1-2 года работы. Это достижимо при условии успешного запуска продукта, формирования партнёрской сети и активной маркетинговой кампании, ориентированной на ранних последователей в сегменте инновационных предприятий.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053518" y="4097060"/>
            <a:ext cx="3646527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64B8C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 млн руб./год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93790" y="4979908"/>
            <a:ext cx="3139797" cy="42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100 млрд</a:t>
            </a:r>
            <a:endParaRPr lang="en-US" sz="3350" dirty="0"/>
          </a:p>
        </p:txBody>
      </p:sp>
      <p:sp>
        <p:nvSpPr>
          <p:cNvPr id="22" name="Text 20"/>
          <p:cNvSpPr/>
          <p:nvPr/>
        </p:nvSpPr>
        <p:spPr>
          <a:xfrm>
            <a:off x="1557338" y="5566648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Общий рынок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93790" y="5845493"/>
            <a:ext cx="3139797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Полный потенциал российского рынка промышленной маркировки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094798" y="4979908"/>
            <a:ext cx="3139797" cy="42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5 млрд</a:t>
            </a:r>
            <a:endParaRPr lang="en-US" sz="3350" dirty="0"/>
          </a:p>
        </p:txBody>
      </p:sp>
      <p:sp>
        <p:nvSpPr>
          <p:cNvPr id="25" name="Text 23"/>
          <p:cNvSpPr/>
          <p:nvPr/>
        </p:nvSpPr>
        <p:spPr>
          <a:xfrm>
            <a:off x="4858345" y="5566648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Доступный сегмент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094798" y="5845493"/>
            <a:ext cx="3139797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Реальный адресуемый рынок в приоритетных регионах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395805" y="4979908"/>
            <a:ext cx="3139797" cy="42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50 млн</a:t>
            </a:r>
            <a:endParaRPr lang="en-US" sz="3350" dirty="0"/>
          </a:p>
        </p:txBody>
      </p:sp>
      <p:sp>
        <p:nvSpPr>
          <p:cNvPr id="28" name="Text 26"/>
          <p:cNvSpPr/>
          <p:nvPr/>
        </p:nvSpPr>
        <p:spPr>
          <a:xfrm>
            <a:off x="8159353" y="5566648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Целевая выручка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395805" y="5845493"/>
            <a:ext cx="3139797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Планируемый объём продаж в первые годы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0696813" y="4979908"/>
            <a:ext cx="3139797" cy="425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1%</a:t>
            </a:r>
            <a:endParaRPr lang="en-US" sz="3350" dirty="0"/>
          </a:p>
        </p:txBody>
      </p:sp>
      <p:sp>
        <p:nvSpPr>
          <p:cNvPr id="31" name="Text 29"/>
          <p:cNvSpPr/>
          <p:nvPr/>
        </p:nvSpPr>
        <p:spPr>
          <a:xfrm>
            <a:off x="11460361" y="5566648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Доля рынка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0696813" y="5845493"/>
            <a:ext cx="3139797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Консервативная оценка захвата рынка на старте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793790" y="6377702"/>
            <a:ext cx="13042821" cy="1099542"/>
          </a:xfrm>
          <a:prstGeom prst="roundRect">
            <a:avLst>
              <a:gd name="adj" fmla="val 4928"/>
            </a:avLst>
          </a:prstGeom>
          <a:solidFill>
            <a:srgbClr val="C6E4EB"/>
          </a:solidFill>
          <a:ln/>
        </p:spPr>
      </p:sp>
      <p:pic>
        <p:nvPicPr>
          <p:cNvPr id="3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734" y="6552367"/>
            <a:ext cx="241816" cy="193477"/>
          </a:xfrm>
          <a:prstGeom prst="rect">
            <a:avLst/>
          </a:prstGeom>
        </p:spPr>
      </p:pic>
      <p:sp>
        <p:nvSpPr>
          <p:cNvPr id="35" name="Text 32"/>
          <p:cNvSpPr/>
          <p:nvPr/>
        </p:nvSpPr>
        <p:spPr>
          <a:xfrm>
            <a:off x="1293495" y="6538793"/>
            <a:ext cx="2385774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000000"/>
                </a:solidFill>
                <a:ea typeface="Host Grotesk Medium" pitchFamily="34" charset="-122"/>
                <a:cs typeface="Host Grotesk Medium" pitchFamily="34" charset="-120"/>
              </a:rPr>
              <a:t>Стратегия захвата рынка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293495" y="6909554"/>
            <a:ext cx="12414171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Начнём с пилотных проектов у якорных клиентов в авиационной и железнодорожной отраслях. Успешные кейсы станут основой для масштабирования и привлечения новых заказчиков через прямые продажи и партнёрские каналы.</a:t>
            </a:r>
            <a:endParaRPr lang="en-US" sz="1400" dirty="0"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3AC6F07-B0ED-2187-3D0A-2E46581A0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9238" y="7799517"/>
            <a:ext cx="2591162" cy="4191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9961"/>
            <a:ext cx="5272921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Команда проекта и компетенции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93790" y="1365528"/>
            <a:ext cx="2668310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Руководство проекта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3790" y="1816894"/>
            <a:ext cx="8367712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95CCDA"/>
                </a:solidFill>
                <a:ea typeface="Roboto" pitchFamily="34" charset="-122"/>
                <a:cs typeface="Roboto" pitchFamily="34" charset="-120"/>
              </a:rPr>
              <a:t>Иванова Яна Николаевна</a:t>
            </a:r>
            <a:r>
              <a:rPr lang="en-US" sz="12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— руководитель и основатель проекта. Осуществляет общее управление разработкой, координирует все этапы создания продукта и отвечает за достижение ключевых показателей эффективности.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93790" y="2333030"/>
            <a:ext cx="3947160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Профессиональный опыт и компетенции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3790" y="2703790"/>
            <a:ext cx="8367712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Практические навыки в области информационных технологий и управления инновационными проектами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3790" y="2942511"/>
            <a:ext cx="8367712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Опыт работы с современными IT-решениями, облачными платформами и системами автоматизации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3790" y="3181231"/>
            <a:ext cx="8367712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Глубокая теоретическая и практическая подготовка в области интеллектуальных информационных систем, машинного обучения и компьютерного зрения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93790" y="3613547"/>
            <a:ext cx="8367712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Навыки коммуникации с техническими специалистами и бизнес-заказчиками</a:t>
            </a:r>
            <a:endParaRPr lang="en-US" sz="14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261" y="659166"/>
            <a:ext cx="2668786" cy="266878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93790" y="4388882"/>
            <a:ext cx="3725347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E3C4E"/>
                </a:solidFill>
                <a:ea typeface="Host Grotesk Medium" pitchFamily="34" charset="-122"/>
                <a:cs typeface="Host Grotesk Medium" pitchFamily="34" charset="-120"/>
              </a:rPr>
              <a:t>Стратегия развития команды</a:t>
            </a:r>
            <a:endParaRPr lang="en-US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4904780"/>
            <a:ext cx="322421" cy="32242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93790" y="5388412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Инженерная группа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793790" y="5667256"/>
            <a:ext cx="4240054" cy="774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Формирование команды инженеров-робототехников и специалистов по аппаратным платформам для создания и доработки физической части интеллектуального карандаша и интеграции с промышленными роботами</a:t>
            </a:r>
            <a:endParaRPr lang="en-US" sz="14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95054" y="4904780"/>
            <a:ext cx="322421" cy="32242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195054" y="5388412"/>
            <a:ext cx="1727359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Отдел разработки ПО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5195054" y="5667256"/>
            <a:ext cx="4240173" cy="580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Привлечение программистов с опытом в области систем реального времени, компьютерного зрения и разработки управляющего ПО для робототехнических комплексов</a:t>
            </a:r>
            <a:endParaRPr lang="en-US" sz="14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96438" y="4904780"/>
            <a:ext cx="322421" cy="322421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596438" y="5388412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dirty="0">
                <a:solidFill>
                  <a:srgbClr val="384653"/>
                </a:solidFill>
                <a:ea typeface="Host Grotesk Medium" pitchFamily="34" charset="-122"/>
                <a:cs typeface="Host Grotesk Medium" pitchFamily="34" charset="-120"/>
              </a:rPr>
              <a:t>Эксперты по AI/ML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9596438" y="5667256"/>
            <a:ext cx="4240173" cy="580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Включение в команду специалистов по машинному зрению, обработке изображений и аналитиков данных для оптимизации алгоритмов распознавания и повышения точности системы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10585261" y="3489163"/>
            <a:ext cx="3692604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Ссылка на паспорт стартап-проекта</a:t>
            </a:r>
            <a:endParaRPr lang="en-US" sz="1400" b="1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7971A79-5C0A-1E80-D0F4-B972042662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39238" y="7690538"/>
            <a:ext cx="2591162" cy="4191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1923</Words>
  <Application>Microsoft Office PowerPoint</Application>
  <PresentationFormat>Произвольный</PresentationFormat>
  <Paragraphs>156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Host Grotesk Medium</vt:lpstr>
      <vt:lpstr>Calibri</vt:lpstr>
      <vt:lpstr>Arial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Яна</dc:creator>
  <cp:lastModifiedBy>yaaankaa05@gmail.com</cp:lastModifiedBy>
  <cp:revision>3</cp:revision>
  <dcterms:created xsi:type="dcterms:W3CDTF">2025-12-01T20:00:09Z</dcterms:created>
  <dcterms:modified xsi:type="dcterms:W3CDTF">2025-12-01T21:18:18Z</dcterms:modified>
</cp:coreProperties>
</file>