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20"/>
  </p:notesMasterIdLst>
  <p:sldIdLst>
    <p:sldId id="256" r:id="rId3"/>
    <p:sldId id="257" r:id="rId4"/>
    <p:sldId id="258" r:id="rId5"/>
    <p:sldId id="259" r:id="rId6"/>
    <p:sldId id="260" r:id="rId7"/>
    <p:sldId id="279" r:id="rId8"/>
    <p:sldId id="280" r:id="rId9"/>
    <p:sldId id="261" r:id="rId10"/>
    <p:sldId id="262" r:id="rId11"/>
    <p:sldId id="274" r:id="rId12"/>
    <p:sldId id="263" r:id="rId13"/>
    <p:sldId id="276" r:id="rId14"/>
    <p:sldId id="264" r:id="rId15"/>
    <p:sldId id="269" r:id="rId16"/>
    <p:sldId id="266" r:id="rId17"/>
    <p:sldId id="278" r:id="rId18"/>
    <p:sldId id="267" r:id="rId1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entury Gothic" panose="020B0502020202020204" pitchFamily="34" charset="0"/>
      <p:regular r:id="rId25"/>
      <p:bold r:id="rId26"/>
      <p:italic r:id="rId27"/>
      <p:boldItalic r:id="rId28"/>
    </p:embeddedFont>
    <p:embeddedFont>
      <p:font typeface="Helvetica Neue" panose="020B0604020202020204" charset="0"/>
      <p:regular r:id="rId29"/>
      <p:bold r:id="rId30"/>
      <p:italic r:id="rId31"/>
      <p:boldItalic r:id="rId32"/>
    </p:embeddedFont>
    <p:embeddedFont>
      <p:font typeface="Raleway" pitchFamily="2" charset="-52"/>
      <p:regular r:id="rId33"/>
      <p:bold r:id="rId34"/>
      <p:italic r:id="rId35"/>
      <p:boldItalic r:id="rId36"/>
    </p:embeddedFont>
    <p:embeddedFont>
      <p:font typeface="Raleway SemiBold" pitchFamily="2" charset="-52"/>
      <p:regular r:id="rId37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99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5249E22-C74A-4077-A0AF-60CDF85A7E72}">
  <a:tblStyle styleId="{A5249E22-C74A-4077-A0AF-60CDF85A7E72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63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1.fntdata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40" name="Google Shape;14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54" name="Google Shape;1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68" name="Google Shape;1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68" name="Google Shape;1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896785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68" name="Google Shape;1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251030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82" name="Google Shape;18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91" name="Google Shape;19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1" name="Google Shape;19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566935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4" name="Google Shape;20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4" name="Google Shape;20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724389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8" name="Google Shape;22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840966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42" name="Google Shape;24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42" name="Google Shape;24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531030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58" name="Google Shape;25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hyperlink" Target="https://vk.com/idledneva" TargetMode="External"/><Relationship Id="rId4" Type="http://schemas.openxmlformats.org/officeDocument/2006/relationships/hyperlink" Target="https://t.me/ledneva_ks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1725394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100" dirty="0">
                <a:solidFill>
                  <a:schemeClr val="dk1"/>
                </a:solidFill>
                <a:cs typeface="Raavi" panose="020B0502040204020203" pitchFamily="34" charset="0"/>
              </a:rPr>
              <a:t>ПОЛЯРНАЯ ЗВЕЗДА</a:t>
            </a:r>
            <a:endParaRPr lang="ru-RU" sz="3100" dirty="0">
              <a:cs typeface="Raavi" panose="020B0502040204020203" pitchFamily="34" charset="0"/>
            </a:endParaRPr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531497" y="2626609"/>
            <a:ext cx="4506339" cy="1187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-RU" sz="1600" dirty="0"/>
              <a:t>Визуальный русско-немецкий онлайн-словарь с функцией дополненной реальности </a:t>
            </a:r>
            <a:endParaRPr sz="1600" dirty="0"/>
          </a:p>
        </p:txBody>
      </p:sp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Рисунок 2" descr="Изображение выглядит как искусство, кот&#10;&#10;Автоматически созданное описание со средним доверительным уровнем">
            <a:extLst>
              <a:ext uri="{FF2B5EF4-FFF2-40B4-BE49-F238E27FC236}">
                <a16:creationId xmlns:a16="http://schemas.microsoft.com/office/drawing/2014/main" id="{2D7BF35C-2E08-974C-423F-C795720E42C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438" t="4706" r="5471" b="-1"/>
          <a:stretch/>
        </p:blipFill>
        <p:spPr>
          <a:xfrm>
            <a:off x="5224661" y="1098414"/>
            <a:ext cx="3919339" cy="408319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-243910" y="1885872"/>
            <a:ext cx="7342827" cy="2646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6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Проект визуального онлайн словаря по </a:t>
            </a:r>
            <a:r>
              <a:rPr lang="ru-RU" sz="160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тематике </a:t>
            </a:r>
            <a:r>
              <a:rPr lang="ru-RU" sz="1600" b="1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"флора и фауна Арктики"</a:t>
            </a:r>
            <a:r>
              <a:rPr lang="ru-RU" sz="16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с языковой парой русский-немецкий имеет большую актуальность по нескольким причинам:</a:t>
            </a:r>
          </a:p>
          <a:p>
            <a:pPr marL="609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lang="ru-RU" sz="16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6096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ru-RU" sz="16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1. Арктика представляет собой</a:t>
            </a: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6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уникальную </a:t>
            </a:r>
            <a:r>
              <a:rPr lang="ru-RU" sz="1600" b="1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экосистему</a:t>
            </a:r>
            <a:r>
              <a:rPr lang="ru-RU" sz="16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что обуславливает наличие определенной лексики.</a:t>
            </a:r>
          </a:p>
          <a:p>
            <a:pPr marL="6096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ru-RU" sz="16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2. Расширение знаний, а также рост популярности </a:t>
            </a:r>
            <a:r>
              <a:rPr lang="ru-RU" sz="1600" b="1" u="none" strike="noStrike" cap="none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онлайн-образования.</a:t>
            </a:r>
          </a:p>
          <a:p>
            <a:pPr marL="6096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ru-RU" sz="16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3. Защита окружающей среды.</a:t>
            </a:r>
          </a:p>
          <a:p>
            <a:pPr marL="6096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ru-RU" sz="16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4. Межкультурный обмен.</a:t>
            </a:r>
            <a:endParaRPr sz="16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>
            <a:spLocks noGrp="1"/>
          </p:cNvSpPr>
          <p:nvPr>
            <p:ph type="title"/>
          </p:nvPr>
        </p:nvSpPr>
        <p:spPr>
          <a:xfrm>
            <a:off x="1218630" y="69061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>
            <a:spLocks noGrp="1"/>
          </p:cNvSpPr>
          <p:nvPr>
            <p:ph type="body" idx="1"/>
          </p:nvPr>
        </p:nvSpPr>
        <p:spPr>
          <a:xfrm>
            <a:off x="122904" y="1442056"/>
            <a:ext cx="4322716" cy="3331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387350" indent="-285750">
              <a:buSzPts val="1800"/>
            </a:pPr>
            <a:r>
              <a:rPr lang="ru-RU" sz="1600" dirty="0">
                <a:solidFill>
                  <a:srgbClr val="132C40"/>
                </a:solidFill>
              </a:rPr>
              <a:t>Студенты определенных направлений:</a:t>
            </a:r>
          </a:p>
          <a:p>
            <a:pPr marL="387350" indent="-285750">
              <a:buSzPts val="1800"/>
              <a:buFont typeface="Wingdings" panose="05000000000000000000" pitchFamily="2" charset="2"/>
              <a:buChar char="Ø"/>
            </a:pPr>
            <a:r>
              <a:rPr lang="ru-RU" sz="1400" i="1" dirty="0">
                <a:solidFill>
                  <a:srgbClr val="132C40"/>
                </a:solidFill>
              </a:rPr>
              <a:t>Лингвистика (</a:t>
            </a:r>
            <a:r>
              <a:rPr lang="ru-RU" sz="1400" b="1" i="1" dirty="0">
                <a:solidFill>
                  <a:srgbClr val="132C40"/>
                </a:solidFill>
              </a:rPr>
              <a:t>96 206 </a:t>
            </a:r>
            <a:r>
              <a:rPr lang="ru-RU" sz="1400" i="1" dirty="0">
                <a:solidFill>
                  <a:srgbClr val="132C40"/>
                </a:solidFill>
              </a:rPr>
              <a:t>чел.);</a:t>
            </a:r>
          </a:p>
          <a:p>
            <a:pPr marL="387350" indent="-285750">
              <a:buSzPts val="1800"/>
              <a:buFont typeface="Wingdings" panose="05000000000000000000" pitchFamily="2" charset="2"/>
              <a:buChar char="Ø"/>
            </a:pPr>
            <a:r>
              <a:rPr lang="ru-RU" sz="1400" i="1" dirty="0">
                <a:solidFill>
                  <a:srgbClr val="132C40"/>
                </a:solidFill>
              </a:rPr>
              <a:t>Биология (</a:t>
            </a:r>
            <a:r>
              <a:rPr lang="ru-RU" sz="1400" b="1" i="1" dirty="0">
                <a:solidFill>
                  <a:srgbClr val="132C40"/>
                </a:solidFill>
              </a:rPr>
              <a:t>31 503 </a:t>
            </a:r>
            <a:r>
              <a:rPr lang="ru-RU" sz="1400" i="1" dirty="0">
                <a:solidFill>
                  <a:srgbClr val="132C40"/>
                </a:solidFill>
              </a:rPr>
              <a:t>чел.);</a:t>
            </a:r>
          </a:p>
          <a:p>
            <a:pPr marL="387350" indent="-285750">
              <a:buSzPts val="1800"/>
              <a:buFont typeface="Wingdings" panose="05000000000000000000" pitchFamily="2" charset="2"/>
              <a:buChar char="Ø"/>
            </a:pPr>
            <a:r>
              <a:rPr lang="ru-RU" sz="1400" i="1" dirty="0">
                <a:solidFill>
                  <a:srgbClr val="132C40"/>
                </a:solidFill>
              </a:rPr>
              <a:t>Биотехнология (</a:t>
            </a:r>
            <a:r>
              <a:rPr lang="ru-RU" sz="1400" b="1" i="1" dirty="0">
                <a:solidFill>
                  <a:srgbClr val="132C40"/>
                </a:solidFill>
              </a:rPr>
              <a:t>22 465</a:t>
            </a:r>
            <a:r>
              <a:rPr lang="ru-RU" sz="1400" i="1" dirty="0">
                <a:solidFill>
                  <a:srgbClr val="132C40"/>
                </a:solidFill>
              </a:rPr>
              <a:t> чел.); </a:t>
            </a:r>
          </a:p>
          <a:p>
            <a:pPr marL="387350" indent="-285750">
              <a:buSzPts val="1800"/>
              <a:buFont typeface="Wingdings" panose="05000000000000000000" pitchFamily="2" charset="2"/>
              <a:buChar char="Ø"/>
            </a:pPr>
            <a:r>
              <a:rPr lang="ru-RU" sz="1400" i="1" dirty="0">
                <a:solidFill>
                  <a:srgbClr val="132C40"/>
                </a:solidFill>
              </a:rPr>
              <a:t>Экология и природопользование (</a:t>
            </a:r>
            <a:r>
              <a:rPr lang="ru-RU" sz="1400" b="1" i="1" dirty="0">
                <a:solidFill>
                  <a:srgbClr val="132C40"/>
                </a:solidFill>
              </a:rPr>
              <a:t>19 799 </a:t>
            </a:r>
            <a:r>
              <a:rPr lang="ru-RU" sz="1400" i="1" dirty="0">
                <a:solidFill>
                  <a:srgbClr val="132C40"/>
                </a:solidFill>
              </a:rPr>
              <a:t>чел.);</a:t>
            </a:r>
          </a:p>
          <a:p>
            <a:pPr marL="387350" indent="-285750">
              <a:buSzPts val="1800"/>
              <a:buFont typeface="Wingdings" panose="05000000000000000000" pitchFamily="2" charset="2"/>
              <a:buChar char="Ø"/>
            </a:pPr>
            <a:r>
              <a:rPr lang="ru-RU" sz="1400" i="1" dirty="0">
                <a:solidFill>
                  <a:srgbClr val="132C40"/>
                </a:solidFill>
              </a:rPr>
              <a:t>Геология (</a:t>
            </a:r>
            <a:r>
              <a:rPr lang="ru-RU" sz="1400" b="1" i="1" dirty="0">
                <a:solidFill>
                  <a:srgbClr val="132C40"/>
                </a:solidFill>
              </a:rPr>
              <a:t>8732</a:t>
            </a:r>
            <a:r>
              <a:rPr lang="ru-RU" sz="1400" i="1" dirty="0">
                <a:solidFill>
                  <a:srgbClr val="132C40"/>
                </a:solidFill>
              </a:rPr>
              <a:t> чел.)</a:t>
            </a:r>
          </a:p>
          <a:p>
            <a:pPr marL="101600" indent="0">
              <a:buSzPts val="1800"/>
              <a:buNone/>
            </a:pPr>
            <a:endParaRPr lang="ru-RU" sz="1400" i="1" dirty="0">
              <a:solidFill>
                <a:srgbClr val="132C40"/>
              </a:solidFill>
            </a:endParaRPr>
          </a:p>
          <a:p>
            <a:pPr marL="387350" indent="-285750">
              <a:buSzPts val="1800"/>
            </a:pPr>
            <a:r>
              <a:rPr lang="ru-RU" sz="1600" dirty="0">
                <a:solidFill>
                  <a:srgbClr val="132C40"/>
                </a:solidFill>
              </a:rPr>
              <a:t>Туристы региона (</a:t>
            </a:r>
            <a:r>
              <a:rPr lang="ru-RU" sz="1600" b="1" dirty="0">
                <a:solidFill>
                  <a:srgbClr val="132C40"/>
                </a:solidFill>
              </a:rPr>
              <a:t>363</a:t>
            </a:r>
            <a:r>
              <a:rPr lang="ru-RU" sz="1600" dirty="0">
                <a:solidFill>
                  <a:srgbClr val="132C40"/>
                </a:solidFill>
              </a:rPr>
              <a:t> </a:t>
            </a:r>
            <a:r>
              <a:rPr lang="ru-RU" sz="1600" b="1" dirty="0">
                <a:solidFill>
                  <a:srgbClr val="132C40"/>
                </a:solidFill>
              </a:rPr>
              <a:t>тыс</a:t>
            </a:r>
            <a:r>
              <a:rPr lang="ru-RU" sz="1600" dirty="0">
                <a:solidFill>
                  <a:srgbClr val="132C40"/>
                </a:solidFill>
              </a:rPr>
              <a:t>. чел.);</a:t>
            </a:r>
          </a:p>
          <a:p>
            <a:pPr marL="387350" indent="-285750">
              <a:buSzPts val="1800"/>
            </a:pPr>
            <a:r>
              <a:rPr lang="ru-RU" sz="1600" dirty="0">
                <a:solidFill>
                  <a:srgbClr val="132C40"/>
                </a:solidFill>
              </a:rPr>
              <a:t>Переводчики (</a:t>
            </a:r>
            <a:r>
              <a:rPr lang="ru-RU" sz="1600" b="1" dirty="0">
                <a:solidFill>
                  <a:srgbClr val="132C40"/>
                </a:solidFill>
              </a:rPr>
              <a:t>32 тыс</a:t>
            </a:r>
            <a:r>
              <a:rPr lang="ru-RU" sz="1600" dirty="0">
                <a:solidFill>
                  <a:srgbClr val="132C40"/>
                </a:solidFill>
              </a:rPr>
              <a:t>. чел.)</a:t>
            </a:r>
          </a:p>
          <a:p>
            <a:pPr marL="387350" indent="-285750">
              <a:buSzPts val="1800"/>
            </a:pPr>
            <a:r>
              <a:rPr lang="ru-RU" sz="1600" dirty="0">
                <a:solidFill>
                  <a:srgbClr val="132C40"/>
                </a:solidFill>
              </a:rPr>
              <a:t>Желающие расширить свой кругозор или повысить уровень языка.</a:t>
            </a:r>
          </a:p>
          <a:p>
            <a:pPr marL="101600" indent="0">
              <a:buSzPts val="1800"/>
              <a:buNone/>
            </a:pPr>
            <a:endParaRPr dirty="0"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Концепция перевода онлайн-переводчик современный плоский мультяшный стиль  векторная иллюстрация | Премиум векторы">
            <a:extLst>
              <a:ext uri="{FF2B5EF4-FFF2-40B4-BE49-F238E27FC236}">
                <a16:creationId xmlns:a16="http://schemas.microsoft.com/office/drawing/2014/main" id="{FF6498F9-A858-2A95-5E83-3D56FDE4A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999" y="1120685"/>
            <a:ext cx="4239745" cy="3332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>
            <a:spLocks noGrp="1"/>
          </p:cNvSpPr>
          <p:nvPr>
            <p:ph type="title"/>
          </p:nvPr>
        </p:nvSpPr>
        <p:spPr>
          <a:xfrm>
            <a:off x="5858887" y="819647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>
            <a:spLocks noGrp="1"/>
          </p:cNvSpPr>
          <p:nvPr>
            <p:ph type="body" idx="1"/>
          </p:nvPr>
        </p:nvSpPr>
        <p:spPr>
          <a:xfrm>
            <a:off x="4281452" y="1413744"/>
            <a:ext cx="4278155" cy="4081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600" dirty="0">
                <a:solidFill>
                  <a:srgbClr val="132C40"/>
                </a:solidFill>
              </a:rPr>
              <a:t>Отсутствие удобного и доступного источника информации о разнообразных видах флоры и фауны Арктики на русском и немецком языках.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lang="ru-RU" sz="1600" dirty="0">
              <a:solidFill>
                <a:srgbClr val="132C40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600" b="1" i="1" dirty="0">
                <a:solidFill>
                  <a:schemeClr val="tx1">
                    <a:lumMod val="75000"/>
                  </a:schemeClr>
                </a:solidFill>
              </a:rPr>
              <a:t>Другие причины: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600" i="1" dirty="0">
                <a:solidFill>
                  <a:srgbClr val="132C40"/>
                </a:solidFill>
              </a:rPr>
              <a:t>1. Неудобство в использовании других материалов </a:t>
            </a:r>
            <a:r>
              <a:rPr lang="ru-RU" sz="1600" i="1" dirty="0">
                <a:solidFill>
                  <a:schemeClr val="tx1"/>
                </a:solidFill>
              </a:rPr>
              <a:t>(толковые словари, поиск изображений, двуязычные словари)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600" i="1" dirty="0">
                <a:solidFill>
                  <a:srgbClr val="132C40"/>
                </a:solidFill>
              </a:rPr>
              <a:t>2. Языковые барьеры</a:t>
            </a:r>
          </a:p>
          <a:p>
            <a:pPr marL="0" lvl="0" indent="0">
              <a:buNone/>
            </a:pPr>
            <a:r>
              <a:rPr lang="ru-RU" sz="1600" i="1" dirty="0">
                <a:solidFill>
                  <a:srgbClr val="132C40"/>
                </a:solidFill>
              </a:rPr>
              <a:t>3. Ограниченный доступ к визуальным изображения</a:t>
            </a:r>
          </a:p>
          <a:p>
            <a:pPr marL="0" lvl="0" indent="0">
              <a:buNone/>
            </a:pPr>
            <a:r>
              <a:rPr lang="ru-RU" sz="1600" i="1" dirty="0">
                <a:solidFill>
                  <a:srgbClr val="132C40"/>
                </a:solidFill>
              </a:rPr>
              <a:t>4. Трата времени на поиск информации</a:t>
            </a:r>
          </a:p>
          <a:p>
            <a:pPr marL="0" lvl="0" indent="0">
              <a:buNone/>
            </a:pPr>
            <a:endParaRPr lang="ru-RU" sz="1600" i="1" dirty="0">
              <a:solidFill>
                <a:srgbClr val="132C40"/>
              </a:solidFill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5001317" y="765497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75293" y="819647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B840992-E539-9EC6-A5FD-480BA6115E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3" y="0"/>
            <a:ext cx="3701578" cy="5137816"/>
          </a:xfrm>
          <a:prstGeom prst="rect">
            <a:avLst/>
          </a:prstGeom>
        </p:spPr>
      </p:pic>
      <p:sp>
        <p:nvSpPr>
          <p:cNvPr id="158" name="Google Shape;158;p28"/>
          <p:cNvSpPr/>
          <p:nvPr/>
        </p:nvSpPr>
        <p:spPr>
          <a:xfrm>
            <a:off x="6281" y="4744388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0" y="4876279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>
            <a:spLocks noGrp="1"/>
          </p:cNvSpPr>
          <p:nvPr>
            <p:ph type="title"/>
          </p:nvPr>
        </p:nvSpPr>
        <p:spPr>
          <a:xfrm>
            <a:off x="1300333" y="65623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 txBox="1">
            <a:spLocks noGrp="1"/>
          </p:cNvSpPr>
          <p:nvPr>
            <p:ph type="body" idx="1"/>
          </p:nvPr>
        </p:nvSpPr>
        <p:spPr>
          <a:xfrm>
            <a:off x="401715" y="1882381"/>
            <a:ext cx="7993200" cy="2949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lang="ru-RU" sz="1600" b="1" i="1" dirty="0">
              <a:solidFill>
                <a:schemeClr val="tx1">
                  <a:lumMod val="50000"/>
                </a:schemeClr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600" b="1" i="1" dirty="0">
                <a:solidFill>
                  <a:schemeClr val="tx1">
                    <a:lumMod val="50000"/>
                  </a:schemeClr>
                </a:solidFill>
              </a:rPr>
              <a:t>Визуальный</a:t>
            </a:r>
            <a:r>
              <a:rPr lang="ru-RU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ru-RU" sz="1600" b="1" i="1" dirty="0">
                <a:solidFill>
                  <a:schemeClr val="tx1">
                    <a:lumMod val="50000"/>
                  </a:schemeClr>
                </a:solidFill>
              </a:rPr>
              <a:t>онлайн-словарь</a:t>
            </a:r>
            <a:r>
              <a:rPr lang="ru-RU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ru-RU" sz="1600" b="1" i="1" dirty="0">
                <a:solidFill>
                  <a:schemeClr val="tx1">
                    <a:lumMod val="50000"/>
                  </a:schemeClr>
                </a:solidFill>
              </a:rPr>
              <a:t>предоставляет</a:t>
            </a:r>
            <a:r>
              <a:rPr lang="ru-RU" sz="1600" dirty="0">
                <a:solidFill>
                  <a:schemeClr val="tx1">
                    <a:lumMod val="50000"/>
                  </a:schemeClr>
                </a:solidFill>
              </a:rPr>
              <a:t>:</a:t>
            </a:r>
          </a:p>
          <a:p>
            <a:pPr marL="285750" indent="-285750"/>
            <a:r>
              <a:rPr lang="ru-RU" sz="1600" b="1" dirty="0">
                <a:solidFill>
                  <a:schemeClr val="tx1"/>
                </a:solidFill>
              </a:rPr>
              <a:t>удобный</a:t>
            </a:r>
            <a:r>
              <a:rPr lang="ru-RU" sz="1600" b="1" dirty="0">
                <a:solidFill>
                  <a:srgbClr val="132C40"/>
                </a:solidFill>
              </a:rPr>
              <a:t> </a:t>
            </a:r>
            <a:r>
              <a:rPr lang="ru-RU" sz="1600" dirty="0">
                <a:solidFill>
                  <a:srgbClr val="132C40"/>
                </a:solidFill>
              </a:rPr>
              <a:t>доступ к информации о разнообразных видах флоры и фауны Арктики на русском и немецком языках</a:t>
            </a:r>
          </a:p>
          <a:p>
            <a:pPr marL="285750" indent="-285750"/>
            <a:r>
              <a:rPr lang="ru-RU" sz="1600" dirty="0">
                <a:solidFill>
                  <a:srgbClr val="132C40"/>
                </a:solidFill>
              </a:rPr>
              <a:t>содержит </a:t>
            </a:r>
            <a:r>
              <a:rPr lang="ru-RU" sz="1600" b="1" dirty="0">
                <a:solidFill>
                  <a:schemeClr val="tx1"/>
                </a:solidFill>
              </a:rPr>
              <a:t>качественные изображения </a:t>
            </a:r>
            <a:r>
              <a:rPr lang="ru-RU" sz="1600" dirty="0">
                <a:solidFill>
                  <a:srgbClr val="132C40"/>
                </a:solidFill>
              </a:rPr>
              <a:t>различных видов, сопровождаемые описаниями их характеристик и особенностей, обозначенными на обоих языках</a:t>
            </a:r>
          </a:p>
          <a:p>
            <a:pPr marL="285750" indent="-285750"/>
            <a:r>
              <a:rPr lang="ru-RU" sz="1600" dirty="0">
                <a:solidFill>
                  <a:srgbClr val="132C40"/>
                </a:solidFill>
              </a:rPr>
              <a:t>более доступное и </a:t>
            </a:r>
            <a:r>
              <a:rPr lang="ru-RU" sz="1600" b="1" dirty="0">
                <a:solidFill>
                  <a:schemeClr val="tx1"/>
                </a:solidFill>
              </a:rPr>
              <a:t>интересное</a:t>
            </a:r>
            <a:r>
              <a:rPr lang="ru-RU" sz="1600" dirty="0">
                <a:solidFill>
                  <a:srgbClr val="132C40"/>
                </a:solidFill>
              </a:rPr>
              <a:t> для пользователей изучение флоры и фауны</a:t>
            </a:r>
          </a:p>
          <a:p>
            <a:pPr marL="285750" indent="-285750"/>
            <a:r>
              <a:rPr lang="ru-RU" sz="1600" b="1" dirty="0">
                <a:solidFill>
                  <a:schemeClr val="tx1"/>
                </a:solidFill>
              </a:rPr>
              <a:t>функция дополненной реальности </a:t>
            </a:r>
            <a:r>
              <a:rPr lang="ru-RU" sz="1600" dirty="0">
                <a:solidFill>
                  <a:schemeClr val="bg2"/>
                </a:solidFill>
              </a:rPr>
              <a:t>– взаимосвязь элементов между собой</a:t>
            </a:r>
          </a:p>
          <a:p>
            <a:pPr marL="285750" indent="-285750"/>
            <a:r>
              <a:rPr lang="ru-RU" sz="1600" b="1" dirty="0">
                <a:solidFill>
                  <a:schemeClr val="tx1"/>
                </a:solidFill>
              </a:rPr>
              <a:t>функция поиска по фото</a:t>
            </a:r>
            <a:endParaRPr sz="1600" b="1" dirty="0">
              <a:solidFill>
                <a:schemeClr val="tx1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99F2A81-8928-9BD8-A463-EC2021F4F0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0326" y="-263689"/>
            <a:ext cx="2615977" cy="261597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CF1EF08-837D-624B-928F-2D294A541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604"/>
            <a:ext cx="4484489" cy="51435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8C45A75-3C81-6B71-2D08-10ED6A4354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4854" y="10604"/>
            <a:ext cx="446439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402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53A0771-9D1E-DCD4-713C-B3171EDFDC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084" y="282178"/>
            <a:ext cx="9144000" cy="457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261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>
            <a:spLocks noGrp="1"/>
          </p:cNvSpPr>
          <p:nvPr>
            <p:ph type="title"/>
          </p:nvPr>
        </p:nvSpPr>
        <p:spPr>
          <a:xfrm>
            <a:off x="295633" y="301048"/>
            <a:ext cx="4763295" cy="979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 dirty="0">
                <a:solidFill>
                  <a:schemeClr val="dk1"/>
                </a:solidFill>
              </a:rPr>
              <a:t>ЦЕННОСТЬ, ЦЕННОСТНОЕ ПРЕДЛОЖЕНИЕ</a:t>
            </a:r>
            <a:endParaRPr sz="2800" dirty="0">
              <a:solidFill>
                <a:schemeClr val="dk1"/>
              </a:solidFill>
            </a:endParaRPr>
          </a:p>
        </p:txBody>
      </p:sp>
      <p:sp>
        <p:nvSpPr>
          <p:cNvPr id="185" name="Google Shape;185;p30"/>
          <p:cNvSpPr txBox="1">
            <a:spLocks noGrp="1"/>
          </p:cNvSpPr>
          <p:nvPr>
            <p:ph type="body" idx="1"/>
          </p:nvPr>
        </p:nvSpPr>
        <p:spPr>
          <a:xfrm>
            <a:off x="401716" y="1301443"/>
            <a:ext cx="4539002" cy="3472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324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1" i="0" u="none" strike="noStrike" dirty="0">
                <a:solidFill>
                  <a:srgbClr val="FD493D"/>
                </a:solidFill>
                <a:effectLst/>
                <a:latin typeface="Raleway" pitchFamily="2" charset="-52"/>
              </a:rPr>
              <a:t>Мы, компания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Полярная звезда,</a:t>
            </a:r>
            <a:endParaRPr lang="ru-RU" sz="1050" b="0" dirty="0">
              <a:effectLst/>
            </a:endParaRPr>
          </a:p>
          <a:p>
            <a:pPr marL="324000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1400" b="1" i="0" u="none" strike="noStrike" dirty="0">
                <a:solidFill>
                  <a:srgbClr val="FD493D"/>
                </a:solidFill>
                <a:effectLst/>
                <a:latin typeface="Raleway" pitchFamily="2" charset="-52"/>
              </a:rPr>
              <a:t>помогаем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переводчикам, </a:t>
            </a:r>
            <a:r>
              <a:rPr lang="ru-RU" sz="1400" dirty="0">
                <a:solidFill>
                  <a:srgbClr val="000000"/>
                </a:solidFill>
                <a:latin typeface="Raleway" pitchFamily="2" charset="-52"/>
              </a:rPr>
              <a:t>с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тудентам, туристам </a:t>
            </a:r>
          </a:p>
          <a:p>
            <a:pPr marL="324000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1400" b="1" i="0" u="none" strike="noStrike" dirty="0">
                <a:solidFill>
                  <a:srgbClr val="FD493D"/>
                </a:solidFill>
                <a:effectLst/>
                <a:latin typeface="Raleway" pitchFamily="2" charset="-52"/>
              </a:rPr>
              <a:t>в ситуации</a:t>
            </a:r>
            <a:r>
              <a:rPr lang="ru-RU" sz="1400" dirty="0">
                <a:solidFill>
                  <a:srgbClr val="000000"/>
                </a:solidFill>
                <a:latin typeface="Raleway" pitchFamily="2" charset="-52"/>
              </a:rPr>
              <a:t>, </a:t>
            </a:r>
            <a:r>
              <a:rPr lang="ru-RU" sz="1400" dirty="0">
                <a:solidFill>
                  <a:srgbClr val="132C40"/>
                </a:solidFill>
              </a:rPr>
              <a:t>когда им необходимо получить надежный и актуальный перевод терминов и понятий, связанных с флорой и фауной Арктики, на русский или немецкий язык.</a:t>
            </a:r>
          </a:p>
          <a:p>
            <a:pPr marL="324000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1400" b="1" i="0" u="none" strike="noStrike" dirty="0">
                <a:solidFill>
                  <a:srgbClr val="FD493D"/>
                </a:solidFill>
                <a:effectLst/>
                <a:latin typeface="Raleway" pitchFamily="2" charset="-52"/>
              </a:rPr>
              <a:t>решать проблему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долгого поиска инструмента для этой задачи</a:t>
            </a:r>
            <a:endParaRPr lang="ru-RU" sz="1050" dirty="0"/>
          </a:p>
          <a:p>
            <a:pPr marL="324000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1400" b="1" i="0" u="none" strike="noStrike" dirty="0">
                <a:solidFill>
                  <a:srgbClr val="FD493D"/>
                </a:solidFill>
                <a:effectLst/>
                <a:latin typeface="Raleway" pitchFamily="2" charset="-52"/>
              </a:rPr>
              <a:t>с помощью</a:t>
            </a:r>
            <a:r>
              <a:rPr lang="ru-RU" sz="1400" dirty="0">
                <a:solidFill>
                  <a:srgbClr val="000000"/>
                </a:solidFill>
                <a:latin typeface="Raleway" pitchFamily="2" charset="-52"/>
              </a:rPr>
              <a:t> </a:t>
            </a:r>
            <a:r>
              <a:rPr lang="ru-RU" sz="1400" b="1" dirty="0">
                <a:solidFill>
                  <a:srgbClr val="000000"/>
                </a:solidFill>
                <a:latin typeface="Raleway" pitchFamily="2" charset="-52"/>
              </a:rPr>
              <a:t>поиска по фото и технологии дополненной реальности</a:t>
            </a:r>
            <a:endParaRPr lang="ru-RU" sz="1050" b="1" dirty="0"/>
          </a:p>
          <a:p>
            <a:pPr marL="324000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1400" b="1" i="0" u="none" strike="noStrike" dirty="0">
                <a:solidFill>
                  <a:srgbClr val="FD493D"/>
                </a:solidFill>
                <a:effectLst/>
                <a:latin typeface="Raleway" pitchFamily="2" charset="-52"/>
              </a:rPr>
              <a:t>и получать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</a:t>
            </a:r>
            <a:r>
              <a:rPr lang="ru-RU" sz="1400" dirty="0">
                <a:solidFill>
                  <a:srgbClr val="132C40"/>
                </a:solidFill>
              </a:rPr>
              <a:t>необходимую информацию в удобном и доступном формате.</a:t>
            </a:r>
            <a:endParaRPr sz="1050" dirty="0">
              <a:solidFill>
                <a:srgbClr val="132C40"/>
              </a:solidFill>
            </a:endParaRPr>
          </a:p>
        </p:txBody>
      </p:sp>
      <p:sp>
        <p:nvSpPr>
          <p:cNvPr id="187" name="Google Shape;187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804CD88-BE08-F190-2D65-F049C5A411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8928" y="719813"/>
            <a:ext cx="3920068" cy="405419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401716" y="40505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 txBox="1"/>
          <p:nvPr/>
        </p:nvSpPr>
        <p:spPr>
          <a:xfrm>
            <a:off x="181503" y="1760360"/>
            <a:ext cx="3422911" cy="1706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8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 </a:t>
            </a:r>
            <a:r>
              <a:rPr lang="en-US" sz="18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B2C</a:t>
            </a:r>
            <a:r>
              <a:rPr lang="ru-RU" sz="18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lang="ru-RU" sz="1800" dirty="0">
                <a:solidFill>
                  <a:schemeClr val="bg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–</a:t>
            </a:r>
            <a:r>
              <a:rPr lang="ru-RU" sz="18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lang="ru-RU" sz="1800" dirty="0">
                <a:solidFill>
                  <a:schemeClr val="bg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пользователи: студенты, переводчики, туристы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800" dirty="0">
                <a:solidFill>
                  <a:schemeClr val="tx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 </a:t>
            </a:r>
            <a:r>
              <a:rPr lang="en-US" sz="1800" dirty="0">
                <a:solidFill>
                  <a:schemeClr val="tx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B2B </a:t>
            </a:r>
            <a:r>
              <a:rPr lang="en-US" sz="1800" dirty="0">
                <a:solidFill>
                  <a:schemeClr val="bg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- </a:t>
            </a:r>
            <a:r>
              <a:rPr lang="ru-RU" sz="1800" dirty="0">
                <a:solidFill>
                  <a:schemeClr val="bg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рекламодатели</a:t>
            </a:r>
            <a:endParaRPr lang="ru-RU" sz="1600" dirty="0">
              <a:solidFill>
                <a:srgbClr val="00206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lang="ru-RU" dirty="0">
              <a:solidFill>
                <a:srgbClr val="00206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7" name="Google Shape;197;p31"/>
          <p:cNvSpPr txBox="1">
            <a:spLocks noGrp="1"/>
          </p:cNvSpPr>
          <p:nvPr>
            <p:ph type="title"/>
          </p:nvPr>
        </p:nvSpPr>
        <p:spPr>
          <a:xfrm>
            <a:off x="401716" y="405054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РЫНОК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2067954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3227492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5D9D464-31DE-5CDC-DE99-E84019D636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4477" y="75627"/>
            <a:ext cx="4934853" cy="33694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587416-5D3F-F6C7-78CC-447FA295CB57}"/>
              </a:ext>
            </a:extLst>
          </p:cNvPr>
          <p:cNvSpPr txBox="1"/>
          <p:nvPr/>
        </p:nvSpPr>
        <p:spPr>
          <a:xfrm>
            <a:off x="266413" y="3640695"/>
            <a:ext cx="8238194" cy="966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rgbClr val="002060"/>
                </a:solidFill>
                <a:effectLst/>
                <a:latin typeface="+mj-lt"/>
                <a:ea typeface="Times New Roman" panose="02020603050405020304" pitchFamily="18" charset="0"/>
              </a:rPr>
              <a:t>Объем рекламного рынка в России в 2022 г. составлял</a:t>
            </a:r>
            <a:r>
              <a:rPr lang="ru-RU" sz="1600" b="1" dirty="0"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 392 млрд руб. </a:t>
            </a:r>
            <a:r>
              <a:rPr lang="ru-RU" sz="1600" dirty="0">
                <a:solidFill>
                  <a:srgbClr val="002060"/>
                </a:solidFill>
                <a:effectLst/>
                <a:latin typeface="+mj-lt"/>
                <a:ea typeface="Times New Roman" panose="02020603050405020304" pitchFamily="18" charset="0"/>
              </a:rPr>
              <a:t>(из данных Ассоциации коммуникационных агентств России - АКАР)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С</a:t>
            </a:r>
            <a:r>
              <a:rPr lang="ru-RU" sz="1600" dirty="0">
                <a:solidFill>
                  <a:srgbClr val="002060"/>
                </a:solidFill>
                <a:effectLst/>
                <a:latin typeface="+mj-lt"/>
                <a:ea typeface="Times New Roman" panose="02020603050405020304" pitchFamily="18" charset="0"/>
              </a:rPr>
              <a:t>егмент интернет-рекламы - </a:t>
            </a:r>
            <a:r>
              <a:rPr lang="ru-RU" sz="1600" b="1" dirty="0"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324,9 млрд руб.</a:t>
            </a:r>
            <a:endParaRPr lang="ru-RU" sz="2000" b="1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401715" y="405054"/>
            <a:ext cx="2870873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 txBox="1"/>
          <p:nvPr/>
        </p:nvSpPr>
        <p:spPr>
          <a:xfrm>
            <a:off x="76432" y="1818783"/>
            <a:ext cx="4124307" cy="75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lang="ru-RU" sz="1600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7" name="Google Shape;197;p31"/>
          <p:cNvSpPr txBox="1">
            <a:spLocks noGrp="1"/>
          </p:cNvSpPr>
          <p:nvPr>
            <p:ph type="title"/>
          </p:nvPr>
        </p:nvSpPr>
        <p:spPr>
          <a:xfrm>
            <a:off x="484218" y="370554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000" dirty="0">
                <a:solidFill>
                  <a:schemeClr val="lt1"/>
                </a:solidFill>
              </a:rPr>
              <a:t>КОНКУРЕНТЫ</a:t>
            </a:r>
          </a:p>
        </p:txBody>
      </p:sp>
      <p:sp>
        <p:nvSpPr>
          <p:cNvPr id="198" name="Google Shape;198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CB00B36B-9919-7EF2-4070-1C184B4484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8170690"/>
              </p:ext>
            </p:extLst>
          </p:nvPr>
        </p:nvGraphicFramePr>
        <p:xfrm>
          <a:off x="275007" y="1178825"/>
          <a:ext cx="8174600" cy="326136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1402540">
                  <a:extLst>
                    <a:ext uri="{9D8B030D-6E8A-4147-A177-3AD203B41FA5}">
                      <a16:colId xmlns:a16="http://schemas.microsoft.com/office/drawing/2014/main" val="4119987532"/>
                    </a:ext>
                  </a:extLst>
                </a:gridCol>
                <a:gridCol w="1086279">
                  <a:extLst>
                    <a:ext uri="{9D8B030D-6E8A-4147-A177-3AD203B41FA5}">
                      <a16:colId xmlns:a16="http://schemas.microsoft.com/office/drawing/2014/main" val="715695437"/>
                    </a:ext>
                  </a:extLst>
                </a:gridCol>
                <a:gridCol w="1058779">
                  <a:extLst>
                    <a:ext uri="{9D8B030D-6E8A-4147-A177-3AD203B41FA5}">
                      <a16:colId xmlns:a16="http://schemas.microsoft.com/office/drawing/2014/main" val="1377216961"/>
                    </a:ext>
                  </a:extLst>
                </a:gridCol>
                <a:gridCol w="1123602">
                  <a:extLst>
                    <a:ext uri="{9D8B030D-6E8A-4147-A177-3AD203B41FA5}">
                      <a16:colId xmlns:a16="http://schemas.microsoft.com/office/drawing/2014/main" val="3350298562"/>
                    </a:ext>
                  </a:extLst>
                </a:gridCol>
                <a:gridCol w="1167800">
                  <a:extLst>
                    <a:ext uri="{9D8B030D-6E8A-4147-A177-3AD203B41FA5}">
                      <a16:colId xmlns:a16="http://schemas.microsoft.com/office/drawing/2014/main" val="3114630932"/>
                    </a:ext>
                  </a:extLst>
                </a:gridCol>
                <a:gridCol w="1167800">
                  <a:extLst>
                    <a:ext uri="{9D8B030D-6E8A-4147-A177-3AD203B41FA5}">
                      <a16:colId xmlns:a16="http://schemas.microsoft.com/office/drawing/2014/main" val="1163771714"/>
                    </a:ext>
                  </a:extLst>
                </a:gridCol>
                <a:gridCol w="1167800">
                  <a:extLst>
                    <a:ext uri="{9D8B030D-6E8A-4147-A177-3AD203B41FA5}">
                      <a16:colId xmlns:a16="http://schemas.microsoft.com/office/drawing/2014/main" val="2838103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2060"/>
                          </a:solidFill>
                        </a:rPr>
                        <a:t>Leo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 err="1">
                          <a:solidFill>
                            <a:srgbClr val="002060"/>
                          </a:solidFill>
                        </a:rPr>
                        <a:t>DeepL</a:t>
                      </a:r>
                      <a:endParaRPr lang="en-US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>
                          <a:solidFill>
                            <a:srgbClr val="002060"/>
                          </a:solidFill>
                        </a:rPr>
                        <a:t>Lingvo</a:t>
                      </a:r>
                      <a:r>
                        <a:rPr lang="en-US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rgbClr val="002060"/>
                          </a:solidFill>
                        </a:rPr>
                        <a:t>Live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>
                          <a:solidFill>
                            <a:srgbClr val="002060"/>
                          </a:solidFill>
                        </a:rPr>
                        <a:t>Multitran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2060"/>
                          </a:solidFill>
                        </a:rPr>
                        <a:t>Context 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rgbClr val="002060"/>
                          </a:solidFill>
                        </a:rPr>
                        <a:t>Reverso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Полярная звезда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1578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rgbClr val="002060"/>
                          </a:solidFill>
                        </a:rPr>
                        <a:t>ПЕРЕВОД ТЕРМИНОВ</a:t>
                      </a:r>
                    </a:p>
                  </a:txBody>
                  <a:tcPr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2060"/>
                          </a:solidFill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2060"/>
                          </a:solidFill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2060"/>
                          </a:solidFill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2060"/>
                          </a:solidFill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2060"/>
                          </a:solidFill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0907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rgbClr val="002060"/>
                          </a:solidFill>
                        </a:rPr>
                        <a:t>ПЕРЕВОД ПО ФОТО</a:t>
                      </a:r>
                    </a:p>
                  </a:txBody>
                  <a:tcPr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2060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2060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2060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2060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2060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8218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rgbClr val="002060"/>
                          </a:solidFill>
                        </a:rPr>
                        <a:t>НАЛИЧИЕ ИЗОБРАЖЕНИЙ</a:t>
                      </a:r>
                    </a:p>
                  </a:txBody>
                  <a:tcPr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2060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2060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2060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2060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2060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4884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rgbClr val="002060"/>
                          </a:solidFill>
                        </a:rPr>
                        <a:t>ГОЛОСОВОЙ ВВОД</a:t>
                      </a:r>
                    </a:p>
                  </a:txBody>
                  <a:tcPr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2060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2060"/>
                          </a:solidFill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2060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2060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2060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7631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rgbClr val="002060"/>
                          </a:solidFill>
                        </a:rPr>
                        <a:t>НАЛИЧИЕ ОПРЕДЕЛЕНИЙ</a:t>
                      </a:r>
                    </a:p>
                  </a:txBody>
                  <a:tcPr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2060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2060"/>
                          </a:solidFill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2060"/>
                          </a:solidFill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2060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2060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-25000" dirty="0">
                          <a:solidFill>
                            <a:schemeClr val="bg1"/>
                          </a:solidFill>
                        </a:rPr>
                        <a:t>+</a:t>
                      </a:r>
                      <a:endParaRPr lang="ru-RU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570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rgbClr val="002060"/>
                          </a:solidFill>
                        </a:rPr>
                        <a:t>ДОПОЛНЕННАЯ РЕАЛЬНОСТЬ</a:t>
                      </a:r>
                    </a:p>
                  </a:txBody>
                  <a:tcPr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2060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2060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2060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2060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2060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0032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02604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2"/>
          <p:cNvSpPr txBox="1"/>
          <p:nvPr/>
        </p:nvSpPr>
        <p:spPr>
          <a:xfrm>
            <a:off x="401716" y="1394644"/>
            <a:ext cx="3642762" cy="4148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71450" indent="-171450">
              <a:lnSpc>
                <a:spcPct val="115000"/>
              </a:lnSpc>
              <a:buSzPts val="1200"/>
              <a:buFont typeface="Arial" panose="020B0604020202020204" pitchFamily="34" charset="0"/>
              <a:buChar char="•"/>
            </a:pPr>
            <a:r>
              <a:rPr lang="ru-RU" i="0" u="none" strike="noStrike" cap="none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основной функционал словаря - подробные описания терминов – </a:t>
            </a:r>
            <a:r>
              <a:rPr lang="ru-RU" b="1" i="0" u="none" strike="noStrike" cap="none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бесплатно</a:t>
            </a:r>
          </a:p>
          <a:p>
            <a:pPr>
              <a:lnSpc>
                <a:spcPct val="115000"/>
              </a:lnSpc>
              <a:buSzPts val="1200"/>
            </a:pPr>
            <a:endParaRPr lang="ru-RU" b="1" i="0" u="none" strike="noStrike" cap="none" dirty="0">
              <a:solidFill>
                <a:schemeClr val="bg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714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Подписка - </a:t>
            </a:r>
            <a:r>
              <a:rPr lang="ru-RU" sz="1800" b="1" dirty="0">
                <a:solidFill>
                  <a:srgbClr val="00B0F0"/>
                </a:solidFill>
                <a:latin typeface="Raleway"/>
                <a:ea typeface="Raleway"/>
                <a:cs typeface="Raleway"/>
                <a:sym typeface="Raleway"/>
              </a:rPr>
              <a:t>299 </a:t>
            </a:r>
            <a:r>
              <a:rPr lang="ru-RU" sz="1800" b="1" dirty="0" err="1">
                <a:solidFill>
                  <a:srgbClr val="00B0F0"/>
                </a:solidFill>
                <a:latin typeface="Raleway"/>
                <a:ea typeface="Raleway"/>
                <a:cs typeface="Raleway"/>
                <a:sym typeface="Raleway"/>
              </a:rPr>
              <a:t>руб</a:t>
            </a:r>
            <a:r>
              <a:rPr lang="ru-RU" sz="1800" b="1" dirty="0">
                <a:solidFill>
                  <a:srgbClr val="00B0F0"/>
                </a:solidFill>
                <a:latin typeface="Raleway"/>
                <a:ea typeface="Raleway"/>
                <a:cs typeface="Raleway"/>
                <a:sym typeface="Raleway"/>
              </a:rPr>
              <a:t>/</a:t>
            </a:r>
            <a:r>
              <a:rPr lang="ru-RU" sz="1800" b="1" dirty="0" err="1">
                <a:solidFill>
                  <a:srgbClr val="00B0F0"/>
                </a:solidFill>
                <a:latin typeface="Raleway"/>
                <a:ea typeface="Raleway"/>
                <a:cs typeface="Raleway"/>
                <a:sym typeface="Raleway"/>
              </a:rPr>
              <a:t>мес</a:t>
            </a:r>
            <a:endParaRPr lang="ru-RU" sz="1800" b="1" dirty="0">
              <a:solidFill>
                <a:srgbClr val="00B0F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714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ru-RU" b="1" i="0" u="none" strike="noStrike" cap="none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Премиум-функции: </a:t>
            </a:r>
            <a:endParaRPr lang="ru-RU" i="0" u="none" strike="noStrike" cap="none" dirty="0">
              <a:solidFill>
                <a:schemeClr val="bg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ru-RU" sz="1600" b="1" i="1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+</a:t>
            </a:r>
            <a:r>
              <a:rPr lang="ru-RU" b="1" i="1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b="1" i="1" u="none" strike="noStrike" cap="none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функция дополненной реальности</a:t>
            </a:r>
            <a:r>
              <a:rPr lang="ru-RU" b="1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ru-RU" sz="1800" b="1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+</a:t>
            </a:r>
            <a:r>
              <a:rPr lang="ru-RU" b="1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i="0" u="none" strike="noStrike" cap="none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изображение элементов в их взаимодействии</a:t>
            </a: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ru-RU" i="0" u="none" strike="noStrike" cap="none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+ поиск по фото</a:t>
            </a: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endParaRPr lang="ru-RU" i="0" u="none" strike="noStrike" cap="none" dirty="0">
              <a:solidFill>
                <a:schemeClr val="bg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10 000 клиентов в месяц</a:t>
            </a: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Доход – </a:t>
            </a:r>
            <a:r>
              <a:rPr lang="ru-RU" sz="1800" b="1" dirty="0">
                <a:solidFill>
                  <a:srgbClr val="00B0F0"/>
                </a:solidFill>
                <a:latin typeface="Raleway"/>
                <a:ea typeface="Raleway"/>
                <a:cs typeface="Raleway"/>
                <a:sym typeface="Raleway"/>
              </a:rPr>
              <a:t>2 900 000 </a:t>
            </a:r>
            <a:r>
              <a:rPr lang="ru-RU" b="1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в месяц</a:t>
            </a: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+ монетизация рекламой</a:t>
            </a:r>
            <a:endParaRPr lang="ru-RU" b="1" i="0" u="none" strike="noStrike" cap="none" dirty="0">
              <a:solidFill>
                <a:schemeClr val="bg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endParaRPr lang="ru-RU" dirty="0">
              <a:solidFill>
                <a:schemeClr val="bg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7" name="Google Shape;207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89578" y="366594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 txBox="1">
            <a:spLocks noGrp="1"/>
          </p:cNvSpPr>
          <p:nvPr>
            <p:ph type="title"/>
          </p:nvPr>
        </p:nvSpPr>
        <p:spPr>
          <a:xfrm>
            <a:off x="332078" y="340644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A62AADC-4414-D919-871F-5AD5FF45B6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615495"/>
            <a:ext cx="3810330" cy="3810330"/>
          </a:xfrm>
          <a:prstGeom prst="rect">
            <a:avLst/>
          </a:prstGeom>
          <a:ln w="127000" cap="rnd">
            <a:noFill/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D22AC1F-580F-36F8-CAD9-2B22E56E0DAE}"/>
              </a:ext>
            </a:extLst>
          </p:cNvPr>
          <p:cNvSpPr txBox="1"/>
          <p:nvPr/>
        </p:nvSpPr>
        <p:spPr>
          <a:xfrm>
            <a:off x="570641" y="1102465"/>
            <a:ext cx="3128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B0F0"/>
                </a:solidFill>
              </a:rPr>
              <a:t>FREEMIUM</a:t>
            </a:r>
            <a:endParaRPr lang="ru-RU" sz="24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2"/>
          <p:cNvSpPr txBox="1"/>
          <p:nvPr/>
        </p:nvSpPr>
        <p:spPr>
          <a:xfrm>
            <a:off x="333487" y="852593"/>
            <a:ext cx="4101532" cy="4962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R="0"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ru-RU" sz="1600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- Подписка - </a:t>
            </a:r>
            <a:r>
              <a:rPr lang="ru-RU" sz="1600" b="1" dirty="0">
                <a:solidFill>
                  <a:schemeClr val="tx1">
                    <a:lumMod val="75000"/>
                  </a:schemeClr>
                </a:solidFill>
                <a:latin typeface="Raleway"/>
                <a:ea typeface="Raleway"/>
                <a:cs typeface="Raleway"/>
                <a:sym typeface="Raleway"/>
              </a:rPr>
              <a:t>299 </a:t>
            </a:r>
            <a:r>
              <a:rPr lang="ru-RU" sz="1600" dirty="0" err="1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руб</a:t>
            </a:r>
            <a:r>
              <a:rPr lang="ru-RU" sz="1600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/</a:t>
            </a:r>
            <a:r>
              <a:rPr lang="ru-RU" sz="1600" dirty="0" err="1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мес</a:t>
            </a:r>
            <a:r>
              <a:rPr lang="ru-RU" sz="1600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 –</a:t>
            </a:r>
          </a:p>
          <a:p>
            <a:pPr marR="0"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endParaRPr lang="ru-RU" dirty="0">
              <a:solidFill>
                <a:schemeClr val="bg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R="0"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ru-RU" b="1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Переменные расходы: </a:t>
            </a:r>
            <a:r>
              <a:rPr lang="ru-RU" b="1" dirty="0">
                <a:solidFill>
                  <a:srgbClr val="7030A0"/>
                </a:solidFill>
                <a:latin typeface="Raleway"/>
                <a:ea typeface="Raleway"/>
                <a:cs typeface="Raleway"/>
                <a:sym typeface="Raleway"/>
              </a:rPr>
              <a:t>68 руб.</a:t>
            </a: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ru-RU" b="1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Постоянные расходы - 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Raleway"/>
                <a:ea typeface="Raleway"/>
                <a:cs typeface="Raleway"/>
                <a:sym typeface="Raleway"/>
              </a:rPr>
              <a:t>144 000 </a:t>
            </a:r>
            <a:r>
              <a:rPr lang="ru-RU" dirty="0" err="1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руб</a:t>
            </a:r>
            <a:r>
              <a:rPr lang="en-US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/</a:t>
            </a:r>
            <a:r>
              <a:rPr lang="ru-RU" dirty="0" err="1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мес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Raleway"/>
                <a:ea typeface="Raleway"/>
                <a:cs typeface="Raleway"/>
                <a:sym typeface="Raleway"/>
              </a:rPr>
              <a:t>:</a:t>
            </a: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endParaRPr lang="ru-RU" b="1" dirty="0">
              <a:solidFill>
                <a:schemeClr val="tx1">
                  <a:lumMod val="75000"/>
                </a:schemeClr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ru-RU" b="1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Переводчик – 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Raleway"/>
                <a:ea typeface="Raleway"/>
                <a:cs typeface="Raleway"/>
                <a:sym typeface="Raleway"/>
              </a:rPr>
              <a:t>40 000 </a:t>
            </a:r>
            <a:r>
              <a:rPr lang="ru-RU" dirty="0" err="1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руб</a:t>
            </a:r>
            <a:r>
              <a:rPr lang="en-US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/</a:t>
            </a:r>
            <a:r>
              <a:rPr lang="ru-RU" dirty="0" err="1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мес</a:t>
            </a:r>
            <a:endParaRPr lang="ru-RU" dirty="0">
              <a:solidFill>
                <a:schemeClr val="bg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en-US" b="1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WEB</a:t>
            </a:r>
            <a:r>
              <a:rPr lang="ru-RU" b="1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-разработчик – 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Raleway"/>
                <a:ea typeface="Raleway"/>
                <a:cs typeface="Raleway"/>
                <a:sym typeface="Raleway"/>
              </a:rPr>
              <a:t>50 000 </a:t>
            </a:r>
            <a:r>
              <a:rPr lang="ru-RU" dirty="0" err="1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руб</a:t>
            </a:r>
            <a:r>
              <a:rPr lang="en-US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/</a:t>
            </a:r>
            <a:r>
              <a:rPr lang="ru-RU" dirty="0" err="1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мес</a:t>
            </a:r>
            <a:r>
              <a:rPr lang="ru-RU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ru-RU" b="1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Бухгалтер – 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Raleway"/>
                <a:ea typeface="Raleway"/>
                <a:cs typeface="Raleway"/>
                <a:sym typeface="Raleway"/>
              </a:rPr>
              <a:t>10 000</a:t>
            </a:r>
            <a:r>
              <a:rPr lang="en-US" b="1" dirty="0">
                <a:solidFill>
                  <a:schemeClr val="tx1">
                    <a:lumMod val="75000"/>
                  </a:schemeClr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dirty="0" err="1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руб</a:t>
            </a:r>
            <a:r>
              <a:rPr lang="en-US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/</a:t>
            </a:r>
            <a:r>
              <a:rPr lang="ru-RU" dirty="0" err="1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мес</a:t>
            </a:r>
            <a:endParaRPr lang="ru-RU" dirty="0">
              <a:solidFill>
                <a:schemeClr val="bg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R="0"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endParaRPr lang="ru-RU" b="1" dirty="0">
              <a:solidFill>
                <a:schemeClr val="bg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R="0"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ru-RU" b="1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Маркетинг: 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Raleway"/>
                <a:ea typeface="Raleway"/>
                <a:cs typeface="Raleway"/>
                <a:sym typeface="Raleway"/>
              </a:rPr>
              <a:t>20 000 руб. </a:t>
            </a:r>
            <a:r>
              <a:rPr lang="ru-RU" b="1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– </a:t>
            </a:r>
            <a:r>
              <a:rPr lang="ru-RU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фикс. сумма </a:t>
            </a:r>
          </a:p>
          <a:p>
            <a:pPr marR="0"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ru-RU" b="1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Поддержка сайта: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Raleway"/>
                <a:ea typeface="Raleway"/>
                <a:cs typeface="Raleway"/>
                <a:sym typeface="Raleway"/>
              </a:rPr>
              <a:t> 24 000 руб. </a:t>
            </a:r>
            <a:r>
              <a:rPr lang="ru-RU" b="1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– </a:t>
            </a:r>
            <a:r>
              <a:rPr lang="ru-RU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фикс. сумма</a:t>
            </a:r>
          </a:p>
          <a:p>
            <a:pPr marR="0"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endParaRPr lang="ru-RU" dirty="0">
              <a:solidFill>
                <a:schemeClr val="bg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algn="ctr">
              <a:lnSpc>
                <a:spcPct val="115000"/>
              </a:lnSpc>
              <a:buSzPts val="1200"/>
            </a:pPr>
            <a:r>
              <a:rPr lang="ru-RU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Количество клиентов: </a:t>
            </a:r>
            <a:r>
              <a:rPr lang="ru-RU" b="1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10 000</a:t>
            </a:r>
          </a:p>
          <a:p>
            <a:pPr algn="ctr">
              <a:lnSpc>
                <a:spcPct val="115000"/>
              </a:lnSpc>
              <a:buSzPts val="1200"/>
            </a:pPr>
            <a:r>
              <a:rPr lang="ru-RU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Выручка – </a:t>
            </a:r>
            <a:r>
              <a:rPr lang="ru-RU" b="1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2 900 000</a:t>
            </a:r>
          </a:p>
          <a:p>
            <a:pPr algn="ctr">
              <a:lnSpc>
                <a:spcPct val="115000"/>
              </a:lnSpc>
              <a:buSzPts val="1200"/>
            </a:pPr>
            <a:r>
              <a:rPr lang="ru-RU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Прибыль – </a:t>
            </a:r>
            <a:r>
              <a:rPr lang="ru-RU" sz="1600" b="1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2 166 600</a:t>
            </a:r>
            <a:endParaRPr lang="ru-RU" dirty="0">
              <a:solidFill>
                <a:schemeClr val="bg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R="0"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ru-RU" b="1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Точка безубыточности </a:t>
            </a:r>
            <a:r>
              <a:rPr lang="ru-RU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– 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Raleway"/>
                <a:ea typeface="Raleway"/>
                <a:cs typeface="Raleway"/>
                <a:sym typeface="Raleway"/>
              </a:rPr>
              <a:t>624</a:t>
            </a:r>
            <a:r>
              <a:rPr lang="ru-RU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 продажи</a:t>
            </a:r>
          </a:p>
          <a:p>
            <a:pPr marR="0"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endParaRPr lang="ru-RU" dirty="0">
              <a:solidFill>
                <a:schemeClr val="bg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endParaRPr lang="ru-RU" b="1" i="0" u="none" strike="noStrike" cap="none" dirty="0">
              <a:solidFill>
                <a:schemeClr val="bg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endParaRPr lang="ru-RU" dirty="0">
              <a:solidFill>
                <a:schemeClr val="bg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7" name="Google Shape;207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82703" y="257993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 txBox="1">
            <a:spLocks noGrp="1"/>
          </p:cNvSpPr>
          <p:nvPr>
            <p:ph type="title"/>
          </p:nvPr>
        </p:nvSpPr>
        <p:spPr>
          <a:xfrm>
            <a:off x="-228536" y="240791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000" dirty="0">
                <a:solidFill>
                  <a:schemeClr val="lt1"/>
                </a:solidFill>
              </a:rPr>
              <a:t>ЭКОНОМИКА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47252A6-F2F2-B1EA-5FA2-429C9676E9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427" t="5474" r="13918"/>
          <a:stretch/>
        </p:blipFill>
        <p:spPr>
          <a:xfrm>
            <a:off x="4394569" y="664949"/>
            <a:ext cx="4247554" cy="3813601"/>
          </a:xfrm>
          <a:prstGeom prst="rect">
            <a:avLst/>
          </a:prstGeom>
        </p:spPr>
      </p:pic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A0414FF-F48F-6D5B-B8FA-89C5E3226B17}"/>
              </a:ext>
            </a:extLst>
          </p:cNvPr>
          <p:cNvCxnSpPr/>
          <p:nvPr/>
        </p:nvCxnSpPr>
        <p:spPr>
          <a:xfrm>
            <a:off x="191963" y="3836356"/>
            <a:ext cx="4243056" cy="0"/>
          </a:xfrm>
          <a:prstGeom prst="line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14090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3"/>
          <p:cNvSpPr txBox="1">
            <a:spLocks noGrp="1"/>
          </p:cNvSpPr>
          <p:nvPr>
            <p:ph type="title"/>
          </p:nvPr>
        </p:nvSpPr>
        <p:spPr>
          <a:xfrm>
            <a:off x="401815" y="2460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 dirty="0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" name="Рисунок 5" descr="Изображение выглядит как мультфильм, кролик, Детское искусство, графическая вставка&#10;&#10;Автоматически созданное описание">
            <a:extLst>
              <a:ext uri="{FF2B5EF4-FFF2-40B4-BE49-F238E27FC236}">
                <a16:creationId xmlns:a16="http://schemas.microsoft.com/office/drawing/2014/main" id="{441D2CAE-FAD1-1A0E-A012-05C691C97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83933"/>
            <a:ext cx="4571079" cy="4806616"/>
          </a:xfrm>
          <a:prstGeom prst="rect">
            <a:avLst/>
          </a:prstGeom>
        </p:spPr>
      </p:pic>
      <p:sp>
        <p:nvSpPr>
          <p:cNvPr id="221" name="Google Shape;221;p33"/>
          <p:cNvSpPr txBox="1">
            <a:spLocks noGrp="1"/>
          </p:cNvSpPr>
          <p:nvPr>
            <p:ph type="body" idx="1"/>
          </p:nvPr>
        </p:nvSpPr>
        <p:spPr>
          <a:xfrm>
            <a:off x="162044" y="846381"/>
            <a:ext cx="5456131" cy="4644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71450" indent="-1714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600" dirty="0"/>
              <a:t>Разработан концепт проекта «Визуальный онлайн-словарь» </a:t>
            </a:r>
          </a:p>
          <a:p>
            <a:pPr marL="171450" indent="-1714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600" dirty="0"/>
              <a:t>Определена целевая аудитория</a:t>
            </a:r>
            <a:r>
              <a:rPr lang="en-US" sz="1600" dirty="0"/>
              <a:t> – </a:t>
            </a:r>
            <a:r>
              <a:rPr lang="en-US" sz="1600" b="1" dirty="0">
                <a:solidFill>
                  <a:schemeClr val="tx1"/>
                </a:solidFill>
              </a:rPr>
              <a:t>10 </a:t>
            </a:r>
            <a:r>
              <a:rPr lang="ru-RU" sz="1600" b="1" dirty="0">
                <a:solidFill>
                  <a:schemeClr val="tx1"/>
                </a:solidFill>
              </a:rPr>
              <a:t>опросов</a:t>
            </a:r>
          </a:p>
          <a:p>
            <a:pPr marL="171450" indent="-1714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600" dirty="0"/>
              <a:t>Определена проблема и разработано ее решение</a:t>
            </a:r>
          </a:p>
          <a:p>
            <a:pPr marL="171450" indent="-1714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600" dirty="0"/>
              <a:t>Определен рынок, на котором мы работаем (</a:t>
            </a:r>
            <a:r>
              <a:rPr lang="en-US" sz="1600" dirty="0"/>
              <a:t>B2C</a:t>
            </a:r>
            <a:r>
              <a:rPr lang="ru-RU" sz="1600" dirty="0"/>
              <a:t>, </a:t>
            </a:r>
            <a:r>
              <a:rPr lang="en-US" sz="1600" dirty="0"/>
              <a:t>B2B</a:t>
            </a:r>
            <a:r>
              <a:rPr lang="ru-RU" sz="1600" dirty="0"/>
              <a:t>)</a:t>
            </a:r>
          </a:p>
          <a:p>
            <a:pPr marL="171450" indent="-1714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600" dirty="0"/>
              <a:t>Проанализированы конкуренты и определена конкурентоспособность нашего проекта</a:t>
            </a:r>
          </a:p>
          <a:p>
            <a:pPr marL="171450" indent="-1714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600" dirty="0"/>
              <a:t>Разработана бизнес-модель</a:t>
            </a:r>
          </a:p>
          <a:p>
            <a:pPr marL="171450" indent="-1714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chemeClr val="tx1"/>
                </a:solidFill>
              </a:rPr>
              <a:t>Разработан </a:t>
            </a:r>
            <a:r>
              <a:rPr lang="en-US" sz="1600" b="1" dirty="0">
                <a:solidFill>
                  <a:schemeClr val="tx1"/>
                </a:solidFill>
              </a:rPr>
              <a:t>MVP </a:t>
            </a:r>
            <a:endParaRPr lang="ru-RU" sz="1600" b="1" dirty="0">
              <a:solidFill>
                <a:schemeClr val="tx1"/>
              </a:solidFill>
            </a:endParaRPr>
          </a:p>
          <a:p>
            <a:pPr marL="171450" indent="-1714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600" dirty="0"/>
              <a:t>Выполнена презентация по проекту</a:t>
            </a:r>
          </a:p>
          <a:p>
            <a:pPr marL="171450" indent="-171450">
              <a:spcBef>
                <a:spcPts val="1200"/>
              </a:spcBef>
              <a:spcAft>
                <a:spcPts val="1200"/>
              </a:spcAft>
            </a:pP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4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234" name="Google Shape;234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3EA0DB05-C0E7-4474-ACA8-C8E2A32B6F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3872211"/>
              </p:ext>
            </p:extLst>
          </p:nvPr>
        </p:nvGraphicFramePr>
        <p:xfrm>
          <a:off x="506472" y="1370389"/>
          <a:ext cx="7991260" cy="2909896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2243603">
                  <a:extLst>
                    <a:ext uri="{9D8B030D-6E8A-4147-A177-3AD203B41FA5}">
                      <a16:colId xmlns:a16="http://schemas.microsoft.com/office/drawing/2014/main" val="2786865666"/>
                    </a:ext>
                  </a:extLst>
                </a:gridCol>
                <a:gridCol w="5747657">
                  <a:extLst>
                    <a:ext uri="{9D8B030D-6E8A-4147-A177-3AD203B41FA5}">
                      <a16:colId xmlns:a16="http://schemas.microsoft.com/office/drawing/2014/main" val="3427795933"/>
                    </a:ext>
                  </a:extLst>
                </a:gridCol>
              </a:tblGrid>
              <a:tr h="3807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b="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</a:p>
                  </a:txBody>
                  <a:tcPr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</a:p>
                    <a:p>
                      <a:pPr algn="ctr"/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25686561"/>
                  </a:ext>
                </a:extLst>
              </a:tr>
              <a:tr h="38076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2060"/>
                          </a:solidFill>
                        </a:rPr>
                        <a:t>ЛИДЕР</a:t>
                      </a:r>
                    </a:p>
                  </a:txBody>
                  <a:tcPr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Леднева Ксения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46341314"/>
                  </a:ext>
                </a:extLst>
              </a:tr>
              <a:tr h="38076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2060"/>
                          </a:solidFill>
                        </a:rPr>
                        <a:t>МАРКЕТОЛОГ</a:t>
                      </a:r>
                    </a:p>
                    <a:p>
                      <a:pPr algn="ctr"/>
                      <a:r>
                        <a:rPr lang="ru-RU" sz="1200" dirty="0">
                          <a:solidFill>
                            <a:srgbClr val="002060"/>
                          </a:solidFill>
                        </a:rPr>
                        <a:t>ДИЗАЙНЕР</a:t>
                      </a:r>
                    </a:p>
                  </a:txBody>
                  <a:tcPr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Кротова Алена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165689324"/>
                  </a:ext>
                </a:extLst>
              </a:tr>
              <a:tr h="38076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2060"/>
                          </a:solidFill>
                        </a:rPr>
                        <a:t>ТЕХНОЛОГ</a:t>
                      </a:r>
                    </a:p>
                    <a:p>
                      <a:pPr algn="ctr"/>
                      <a:r>
                        <a:rPr lang="ru-RU" sz="1200" dirty="0">
                          <a:solidFill>
                            <a:srgbClr val="002060"/>
                          </a:solidFill>
                        </a:rPr>
                        <a:t> (РАЗРАБОТЧИК СТО)</a:t>
                      </a:r>
                    </a:p>
                  </a:txBody>
                  <a:tcPr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Брагина Полина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052615129"/>
                  </a:ext>
                </a:extLst>
              </a:tr>
              <a:tr h="38076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2060"/>
                          </a:solidFill>
                        </a:rPr>
                        <a:t>АНАЛИТИК</a:t>
                      </a:r>
                    </a:p>
                  </a:txBody>
                  <a:tcPr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Абрамова Марина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826134788"/>
                  </a:ext>
                </a:extLst>
              </a:tr>
              <a:tr h="38076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2060"/>
                          </a:solidFill>
                        </a:rPr>
                        <a:t>ФИНАНСИСТ</a:t>
                      </a:r>
                    </a:p>
                  </a:txBody>
                  <a:tcPr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Тулубенская Елизавета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09971597"/>
                  </a:ext>
                </a:extLst>
              </a:tr>
              <a:tr h="38076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2060"/>
                          </a:solidFill>
                        </a:rPr>
                        <a:t>СПИКЕР</a:t>
                      </a:r>
                    </a:p>
                  </a:txBody>
                  <a:tcPr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Третьякова Дарья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894320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20873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5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 dirty="0">
                <a:solidFill>
                  <a:schemeClr val="dk1"/>
                </a:solidFill>
              </a:rPr>
              <a:t>ПЛАНЫ РАЗВИТИЯ</a:t>
            </a:r>
            <a:endParaRPr sz="2800" dirty="0">
              <a:solidFill>
                <a:schemeClr val="dk1"/>
              </a:solidFill>
            </a:endParaRPr>
          </a:p>
        </p:txBody>
      </p:sp>
      <p:sp>
        <p:nvSpPr>
          <p:cNvPr id="246" name="Google Shape;246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9" name="Google Shape;249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5"/>
          <p:cNvSpPr txBox="1"/>
          <p:nvPr/>
        </p:nvSpPr>
        <p:spPr>
          <a:xfrm>
            <a:off x="1221936" y="1131031"/>
            <a:ext cx="5021400" cy="3901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4605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</a:pPr>
            <a:r>
              <a:rPr lang="ru-RU" sz="1500" b="1" i="0" u="none" strike="noStrike" cap="none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Основные укрупненные задачи:</a:t>
            </a:r>
          </a:p>
          <a:p>
            <a:pPr marL="14605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</a:pPr>
            <a:r>
              <a:rPr lang="ru-RU" sz="1500" b="1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2023</a:t>
            </a:r>
            <a:endParaRPr lang="ru-RU" sz="1500" b="1" i="0" u="none" strike="noStrike" cap="none" dirty="0">
              <a:solidFill>
                <a:schemeClr val="tx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4605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</a:pPr>
            <a:r>
              <a:rPr lang="ru-RU" sz="15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1. Проработана и </a:t>
            </a:r>
            <a:r>
              <a:rPr lang="ru-RU" sz="15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валидирована</a:t>
            </a:r>
            <a:r>
              <a:rPr lang="ru-RU" sz="15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идея </a:t>
            </a:r>
          </a:p>
          <a:p>
            <a:pPr marL="14605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</a:pPr>
            <a:r>
              <a:rPr lang="ru-RU" sz="15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2. Исследован рынок, целевая аудитория, конкуренты </a:t>
            </a:r>
          </a:p>
          <a:p>
            <a:pPr marL="14605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</a:pPr>
            <a:r>
              <a:rPr lang="ru-RU" sz="15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3. Разработана бизнес модель и модель монетизации</a:t>
            </a:r>
          </a:p>
          <a:p>
            <a:pPr marL="14605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</a:pPr>
            <a:r>
              <a:rPr lang="ru-RU" sz="1500" b="1" i="0" u="none" strike="noStrike" cap="none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4. Разработка MVP</a:t>
            </a:r>
          </a:p>
          <a:p>
            <a:pPr marL="14605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</a:pPr>
            <a:r>
              <a:rPr lang="ru-RU" sz="15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5. Пилотирование </a:t>
            </a:r>
          </a:p>
          <a:p>
            <a:pPr marL="14605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</a:pPr>
            <a:endParaRPr lang="ru-RU" sz="15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4605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</a:pPr>
            <a:r>
              <a:rPr lang="ru-RU" sz="1500" b="1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2024</a:t>
            </a:r>
            <a:endParaRPr lang="ru-RU" sz="1500" b="1" i="0" u="none" strike="noStrike" cap="none" dirty="0">
              <a:solidFill>
                <a:schemeClr val="tx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4605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</a:pPr>
            <a:r>
              <a:rPr lang="ru-RU" sz="15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6. Доработка продукта </a:t>
            </a:r>
          </a:p>
          <a:p>
            <a:pPr marL="14605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</a:pPr>
            <a:r>
              <a:rPr lang="ru-RU" sz="15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7. Привлечение инвестиций </a:t>
            </a:r>
          </a:p>
          <a:p>
            <a:pPr marL="14605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</a:pPr>
            <a:r>
              <a:rPr lang="ru-RU" sz="15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8. </a:t>
            </a:r>
            <a:r>
              <a:rPr lang="ru-RU" sz="15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Маcштабирование</a:t>
            </a:r>
            <a:endParaRPr sz="15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5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 dirty="0">
              <a:solidFill>
                <a:schemeClr val="dk1"/>
              </a:solidFill>
            </a:endParaRPr>
          </a:p>
        </p:txBody>
      </p:sp>
      <p:sp>
        <p:nvSpPr>
          <p:cNvPr id="246" name="Google Shape;246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16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9" name="Google Shape;249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54" name="Google Shape;254;p35"/>
          <p:cNvGraphicFramePr/>
          <p:nvPr>
            <p:extLst>
              <p:ext uri="{D42A27DB-BD31-4B8C-83A1-F6EECF244321}">
                <p14:modId xmlns:p14="http://schemas.microsoft.com/office/powerpoint/2010/main" val="1050906926"/>
              </p:ext>
            </p:extLst>
          </p:nvPr>
        </p:nvGraphicFramePr>
        <p:xfrm>
          <a:off x="805987" y="1478031"/>
          <a:ext cx="7532025" cy="2418253"/>
        </p:xfrm>
        <a:graphic>
          <a:graphicData uri="http://schemas.openxmlformats.org/drawingml/2006/table">
            <a:tbl>
              <a:tblPr>
                <a:noFill/>
                <a:tableStyleId>{A5249E22-C74A-4077-A0AF-60CDF85A7E72}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9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1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635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42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r>
                        <a:rPr lang="ru-RU" sz="1300" u="none" strike="noStrike" cap="none" dirty="0"/>
                        <a:t>Анализ наших способностей на рынке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3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неделя (24.10 – 31.10)</a:t>
                      </a:r>
                      <a:endParaRPr sz="10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Аналитик + Лидер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Абрамова + Леднева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0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723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300" u="none" strike="noStrike" cap="none" dirty="0"/>
                        <a:t>Разработка сайта онлайн-словаря (начальная страница) </a:t>
                      </a:r>
                      <a:endParaRPr sz="13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недели (24.10 – 07.11)</a:t>
                      </a:r>
                      <a:endParaRPr sz="10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 + Дизайнер (маркетолог)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Брагина, Кротова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862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300" u="none" strike="noStrike" cap="none" dirty="0"/>
                        <a:t>Исследование тематики  - выборка основных терминов для теста сайта</a:t>
                      </a:r>
                      <a:endParaRPr sz="13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неделя (31.10 – 07.11)</a:t>
                      </a:r>
                      <a:endParaRPr sz="10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Аналитик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Абрамова Марина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lang="ru-RU" sz="10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5" name="Google Shape;255;p35"/>
          <p:cNvSpPr txBox="1"/>
          <p:nvPr/>
        </p:nvSpPr>
        <p:spPr>
          <a:xfrm>
            <a:off x="1147880" y="1077769"/>
            <a:ext cx="5021400" cy="414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ближайшее время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ED63910E-02B2-2339-05F0-5AD1A7D1E2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3565806"/>
              </p:ext>
            </p:extLst>
          </p:nvPr>
        </p:nvGraphicFramePr>
        <p:xfrm>
          <a:off x="805987" y="3822677"/>
          <a:ext cx="7532025" cy="106680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3345262">
                  <a:extLst>
                    <a:ext uri="{9D8B030D-6E8A-4147-A177-3AD203B41FA5}">
                      <a16:colId xmlns:a16="http://schemas.microsoft.com/office/drawing/2014/main" val="3886141320"/>
                    </a:ext>
                  </a:extLst>
                </a:gridCol>
                <a:gridCol w="1753173">
                  <a:extLst>
                    <a:ext uri="{9D8B030D-6E8A-4147-A177-3AD203B41FA5}">
                      <a16:colId xmlns:a16="http://schemas.microsoft.com/office/drawing/2014/main" val="3107687152"/>
                    </a:ext>
                  </a:extLst>
                </a:gridCol>
                <a:gridCol w="2433590">
                  <a:extLst>
                    <a:ext uri="{9D8B030D-6E8A-4147-A177-3AD203B41FA5}">
                      <a16:colId xmlns:a16="http://schemas.microsoft.com/office/drawing/2014/main" val="4216956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bg2"/>
                          </a:solidFill>
                        </a:rPr>
                        <a:t>Дальнейшая разработка сайта</a:t>
                      </a:r>
                    </a:p>
                  </a:txBody>
                  <a:tcPr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32C40"/>
                          </a:solidFill>
                          <a:effectLst/>
                          <a:uLnTx/>
                          <a:uFillTx/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4 недели (07.11 – 08.12)</a:t>
                      </a:r>
                    </a:p>
                    <a:p>
                      <a:endParaRPr lang="ru-RU" sz="1800" dirty="0"/>
                    </a:p>
                  </a:txBody>
                  <a:tcPr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32C40"/>
                          </a:solidFill>
                          <a:effectLst/>
                          <a:uLnTx/>
                          <a:uFillTx/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 + Аналитик + Дизайнер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32C40"/>
                          </a:solidFill>
                          <a:effectLst/>
                          <a:uLnTx/>
                          <a:uFillTx/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Брагина, Абрамова, Кротова</a:t>
                      </a:r>
                    </a:p>
                    <a:p>
                      <a:endParaRPr lang="ru-RU" sz="1400" b="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4385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2"/>
                          </a:solidFill>
                        </a:rPr>
                        <a:t>Пилотирование</a:t>
                      </a:r>
                    </a:p>
                  </a:txBody>
                  <a:tcP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32C40"/>
                          </a:solidFill>
                          <a:effectLst/>
                          <a:uLnTx/>
                          <a:uFillTx/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неделя (11.12 – 22.12)</a:t>
                      </a:r>
                    </a:p>
                    <a:p>
                      <a:endParaRPr lang="ru-RU" sz="1050" dirty="0"/>
                    </a:p>
                  </a:txBody>
                  <a:tcP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bg2"/>
                          </a:solidFill>
                        </a:rPr>
                        <a:t>Лидер</a:t>
                      </a:r>
                    </a:p>
                    <a:p>
                      <a:r>
                        <a:rPr lang="ru-RU" sz="1100" dirty="0">
                          <a:solidFill>
                            <a:schemeClr val="bg2"/>
                          </a:solidFill>
                        </a:rPr>
                        <a:t>Леднева Ксения</a:t>
                      </a:r>
                    </a:p>
                  </a:txBody>
                  <a:tcP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3872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24138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F9B9FF4-0B83-AD5F-E6E9-E9D1146A86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6975" y="1491214"/>
            <a:ext cx="4493302" cy="2993142"/>
          </a:xfrm>
          <a:prstGeom prst="rect">
            <a:avLst/>
          </a:prstGeom>
        </p:spPr>
      </p:pic>
      <p:sp>
        <p:nvSpPr>
          <p:cNvPr id="260" name="Google Shape;260;p36"/>
          <p:cNvSpPr txBox="1">
            <a:spLocks noGrp="1"/>
          </p:cNvSpPr>
          <p:nvPr>
            <p:ph type="title"/>
          </p:nvPr>
        </p:nvSpPr>
        <p:spPr>
          <a:xfrm>
            <a:off x="1279777" y="6562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КОНТАКТЫ ЛИДЕРА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261" name="Google Shape;261;p36"/>
          <p:cNvSpPr txBox="1">
            <a:spLocks noGrp="1"/>
          </p:cNvSpPr>
          <p:nvPr>
            <p:ph type="body" idx="1"/>
          </p:nvPr>
        </p:nvSpPr>
        <p:spPr>
          <a:xfrm>
            <a:off x="172328" y="1959943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ru-RU" b="1" i="1" dirty="0">
              <a:solidFill>
                <a:srgbClr val="132C40"/>
              </a:solidFill>
            </a:endParaRPr>
          </a:p>
          <a:p>
            <a:pPr marL="406400" lvl="0" indent="-2032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400" b="1" i="1" dirty="0">
                <a:solidFill>
                  <a:srgbClr val="132C40"/>
                </a:solidFill>
              </a:rPr>
              <a:t>Леднева Ксения Владимировна</a:t>
            </a:r>
          </a:p>
          <a:p>
            <a:pPr marL="406400" lvl="0" indent="-2032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032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ru-RU" sz="1400" dirty="0">
              <a:solidFill>
                <a:srgbClr val="132C40"/>
              </a:solidFill>
            </a:endParaRPr>
          </a:p>
          <a:p>
            <a:pPr marL="406400" lvl="0" indent="-2032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400" dirty="0">
                <a:solidFill>
                  <a:srgbClr val="132C40"/>
                </a:solidFill>
              </a:rPr>
              <a:t>Телеграмм: </a:t>
            </a:r>
            <a:r>
              <a:rPr lang="de-DE" sz="1400" dirty="0">
                <a:solidFill>
                  <a:srgbClr val="132C40"/>
                </a:solidFill>
              </a:rPr>
              <a:t>@ledneva_ksu (</a:t>
            </a:r>
            <a:r>
              <a:rPr lang="de-DE" sz="1400" dirty="0">
                <a:solidFill>
                  <a:srgbClr val="132C40"/>
                </a:solidFill>
                <a:hlinkClick r:id="rId4"/>
              </a:rPr>
              <a:t>https://t.me/ledneva_ksu</a:t>
            </a:r>
            <a:r>
              <a:rPr lang="de-DE" sz="1400" dirty="0">
                <a:solidFill>
                  <a:srgbClr val="132C40"/>
                </a:solidFill>
              </a:rPr>
              <a:t>)</a:t>
            </a:r>
            <a:r>
              <a:rPr lang="ru-RU" sz="1400" dirty="0">
                <a:solidFill>
                  <a:srgbClr val="132C40"/>
                </a:solidFill>
              </a:rPr>
              <a:t> </a:t>
            </a:r>
          </a:p>
          <a:p>
            <a:pPr marL="406400" lvl="0" indent="-2032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400" dirty="0">
                <a:solidFill>
                  <a:srgbClr val="132C40"/>
                </a:solidFill>
              </a:rPr>
              <a:t>ВКонтакте: </a:t>
            </a:r>
          </a:p>
          <a:p>
            <a:pPr marL="406400" lvl="0" indent="-2032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sz="1400" dirty="0">
                <a:solidFill>
                  <a:srgbClr val="132C40"/>
                </a:solidFill>
                <a:hlinkClick r:id="rId5"/>
              </a:rPr>
              <a:t>https://vk.com/idledneva</a:t>
            </a:r>
            <a:r>
              <a:rPr lang="ru-RU" sz="1400" dirty="0">
                <a:solidFill>
                  <a:srgbClr val="132C40"/>
                </a:solidFill>
              </a:rPr>
              <a:t> </a:t>
            </a:r>
          </a:p>
          <a:p>
            <a:pPr marL="406400" lvl="0" indent="-2032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solidFill>
                <a:srgbClr val="132C40"/>
              </a:solidFill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17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6" name="Google Shape;266;p3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6225A1-D4DF-CCE9-EB7A-82609CC72D2E}"/>
              </a:ext>
            </a:extLst>
          </p:cNvPr>
          <p:cNvSpPr txBox="1"/>
          <p:nvPr/>
        </p:nvSpPr>
        <p:spPr>
          <a:xfrm>
            <a:off x="5667911" y="1154609"/>
            <a:ext cx="2941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Команда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3BAF48-0557-A2BC-8157-7DAD89888C0D}"/>
              </a:ext>
            </a:extLst>
          </p:cNvPr>
          <p:cNvSpPr txBox="1"/>
          <p:nvPr/>
        </p:nvSpPr>
        <p:spPr>
          <a:xfrm>
            <a:off x="7200976" y="2459785"/>
            <a:ext cx="21031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Алёна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0EE2F9-59BF-A95C-BB2E-F22DF5B44906}"/>
              </a:ext>
            </a:extLst>
          </p:cNvPr>
          <p:cNvSpPr txBox="1"/>
          <p:nvPr/>
        </p:nvSpPr>
        <p:spPr>
          <a:xfrm>
            <a:off x="4462674" y="2459785"/>
            <a:ext cx="19964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Даша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3579A8-B0FF-A954-AFDB-273BBA2D4BEA}"/>
              </a:ext>
            </a:extLst>
          </p:cNvPr>
          <p:cNvSpPr txBox="1"/>
          <p:nvPr/>
        </p:nvSpPr>
        <p:spPr>
          <a:xfrm>
            <a:off x="5329470" y="2726175"/>
            <a:ext cx="12573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Лиза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FEED3A-5E35-4FFA-CEB7-0C4193F7A465}"/>
              </a:ext>
            </a:extLst>
          </p:cNvPr>
          <p:cNvSpPr txBox="1"/>
          <p:nvPr/>
        </p:nvSpPr>
        <p:spPr>
          <a:xfrm>
            <a:off x="6575592" y="2662486"/>
            <a:ext cx="16386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Марина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2EDA7C-DCC0-EBD3-7D82-D55D11B6D582}"/>
              </a:ext>
            </a:extLst>
          </p:cNvPr>
          <p:cNvSpPr txBox="1"/>
          <p:nvPr/>
        </p:nvSpPr>
        <p:spPr>
          <a:xfrm>
            <a:off x="5836166" y="2328004"/>
            <a:ext cx="1783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bg1"/>
                </a:solidFill>
              </a:rPr>
              <a:t>Ксюша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FE1B0B-F283-AF63-ABCB-14EA79B3E084}"/>
              </a:ext>
            </a:extLst>
          </p:cNvPr>
          <p:cNvSpPr txBox="1"/>
          <p:nvPr/>
        </p:nvSpPr>
        <p:spPr>
          <a:xfrm>
            <a:off x="4835013" y="2132285"/>
            <a:ext cx="11004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Полина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725</TotalTime>
  <Words>840</Words>
  <Application>Microsoft Office PowerPoint</Application>
  <PresentationFormat>Экран (16:9)</PresentationFormat>
  <Paragraphs>224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Raleway SemiBold</vt:lpstr>
      <vt:lpstr>Wingdings</vt:lpstr>
      <vt:lpstr>Helvetica Neue</vt:lpstr>
      <vt:lpstr>Raleway</vt:lpstr>
      <vt:lpstr>Arial</vt:lpstr>
      <vt:lpstr>Calibri</vt:lpstr>
      <vt:lpstr>Century Gothic</vt:lpstr>
      <vt:lpstr>Simple Light</vt:lpstr>
      <vt:lpstr>Simple Light</vt:lpstr>
      <vt:lpstr>ПОЛЯРНАЯ ЗВЕЗДА</vt:lpstr>
      <vt:lpstr>Презентация PowerPoint</vt:lpstr>
      <vt:lpstr>ЦЕЛЕВАЯ АУДИТОРИЯ</vt:lpstr>
      <vt:lpstr>ПРОБЛЕМА</vt:lpstr>
      <vt:lpstr>РЕШЕНИЕ</vt:lpstr>
      <vt:lpstr>Презентация PowerPoint</vt:lpstr>
      <vt:lpstr>Презентация PowerPoint</vt:lpstr>
      <vt:lpstr>ЦЕННОСТЬ, ЦЕННОСТНОЕ ПРЕДЛОЖЕНИЕ</vt:lpstr>
      <vt:lpstr>РЫНОК</vt:lpstr>
      <vt:lpstr>КОНКУРЕНТЫ</vt:lpstr>
      <vt:lpstr>БИЗНЕС-МОДЕЛЬ</vt:lpstr>
      <vt:lpstr>ЭКОНОМИКА</vt:lpstr>
      <vt:lpstr>ТЕКУЩИЕ РЕЗУЛЬТАТЫ</vt:lpstr>
      <vt:lpstr>КОМАНДА СТАРТАПА</vt:lpstr>
      <vt:lpstr>ПЛАНЫ РАЗВИТИЯ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«Полярная звезда»</dc:title>
  <dc:creator>Ксения Леднева</dc:creator>
  <cp:lastModifiedBy>Ксения Леднева</cp:lastModifiedBy>
  <cp:revision>29</cp:revision>
  <dcterms:modified xsi:type="dcterms:W3CDTF">2023-11-24T13:19:38Z</dcterms:modified>
</cp:coreProperties>
</file>