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09" r:id="rId2"/>
    <p:sldId id="310" r:id="rId3"/>
    <p:sldId id="270" r:id="rId4"/>
    <p:sldId id="281" r:id="rId5"/>
    <p:sldId id="286" r:id="rId6"/>
    <p:sldId id="291" r:id="rId7"/>
    <p:sldId id="307" r:id="rId8"/>
    <p:sldId id="296" r:id="rId9"/>
    <p:sldId id="301" r:id="rId10"/>
    <p:sldId id="306" r:id="rId11"/>
    <p:sldId id="267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34"/>
    <a:srgbClr val="8F00FF"/>
    <a:srgbClr val="9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82" d="100"/>
          <a:sy n="82" d="100"/>
        </p:scale>
        <p:origin x="466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767642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2.png"/><Relationship Id="rId21" Type="http://schemas.openxmlformats.org/officeDocument/2006/relationships/image" Target="../media/image37.svg"/><Relationship Id="rId42" Type="http://schemas.openxmlformats.org/officeDocument/2006/relationships/image" Target="../media/image58.png"/><Relationship Id="rId47" Type="http://schemas.openxmlformats.org/officeDocument/2006/relationships/image" Target="../media/image63.svg"/><Relationship Id="rId63" Type="http://schemas.openxmlformats.org/officeDocument/2006/relationships/image" Target="../media/image79.svg"/><Relationship Id="rId68" Type="http://schemas.openxmlformats.org/officeDocument/2006/relationships/image" Target="../media/image84.png"/><Relationship Id="rId84" Type="http://schemas.openxmlformats.org/officeDocument/2006/relationships/image" Target="../media/image100.png"/><Relationship Id="rId89" Type="http://schemas.openxmlformats.org/officeDocument/2006/relationships/image" Target="../media/image105.svg"/><Relationship Id="rId16" Type="http://schemas.openxmlformats.org/officeDocument/2006/relationships/image" Target="../media/image32.png"/><Relationship Id="rId11" Type="http://schemas.openxmlformats.org/officeDocument/2006/relationships/image" Target="../media/image27.svg"/><Relationship Id="rId32" Type="http://schemas.openxmlformats.org/officeDocument/2006/relationships/image" Target="../media/image48.png"/><Relationship Id="rId37" Type="http://schemas.openxmlformats.org/officeDocument/2006/relationships/image" Target="../media/image53.svg"/><Relationship Id="rId53" Type="http://schemas.openxmlformats.org/officeDocument/2006/relationships/image" Target="../media/image69.svg"/><Relationship Id="rId58" Type="http://schemas.openxmlformats.org/officeDocument/2006/relationships/image" Target="../media/image74.png"/><Relationship Id="rId74" Type="http://schemas.openxmlformats.org/officeDocument/2006/relationships/image" Target="../media/image90.png"/><Relationship Id="rId79" Type="http://schemas.openxmlformats.org/officeDocument/2006/relationships/image" Target="../media/image95.svg"/><Relationship Id="rId5" Type="http://schemas.openxmlformats.org/officeDocument/2006/relationships/image" Target="../media/image21.svg"/><Relationship Id="rId90" Type="http://schemas.openxmlformats.org/officeDocument/2006/relationships/image" Target="../media/image106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svg"/><Relationship Id="rId30" Type="http://schemas.openxmlformats.org/officeDocument/2006/relationships/image" Target="../media/image46.png"/><Relationship Id="rId35" Type="http://schemas.openxmlformats.org/officeDocument/2006/relationships/image" Target="../media/image51.svg"/><Relationship Id="rId43" Type="http://schemas.openxmlformats.org/officeDocument/2006/relationships/image" Target="../media/image59.svg"/><Relationship Id="rId48" Type="http://schemas.openxmlformats.org/officeDocument/2006/relationships/image" Target="../media/image64.png"/><Relationship Id="rId56" Type="http://schemas.openxmlformats.org/officeDocument/2006/relationships/image" Target="../media/image72.png"/><Relationship Id="rId64" Type="http://schemas.openxmlformats.org/officeDocument/2006/relationships/image" Target="../media/image80.png"/><Relationship Id="rId69" Type="http://schemas.openxmlformats.org/officeDocument/2006/relationships/image" Target="../media/image85.svg"/><Relationship Id="rId77" Type="http://schemas.openxmlformats.org/officeDocument/2006/relationships/image" Target="../media/image93.svg"/><Relationship Id="rId8" Type="http://schemas.openxmlformats.org/officeDocument/2006/relationships/image" Target="../media/image24.png"/><Relationship Id="rId51" Type="http://schemas.openxmlformats.org/officeDocument/2006/relationships/image" Target="../media/image67.svg"/><Relationship Id="rId72" Type="http://schemas.openxmlformats.org/officeDocument/2006/relationships/image" Target="../media/image88.png"/><Relationship Id="rId80" Type="http://schemas.openxmlformats.org/officeDocument/2006/relationships/image" Target="../media/image96.png"/><Relationship Id="rId85" Type="http://schemas.openxmlformats.org/officeDocument/2006/relationships/image" Target="../media/image101.svg"/><Relationship Id="rId3" Type="http://schemas.openxmlformats.org/officeDocument/2006/relationships/image" Target="../media/image19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5" Type="http://schemas.openxmlformats.org/officeDocument/2006/relationships/image" Target="../media/image41.svg"/><Relationship Id="rId33" Type="http://schemas.openxmlformats.org/officeDocument/2006/relationships/image" Target="../media/image49.svg"/><Relationship Id="rId38" Type="http://schemas.openxmlformats.org/officeDocument/2006/relationships/image" Target="../media/image54.png"/><Relationship Id="rId46" Type="http://schemas.openxmlformats.org/officeDocument/2006/relationships/image" Target="../media/image62.png"/><Relationship Id="rId59" Type="http://schemas.openxmlformats.org/officeDocument/2006/relationships/image" Target="../media/image75.svg"/><Relationship Id="rId67" Type="http://schemas.openxmlformats.org/officeDocument/2006/relationships/image" Target="../media/image83.svg"/><Relationship Id="rId20" Type="http://schemas.openxmlformats.org/officeDocument/2006/relationships/image" Target="../media/image36.png"/><Relationship Id="rId41" Type="http://schemas.openxmlformats.org/officeDocument/2006/relationships/image" Target="../media/image57.svg"/><Relationship Id="rId54" Type="http://schemas.openxmlformats.org/officeDocument/2006/relationships/image" Target="../media/image70.png"/><Relationship Id="rId62" Type="http://schemas.openxmlformats.org/officeDocument/2006/relationships/image" Target="../media/image78.png"/><Relationship Id="rId70" Type="http://schemas.openxmlformats.org/officeDocument/2006/relationships/image" Target="../media/image86.png"/><Relationship Id="rId75" Type="http://schemas.openxmlformats.org/officeDocument/2006/relationships/image" Target="../media/image91.svg"/><Relationship Id="rId83" Type="http://schemas.openxmlformats.org/officeDocument/2006/relationships/image" Target="../media/image99.svg"/><Relationship Id="rId88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5" Type="http://schemas.openxmlformats.org/officeDocument/2006/relationships/image" Target="../media/image31.svg"/><Relationship Id="rId23" Type="http://schemas.openxmlformats.org/officeDocument/2006/relationships/image" Target="../media/image39.svg"/><Relationship Id="rId28" Type="http://schemas.openxmlformats.org/officeDocument/2006/relationships/image" Target="../media/image44.png"/><Relationship Id="rId36" Type="http://schemas.openxmlformats.org/officeDocument/2006/relationships/image" Target="../media/image52.png"/><Relationship Id="rId49" Type="http://schemas.openxmlformats.org/officeDocument/2006/relationships/image" Target="../media/image65.svg"/><Relationship Id="rId57" Type="http://schemas.openxmlformats.org/officeDocument/2006/relationships/image" Target="../media/image73.svg"/><Relationship Id="rId10" Type="http://schemas.openxmlformats.org/officeDocument/2006/relationships/image" Target="../media/image26.png"/><Relationship Id="rId31" Type="http://schemas.openxmlformats.org/officeDocument/2006/relationships/image" Target="../media/image47.svg"/><Relationship Id="rId44" Type="http://schemas.openxmlformats.org/officeDocument/2006/relationships/image" Target="../media/image60.png"/><Relationship Id="rId52" Type="http://schemas.openxmlformats.org/officeDocument/2006/relationships/image" Target="../media/image68.png"/><Relationship Id="rId60" Type="http://schemas.openxmlformats.org/officeDocument/2006/relationships/image" Target="../media/image76.png"/><Relationship Id="rId65" Type="http://schemas.openxmlformats.org/officeDocument/2006/relationships/image" Target="../media/image81.svg"/><Relationship Id="rId73" Type="http://schemas.openxmlformats.org/officeDocument/2006/relationships/image" Target="../media/image89.svg"/><Relationship Id="rId78" Type="http://schemas.openxmlformats.org/officeDocument/2006/relationships/image" Target="../media/image94.png"/><Relationship Id="rId81" Type="http://schemas.openxmlformats.org/officeDocument/2006/relationships/image" Target="../media/image97.svg"/><Relationship Id="rId86" Type="http://schemas.openxmlformats.org/officeDocument/2006/relationships/image" Target="../media/image102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3" Type="http://schemas.openxmlformats.org/officeDocument/2006/relationships/image" Target="../media/image29.svg"/><Relationship Id="rId18" Type="http://schemas.openxmlformats.org/officeDocument/2006/relationships/image" Target="../media/image34.png"/><Relationship Id="rId39" Type="http://schemas.openxmlformats.org/officeDocument/2006/relationships/image" Target="../media/image55.svg"/><Relationship Id="rId34" Type="http://schemas.openxmlformats.org/officeDocument/2006/relationships/image" Target="../media/image50.png"/><Relationship Id="rId50" Type="http://schemas.openxmlformats.org/officeDocument/2006/relationships/image" Target="../media/image66.png"/><Relationship Id="rId55" Type="http://schemas.openxmlformats.org/officeDocument/2006/relationships/image" Target="../media/image71.svg"/><Relationship Id="rId76" Type="http://schemas.openxmlformats.org/officeDocument/2006/relationships/image" Target="../media/image92.png"/><Relationship Id="rId7" Type="http://schemas.openxmlformats.org/officeDocument/2006/relationships/image" Target="../media/image23.svg"/><Relationship Id="rId71" Type="http://schemas.openxmlformats.org/officeDocument/2006/relationships/image" Target="../media/image87.svg"/><Relationship Id="rId2" Type="http://schemas.openxmlformats.org/officeDocument/2006/relationships/image" Target="../media/image18.png"/><Relationship Id="rId29" Type="http://schemas.openxmlformats.org/officeDocument/2006/relationships/image" Target="../media/image45.svg"/><Relationship Id="rId24" Type="http://schemas.openxmlformats.org/officeDocument/2006/relationships/image" Target="../media/image40.png"/><Relationship Id="rId40" Type="http://schemas.openxmlformats.org/officeDocument/2006/relationships/image" Target="../media/image56.png"/><Relationship Id="rId45" Type="http://schemas.openxmlformats.org/officeDocument/2006/relationships/image" Target="../media/image61.svg"/><Relationship Id="rId66" Type="http://schemas.openxmlformats.org/officeDocument/2006/relationships/image" Target="../media/image82.png"/><Relationship Id="rId87" Type="http://schemas.openxmlformats.org/officeDocument/2006/relationships/image" Target="../media/image103.svg"/><Relationship Id="rId61" Type="http://schemas.openxmlformats.org/officeDocument/2006/relationships/image" Target="../media/image77.svg"/><Relationship Id="rId82" Type="http://schemas.openxmlformats.org/officeDocument/2006/relationships/image" Target="../media/image98.png"/><Relationship Id="rId19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430752"/>
            <a:ext cx="209968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7884" y="1475419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7112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56928" y="2965212"/>
            <a:ext cx="949065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Умное кольцо «Лига колец»</a:t>
            </a:r>
          </a:p>
          <a:p>
            <a:pPr algn="ctr" eaLnBrk="1" hangingPunct="1"/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199455" y="4264735"/>
            <a:ext cx="9889099" cy="55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997" dirty="0">
                <a:solidFill>
                  <a:srgbClr val="173277"/>
                </a:solidFill>
                <a:latin typeface="Geometria" pitchFamily="34" charset="-52"/>
              </a:rPr>
              <a:t>Майоров Артур</a:t>
            </a: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70" y="902691"/>
            <a:ext cx="190499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138" y="1024046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8207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070472" y="5337731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>
                <a:latin typeface="ft40" panose="02000505050000020004" pitchFamily="2" charset="0"/>
              </a:rPr>
              <a:t>Умное кольцо «Лига колец»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300" b="1" dirty="0">
              <a:latin typeface="ft40" panose="02000505050000020004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ft40" panose="02000505050000020004" pitchFamily="2" charset="0"/>
              </a:rPr>
              <a:t>Майоров Артур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ft40" panose="02000505050000020004" pitchFamily="2" charset="0"/>
                <a:ea typeface="Gilroy-ExtraBold"/>
                <a:cs typeface="Gilroy-ExtraBold"/>
                <a:sym typeface="Gilroy-ExtraBold"/>
              </a:rPr>
              <a:t>Ушанова Анастасия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latin typeface="ft40" panose="02000505050000020004" pitchFamily="2" charset="0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ft40" panose="02000505050000020004" pitchFamily="2" charset="0"/>
              </a:rPr>
              <a:t>Разработчики проекта</a:t>
            </a:r>
            <a:endParaRPr dirty="0">
              <a:latin typeface="ft40" panose="02000505050000020004" pitchFamily="2" charset="0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416F02-0339-4C4B-B5F3-ABE065F71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802" y="2469209"/>
            <a:ext cx="3079048" cy="414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20954" y="382792"/>
            <a:ext cx="815884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Georgia" panose="02040502050405020303" pitchFamily="18" charset="0"/>
              </a:rPr>
              <a:t>Актуальность проекта</a:t>
            </a:r>
            <a:endParaRPr b="1" dirty="0">
              <a:latin typeface="Georgia" panose="02040502050405020303" pitchFamily="18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1330440" y="2166753"/>
            <a:ext cx="9262287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latin typeface="Georgia" panose="02040502050405020303" pitchFamily="18" charset="0"/>
              </a:rPr>
              <a:t>В настоящее время проект умного кольца с голограммой имеет большую актуальность, так как он предлагает новый подход к использованию устройств, ведь с добавлением голограммы можно изменить способ взаимодействия пользователя с устройством. </a:t>
            </a:r>
            <a:r>
              <a:rPr sz="3200" dirty="0">
                <a:latin typeface="Georgia" panose="02040502050405020303" pitchFamily="18" charset="0"/>
              </a:rPr>
              <a:t> 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0006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1280498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8522" y="1271752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52608" y="1670485"/>
            <a:ext cx="11699805" cy="4110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rgia" panose="02040502050405020303" pitchFamily="18" charset="0"/>
              </a:rPr>
              <a:t>Данный проект решает такие проблемы как: </a:t>
            </a:r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9F00FF"/>
                </a:solidFill>
                <a:latin typeface="Georgia" panose="02040502050405020303" pitchFamily="18" charset="0"/>
              </a:rPr>
              <a:t>1. Компактность и удобство использования. </a:t>
            </a:r>
            <a:r>
              <a:rPr lang="ru-RU" dirty="0">
                <a:latin typeface="Georgia" panose="02040502050405020303" pitchFamily="18" charset="0"/>
              </a:rPr>
              <a:t>Кольцо значительно меньше и легче телефона, что делает его более удобным для ношения на руке. </a:t>
            </a:r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9F00FF"/>
                </a:solidFill>
                <a:latin typeface="Georgia" panose="02040502050405020303" pitchFamily="18" charset="0"/>
              </a:rPr>
              <a:t>2. Новые возможности. </a:t>
            </a:r>
            <a:r>
              <a:rPr lang="ru-RU" dirty="0">
                <a:latin typeface="Georgia" panose="02040502050405020303" pitchFamily="18" charset="0"/>
              </a:rPr>
              <a:t>Кольцо может иметь дополнительные функции, которых нет у телефона, например, определение пульса, уровня кислорода в крови, управление домашней автоматикой и т.д. </a:t>
            </a:r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9F00FF"/>
                </a:solidFill>
                <a:latin typeface="Georgia" panose="02040502050405020303" pitchFamily="18" charset="0"/>
              </a:rPr>
              <a:t>3. Безопасность. </a:t>
            </a:r>
            <a:r>
              <a:rPr lang="ru-RU" dirty="0">
                <a:latin typeface="Georgia" panose="02040502050405020303" pitchFamily="18" charset="0"/>
              </a:rPr>
              <a:t>Кольцо можно быстро и легко снять в случае опасности или необходимости скрыть его от посторонних глаз. </a:t>
            </a:r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9F00FF"/>
                </a:solidFill>
                <a:latin typeface="Georgia" panose="02040502050405020303" pitchFamily="18" charset="0"/>
              </a:rPr>
              <a:t>4. Стильный дизайн. </a:t>
            </a:r>
            <a:r>
              <a:rPr lang="ru-RU" dirty="0">
                <a:latin typeface="Georgia" panose="02040502050405020303" pitchFamily="18" charset="0"/>
              </a:rPr>
              <a:t>Кольцо может быть выполнено в различных стилях и материалах, что позволяет подобрать его под любой образ. </a:t>
            </a:r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9F00FF"/>
                </a:solidFill>
                <a:latin typeface="Georgia" panose="02040502050405020303" pitchFamily="18" charset="0"/>
              </a:rPr>
              <a:t>5. Экономия времени. </a:t>
            </a:r>
            <a:r>
              <a:rPr lang="ru-RU" dirty="0">
                <a:latin typeface="Georgia" panose="02040502050405020303" pitchFamily="18" charset="0"/>
              </a:rPr>
              <a:t>Кольцо позволяет быстро получать информацию и выполнять различные задачи без необходимости доставать телефон из кармана или сумки.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6059" y="238277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Georgia" panose="02040502050405020303" pitchFamily="18" charset="0"/>
              </a:rPr>
              <a:t>Проблема</a:t>
            </a:r>
            <a:endParaRPr sz="36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7989" y="1086319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41627" y="178392"/>
            <a:ext cx="936553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Georgia" panose="02040502050405020303" pitchFamily="18" charset="0"/>
              </a:rPr>
              <a:t>Решение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74DE8D6-F500-4B8D-93B1-BAD3A13ADCB3}"/>
              </a:ext>
            </a:extLst>
          </p:cNvPr>
          <p:cNvSpPr/>
          <p:nvPr/>
        </p:nvSpPr>
        <p:spPr>
          <a:xfrm>
            <a:off x="1685730" y="1794026"/>
            <a:ext cx="88205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Georgia" panose="02040502050405020303" pitchFamily="18" charset="0"/>
              </a:rPr>
              <a:t>Умное кольцо с голограммой предлагает уникальное сочетание стиля и технологии, позволяя вам выделиться из толпы и оставаться связанным с цифровым миром. Оно позволяет отображать важные уведомления, мониторить здоровье и фитнес, а также взаимодействовать с вашими устройствами без необходимости доставать смартфон. И главным нашим ценностным предложением для клиентов будет технология голограммы, которое будет отличать нас от конкурентов, и вызовет интерес у потенциальных клиентов.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617F07F2-1EFB-456B-B6B9-73DCAB2C6E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337349"/>
              </p:ext>
            </p:extLst>
          </p:nvPr>
        </p:nvGraphicFramePr>
        <p:xfrm>
          <a:off x="348311" y="1183396"/>
          <a:ext cx="11235321" cy="5403134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341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1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58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9F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Функции (режимы)</a:t>
                      </a:r>
                      <a:endParaRPr lang="ru-RU" sz="1800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9F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Описание</a:t>
                      </a:r>
                      <a:endParaRPr lang="ru-RU" sz="1800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9F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Примерное изображение</a:t>
                      </a:r>
                      <a:endParaRPr lang="ru-RU" sz="1800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991">
                <a:tc>
                  <a:txBody>
                    <a:bodyPr/>
                    <a:lstStyle/>
                    <a:p>
                      <a:pPr lvl="8" algn="l">
                        <a:lnSpc>
                          <a:spcPct val="100000"/>
                        </a:lnSpc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800" dirty="0">
                          <a:latin typeface="Georgia" panose="02040502050405020303" pitchFamily="18" charset="0"/>
                        </a:rPr>
                        <a:t>Режим помощника</a:t>
                      </a:r>
                    </a:p>
                    <a:p>
                      <a:pPr lvl="8" algn="l">
                        <a:lnSpc>
                          <a:spcPct val="100000"/>
                        </a:lnSpc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800" dirty="0">
                          <a:latin typeface="Georgia" panose="02040502050405020303" pitchFamily="18" charset="0"/>
                        </a:rPr>
                        <a:t>(в виде голограммы)</a:t>
                      </a:r>
                    </a:p>
                    <a:p>
                      <a:pPr lvl="8" algn="l">
                        <a:lnSpc>
                          <a:spcPct val="100000"/>
                        </a:lnSpc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sz="1800" dirty="0">
                        <a:latin typeface="Georgia" panose="02040502050405020303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Режим помощника представляет собой андроида, который может отвечать на простые вопросы, решать математические задачи и запускать другие приложения или апплеты. </a:t>
                      </a:r>
                      <a:endParaRPr lang="ru-RU" sz="11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99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Режим связи</a:t>
                      </a:r>
                      <a:endParaRPr lang="ru-RU" sz="18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(в виде голограммы)</a:t>
                      </a:r>
                      <a:endParaRPr lang="ru-RU" sz="18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Кольца Лиги смогут принимать и начинать видеозвонки (возможно также и обычные звонки) с других колец и, предположительно, с телефонов и других средств связи.	</a:t>
                      </a:r>
                      <a:endParaRPr lang="ru-RU" sz="11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582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Режим навигации</a:t>
                      </a:r>
                      <a:endParaRPr lang="ru-RU" sz="18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(в виде голограммы)</a:t>
                      </a:r>
                      <a:endParaRPr lang="ru-RU" sz="18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Кольца Лиги смогут показывать карту и давать общие или полные указания к месту назначения.</a:t>
                      </a:r>
                      <a:endParaRPr lang="ru-RU" sz="11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582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Режим ТВ/видео</a:t>
                      </a:r>
                      <a:endParaRPr lang="ru-RU" sz="18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(в виде голограммы)</a:t>
                      </a:r>
                      <a:endParaRPr lang="ru-RU" sz="18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Кольца Лиги смогут воспроизводить видео или прямые трансляции с телевидения.</a:t>
                      </a:r>
                      <a:endParaRPr lang="ru-RU" sz="11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46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</a:rPr>
                        <a:t>Дополнительные функции</a:t>
                      </a:r>
                      <a:endParaRPr lang="ru-RU" sz="18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Функция </a:t>
                      </a:r>
                      <a:r>
                        <a:rPr lang="en-US" sz="16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NFC</a:t>
                      </a:r>
                      <a:r>
                        <a:rPr lang="ru-RU" sz="16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, режим отслеживания здоровья, шагомер, водонепроницаемые, заряд от тела человека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miter lim="400000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Группа 5">
            <a:extLst>
              <a:ext uri="{FF2B5EF4-FFF2-40B4-BE49-F238E27FC236}">
                <a16:creationId xmlns:a16="http://schemas.microsoft.com/office/drawing/2014/main" id="{B44D3058-0968-4F06-976B-8CC9D03B919E}"/>
              </a:ext>
            </a:extLst>
          </p:cNvPr>
          <p:cNvGrpSpPr/>
          <p:nvPr/>
        </p:nvGrpSpPr>
        <p:grpSpPr>
          <a:xfrm>
            <a:off x="-17990" y="912406"/>
            <a:ext cx="4375385" cy="97077"/>
            <a:chOff x="0" y="692501"/>
            <a:chExt cx="2624903" cy="97077"/>
          </a:xfrm>
        </p:grpSpPr>
        <p:sp>
          <p:nvSpPr>
            <p:cNvPr id="4" name="Прямоугольник 6">
              <a:extLst>
                <a:ext uri="{FF2B5EF4-FFF2-40B4-BE49-F238E27FC236}">
                  <a16:creationId xmlns:a16="http://schemas.microsoft.com/office/drawing/2014/main" id="{9A4BFCA5-ABCC-40BC-897D-7E9FC6298AA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7">
              <a:extLst>
                <a:ext uri="{FF2B5EF4-FFF2-40B4-BE49-F238E27FC236}">
                  <a16:creationId xmlns:a16="http://schemas.microsoft.com/office/drawing/2014/main" id="{86EF7239-13EB-4E14-956A-5B533020636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8">
              <a:extLst>
                <a:ext uri="{FF2B5EF4-FFF2-40B4-BE49-F238E27FC236}">
                  <a16:creationId xmlns:a16="http://schemas.microsoft.com/office/drawing/2014/main" id="{D32FB5DF-A930-4041-B85C-BCE2B901DC6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9">
              <a:extLst>
                <a:ext uri="{FF2B5EF4-FFF2-40B4-BE49-F238E27FC236}">
                  <a16:creationId xmlns:a16="http://schemas.microsoft.com/office/drawing/2014/main" id="{484FFDE5-70DB-4E4B-8750-26F4C02DBD1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10">
              <a:extLst>
                <a:ext uri="{FF2B5EF4-FFF2-40B4-BE49-F238E27FC236}">
                  <a16:creationId xmlns:a16="http://schemas.microsoft.com/office/drawing/2014/main" id="{BE210489-1A68-4296-8BBD-AEDFDCA4962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Текст 2">
            <a:extLst>
              <a:ext uri="{FF2B5EF4-FFF2-40B4-BE49-F238E27FC236}">
                <a16:creationId xmlns:a16="http://schemas.microsoft.com/office/drawing/2014/main" id="{E1151C60-E960-4705-B62E-ADDB1B10FAC4}"/>
              </a:ext>
            </a:extLst>
          </p:cNvPr>
          <p:cNvSpPr txBox="1"/>
          <p:nvPr/>
        </p:nvSpPr>
        <p:spPr>
          <a:xfrm>
            <a:off x="141627" y="101655"/>
            <a:ext cx="936553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Georgia" panose="02040502050405020303" pitchFamily="18" charset="0"/>
              </a:rPr>
              <a:t>Функционал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ECE9F-B119-4716-9A03-5A0288FDA5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074"/>
          <a:stretch/>
        </p:blipFill>
        <p:spPr>
          <a:xfrm>
            <a:off x="7795433" y="1874064"/>
            <a:ext cx="1936395" cy="22701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305A25-AB75-4339-AE1C-6E82ED67C3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611"/>
          <a:stretch/>
        </p:blipFill>
        <p:spPr>
          <a:xfrm>
            <a:off x="9791449" y="1874064"/>
            <a:ext cx="1718242" cy="24911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17929F-D08D-4C1D-B72C-A2F0786A3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146" y="3948348"/>
            <a:ext cx="1800037" cy="1502339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B25B8F39-D32C-4582-8CFE-147A0C58132A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200" dirty="0"/>
              <a:t>5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8204426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7989" y="938722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35483" y="107729"/>
            <a:ext cx="936553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Georgia" pitchFamily="18" charset="0"/>
              </a:rPr>
              <a:t>Рынок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5177" y="1481907"/>
            <a:ext cx="104622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Основными конкурентами являются: </a:t>
            </a:r>
            <a:endParaRPr lang="en-US" sz="2400" dirty="0">
              <a:solidFill>
                <a:schemeClr val="tx1"/>
              </a:solidFill>
              <a:latin typeface="Georgia" pitchFamily="18" charset="0"/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Georgia" pitchFamily="18" charset="0"/>
              </a:rPr>
              <a:t>1)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dirty="0">
                <a:solidFill>
                  <a:srgbClr val="8F00FF"/>
                </a:solidFill>
                <a:latin typeface="Georgia" pitchFamily="18" charset="0"/>
              </a:rPr>
              <a:t>Ringly 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(«умное» кольцо для девушек, которое сигнализирует о событиях, происходящих на смартфоне) </a:t>
            </a:r>
            <a:endParaRPr lang="en-US" sz="2400" dirty="0">
              <a:solidFill>
                <a:schemeClr val="tx1"/>
              </a:solidFill>
              <a:latin typeface="Georgia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2) </a:t>
            </a:r>
            <a:r>
              <a:rPr lang="ru-RU" sz="2400" dirty="0">
                <a:solidFill>
                  <a:srgbClr val="8F00FF"/>
                </a:solidFill>
                <a:latin typeface="Georgia" pitchFamily="18" charset="0"/>
              </a:rPr>
              <a:t>Motiv 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(кольцо с функциями фитнес-трекера) 3)Oura(отслеживает здоровье, физическую форму и сон, а также, анализируя данные, показывает, в какой форме находится пользователь сейчас и готово ли его тело к нагрузкам)</a:t>
            </a:r>
            <a:endParaRPr lang="en-US" sz="2400" dirty="0">
              <a:solidFill>
                <a:schemeClr val="tx1"/>
              </a:solidFill>
              <a:latin typeface="Georgia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4) </a:t>
            </a:r>
            <a:r>
              <a:rPr lang="ru-RU" sz="2400" dirty="0">
                <a:solidFill>
                  <a:srgbClr val="8F00FF"/>
                </a:solidFill>
                <a:latin typeface="Georgia" pitchFamily="18" charset="0"/>
              </a:rPr>
              <a:t>Nimb 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(умное кольцо, которое в случае чрезвычайной ситуации сообщит конкретным контактам и местным властям ваше местоположение по GPS) </a:t>
            </a:r>
            <a:endParaRPr lang="en-US" sz="2400" dirty="0">
              <a:solidFill>
                <a:schemeClr val="tx1"/>
              </a:solidFill>
              <a:latin typeface="Georgia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5) </a:t>
            </a:r>
            <a:r>
              <a:rPr lang="ru-RU" sz="2400" dirty="0">
                <a:solidFill>
                  <a:srgbClr val="8F00FF"/>
                </a:solidFill>
                <a:latin typeface="Georgia" pitchFamily="18" charset="0"/>
              </a:rPr>
              <a:t>Moodmetric 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(устройство предназначено как для отслеживания ваших чувств, так и для помощи в управлении эмоциями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8C90EC-8891-4545-921C-5CAE5CCF72EC}"/>
              </a:ext>
            </a:extLst>
          </p:cNvPr>
          <p:cNvSpPr/>
          <p:nvPr/>
        </p:nvSpPr>
        <p:spPr>
          <a:xfrm>
            <a:off x="8488823" y="399826"/>
            <a:ext cx="6096000" cy="7745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Рынок НТИ:</a:t>
            </a:r>
            <a:endParaRPr lang="ru-RU" dirty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TECHNET</a:t>
            </a:r>
            <a:endParaRPr lang="ru-RU" dirty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6779" y="547939"/>
            <a:ext cx="4432041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85190" y="-99354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>
                <a:latin typeface="Georgia" pitchFamily="18" charset="0"/>
              </a:rPr>
              <a:t>Бизнес</a:t>
            </a:r>
            <a:r>
              <a:rPr lang="ru-RU" sz="4000" dirty="0">
                <a:latin typeface="Georgia" pitchFamily="18" charset="0"/>
              </a:rPr>
              <a:t> </a:t>
            </a:r>
            <a:r>
              <a:rPr lang="ru-RU" sz="4000" b="1" dirty="0">
                <a:latin typeface="Georgia" pitchFamily="18" charset="0"/>
              </a:rPr>
              <a:t>модель</a:t>
            </a:r>
            <a:endParaRPr sz="4000" b="1" dirty="0"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6296" y="763805"/>
            <a:ext cx="1184987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8F00FF"/>
                </a:solidFill>
                <a:latin typeface="Georgia" pitchFamily="18" charset="0"/>
                <a:cs typeface="Times New Roman" pitchFamily="18" charset="0"/>
              </a:rPr>
              <a:t>Каналы сбыта.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1. Интернет-магазины: Создание собственного веб-сайта или продажа через популярные онлайн-торговые платформы, такие как </a:t>
            </a:r>
            <a:r>
              <a:rPr lang="ru-RU" sz="1600" dirty="0" err="1">
                <a:latin typeface="Georgia" pitchFamily="18" charset="0"/>
                <a:cs typeface="Times New Roman" pitchFamily="18" charset="0"/>
              </a:rPr>
              <a:t>Яндекс.Маркет</a:t>
            </a:r>
            <a:r>
              <a:rPr lang="ru-RU" sz="1600" dirty="0"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Georgia" pitchFamily="18" charset="0"/>
                <a:cs typeface="Times New Roman" pitchFamily="18" charset="0"/>
              </a:rPr>
              <a:t>ozon</a:t>
            </a:r>
            <a:r>
              <a:rPr lang="ru-RU" sz="1600" dirty="0">
                <a:latin typeface="Georgia" pitchFamily="18" charset="0"/>
                <a:cs typeface="Times New Roman" pitchFamily="18" charset="0"/>
              </a:rPr>
              <a:t>, или </a:t>
            </a:r>
            <a:r>
              <a:rPr lang="ru-RU" sz="1600" dirty="0" err="1">
                <a:latin typeface="Georgia" pitchFamily="18" charset="0"/>
                <a:cs typeface="Times New Roman" pitchFamily="18" charset="0"/>
              </a:rPr>
              <a:t>Wildberries</a:t>
            </a:r>
            <a:r>
              <a:rPr lang="ru-RU" sz="1600" dirty="0">
                <a:latin typeface="Georgia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2. Розничные магазины: Поставка продукции в физические магазины, супермаркеты и другие точки продаж.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3. Партнерские продажи: Сотрудничество с другими компаниями и брендами для продажи умных колец в пакетных предложениях или акциях.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4. Выставки и ярмарки: Участие в выставках и ярмарках, где вы можете продемонстрировать продукт и продать его напрямую клиентам.</a:t>
            </a:r>
          </a:p>
          <a:p>
            <a:r>
              <a:rPr lang="ru-RU" sz="1600" b="1" dirty="0">
                <a:solidFill>
                  <a:srgbClr val="8F00FF"/>
                </a:solidFill>
                <a:latin typeface="Georgia" pitchFamily="18" charset="0"/>
                <a:cs typeface="Times New Roman" pitchFamily="18" charset="0"/>
              </a:rPr>
              <a:t>Потоки доходов. 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1. Уникальный дизайн и стиль: Потребители могут быть готовы заплатить за продукт, который позволяет им выразить свой индивидуальный стиль и вкус благодаря уникальному дизайну и голографическим элементам.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2. Удобство и функциональность: Если умное кольцо предоставляет удобство в управлении смартфоном, уведомлениями и другими функциями, клиенты готовы заплатить за это улучшенное взаимодействие.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3. Технологические возможности: Если устройство включает передовые технологии и функции, клиенты готовы платить за доступ к этим возможностям.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4. Безопасность: Если кольцо используется для обеспечения безопасности данных, это может представлять ценность для бизнеса и клиентов.</a:t>
            </a:r>
          </a:p>
          <a:p>
            <a:r>
              <a:rPr lang="ru-RU" sz="1600" b="1" dirty="0">
                <a:solidFill>
                  <a:srgbClr val="8F00FF"/>
                </a:solidFill>
                <a:latin typeface="Georgia" pitchFamily="18" charset="0"/>
                <a:cs typeface="Times New Roman" pitchFamily="18" charset="0"/>
              </a:rPr>
              <a:t>Монетизация продукта: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1. Продажи устройств: Продажа через различные каналы, как онлайн-магазины, розничные точки и дистрибьюторы.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2. Подписки и дополнительные услуги: Предоставление дополнительных функций или услуг, доступных через ежемесячные подписки.</a:t>
            </a:r>
          </a:p>
          <a:p>
            <a:r>
              <a:rPr lang="ru-RU" sz="1600" dirty="0">
                <a:latin typeface="Georgia" pitchFamily="18" charset="0"/>
                <a:cs typeface="Times New Roman" pitchFamily="18" charset="0"/>
              </a:rPr>
              <a:t>3. Партнерские программы и совместные предложения.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09B202E0-F999-4BE9-82BB-385FB1DF65AA}"/>
              </a:ext>
            </a:extLst>
          </p:cNvPr>
          <p:cNvSpPr/>
          <p:nvPr/>
        </p:nvSpPr>
        <p:spPr>
          <a:xfrm>
            <a:off x="1312451" y="1260350"/>
            <a:ext cx="3405337" cy="3401081"/>
          </a:xfrm>
          <a:prstGeom prst="ellipse">
            <a:avLst/>
          </a:prstGeom>
          <a:noFill/>
          <a:ln w="57150">
            <a:solidFill>
              <a:srgbClr val="34343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7989" y="807434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18594" y="73518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Georgia" pitchFamily="18" charset="0"/>
              </a:rPr>
              <a:t>Команда</a:t>
            </a:r>
            <a:endParaRPr b="1" dirty="0">
              <a:latin typeface="Georgia" pitchFamily="18" charset="0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2050" name="Picture 2" descr="C:\Users\Артур15\Downloads\photo_5285240202039773317_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725" y="1260350"/>
            <a:ext cx="3474613" cy="34702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7280" y="4990906"/>
            <a:ext cx="35735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eorgia" pitchFamily="18" charset="0"/>
                <a:sym typeface="Helvetica"/>
              </a:rPr>
              <a:t>Майоров</a:t>
            </a:r>
            <a:r>
              <a:rPr kumimoji="0" lang="ru-RU" sz="1800" b="1" i="0" u="none" strike="noStrike" cap="none" spc="0" normalizeH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eorgia" pitchFamily="18" charset="0"/>
                <a:sym typeface="Helvetica"/>
              </a:rPr>
              <a:t> Артур Павлович 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rgia" pitchFamily="18" charset="0"/>
                <a:sym typeface="Helvetica"/>
              </a:rPr>
              <a:t>Лидер проекта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rgia" pitchFamily="18" charset="0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271" y="4927517"/>
            <a:ext cx="431709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err="1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eorgia" pitchFamily="18" charset="0"/>
                <a:sym typeface="Helvetica"/>
              </a:rPr>
              <a:t>Ушанова</a:t>
            </a: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eorgia" pitchFamily="18" charset="0"/>
                <a:sym typeface="Helvetica"/>
              </a:rPr>
              <a:t> Анастасия</a:t>
            </a:r>
            <a:r>
              <a:rPr kumimoji="0" lang="ru-RU" sz="1800" b="1" i="0" u="none" strike="noStrike" cap="none" spc="0" normalizeH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eorgia" pitchFamily="18" charset="0"/>
                <a:sym typeface="Helvetica"/>
              </a:rPr>
              <a:t> Александровна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aseline="0" dirty="0">
                <a:latin typeface="Georgia" pitchFamily="18" charset="0"/>
              </a:rPr>
              <a:t>Помощник,</a:t>
            </a:r>
            <a:r>
              <a:rPr lang="ru-RU" dirty="0">
                <a:latin typeface="Georgia" pitchFamily="18" charset="0"/>
              </a:rPr>
              <a:t> администратор команды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rgia" pitchFamily="18" charset="0"/>
              <a:sym typeface="Helvetica"/>
            </a:endParaRPr>
          </a:p>
        </p:txBody>
      </p:sp>
      <p:pic>
        <p:nvPicPr>
          <p:cNvPr id="1026" name="Picture 2" descr="C:\Users\Артур15\Desktop\photo_5400151261770273006_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788" y="1225755"/>
            <a:ext cx="3436058" cy="34702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Текст 2"/>
          <p:cNvSpPr txBox="1"/>
          <p:nvPr/>
        </p:nvSpPr>
        <p:spPr>
          <a:xfrm>
            <a:off x="8749" y="484117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Georgia" pitchFamily="18" charset="0"/>
              </a:rPr>
              <a:t>Планы</a:t>
            </a:r>
            <a:r>
              <a:rPr lang="ru-RU" dirty="0">
                <a:latin typeface="Georgia" pitchFamily="18" charset="0"/>
              </a:rPr>
              <a:t> </a:t>
            </a:r>
            <a:r>
              <a:rPr lang="ru-RU" b="1" dirty="0">
                <a:latin typeface="Georgia" pitchFamily="18" charset="0"/>
              </a:rPr>
              <a:t>развития</a:t>
            </a:r>
            <a:endParaRPr b="1" dirty="0">
              <a:latin typeface="Georgia" pitchFamily="18" charset="0"/>
            </a:endParaRPr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1665637" y="2286562"/>
            <a:ext cx="8299073" cy="13308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86432" y="1816468"/>
            <a:ext cx="99225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1.Разработка MVP проекта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2.Проведение </a:t>
            </a:r>
            <a:r>
              <a:rPr lang="ru-RU" sz="2400" dirty="0" err="1">
                <a:solidFill>
                  <a:schemeClr val="tx1"/>
                </a:solidFill>
                <a:latin typeface="Georgia" pitchFamily="18" charset="0"/>
              </a:rPr>
              <a:t>решенческих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 интервью с потенциальными потребителями продуктов и услуг проекта и потенциальными партнерами. Реализация первых продаж во время </a:t>
            </a:r>
            <a:r>
              <a:rPr lang="ru-RU" sz="2400" dirty="0" err="1">
                <a:solidFill>
                  <a:schemeClr val="tx1"/>
                </a:solidFill>
                <a:latin typeface="Georgia" pitchFamily="18" charset="0"/>
              </a:rPr>
              <a:t>решенческих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 интервью.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3.Доработка MVP по результатам </a:t>
            </a:r>
            <a:r>
              <a:rPr lang="ru-RU" sz="2400" dirty="0" err="1">
                <a:solidFill>
                  <a:schemeClr val="tx1"/>
                </a:solidFill>
                <a:latin typeface="Georgia" pitchFamily="18" charset="0"/>
              </a:rPr>
              <a:t>решенческих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 интервью.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4.Тестирование каналов продаж и выбор приоритетных каналов продвижения.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5.Построение и непрерывное совершенствование воронки продаж.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6.Продвижение по выбранным каналам продаж и масштабирование проекта на федеральном уровне.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29" y="1378632"/>
            <a:ext cx="2627313" cy="9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424362" y="0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</a:t>
            </a:r>
            <a:r>
              <a:rPr lang="ru-RU" sz="6900" dirty="0"/>
              <a:t>пасибо за внимание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</a:t>
            </a:r>
            <a:r>
              <a:rPr lang="ru-RU" dirty="0"/>
              <a:t> 960 059 85 01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en-US" dirty="0"/>
              <a:t>: artur.majorov.03@mail.ru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C291C6-60DB-453A-B47C-B4E5C6FD81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4"/>
          <a:stretch/>
        </p:blipFill>
        <p:spPr>
          <a:xfrm>
            <a:off x="8424362" y="1799843"/>
            <a:ext cx="3800301" cy="506394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3216</TotalTime>
  <Words>896</Words>
  <Application>Microsoft Office PowerPoint</Application>
  <PresentationFormat>Widescreen</PresentationFormat>
  <Paragraphs>99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ft40</vt:lpstr>
      <vt:lpstr>Geometria</vt:lpstr>
      <vt:lpstr>Georgia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User_8</cp:lastModifiedBy>
  <cp:revision>41</cp:revision>
  <dcterms:modified xsi:type="dcterms:W3CDTF">2023-11-27T10:43:59Z</dcterms:modified>
</cp:coreProperties>
</file>